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5" r:id="rId2"/>
    <p:sldMasterId id="2147483657" r:id="rId3"/>
    <p:sldMasterId id="2147483660" r:id="rId4"/>
    <p:sldMasterId id="2147483662" r:id="rId5"/>
    <p:sldMasterId id="2147483665" r:id="rId6"/>
    <p:sldMasterId id="2147483666" r:id="rId7"/>
    <p:sldMasterId id="2147483865" r:id="rId8"/>
    <p:sldMasterId id="2147483877" r:id="rId9"/>
    <p:sldMasterId id="2147483889" r:id="rId10"/>
  </p:sldMasterIdLst>
  <p:notesMasterIdLst>
    <p:notesMasterId r:id="rId53"/>
  </p:notesMasterIdLst>
  <p:sldIdLst>
    <p:sldId id="256" r:id="rId11"/>
    <p:sldId id="355" r:id="rId12"/>
    <p:sldId id="266" r:id="rId13"/>
    <p:sldId id="501" r:id="rId14"/>
    <p:sldId id="353" r:id="rId15"/>
    <p:sldId id="258" r:id="rId16"/>
    <p:sldId id="401" r:id="rId17"/>
    <p:sldId id="402" r:id="rId18"/>
    <p:sldId id="480" r:id="rId19"/>
    <p:sldId id="302" r:id="rId20"/>
    <p:sldId id="451" r:id="rId21"/>
    <p:sldId id="479" r:id="rId22"/>
    <p:sldId id="341" r:id="rId23"/>
    <p:sldId id="468" r:id="rId24"/>
    <p:sldId id="477" r:id="rId25"/>
    <p:sldId id="463" r:id="rId26"/>
    <p:sldId id="503" r:id="rId27"/>
    <p:sldId id="474" r:id="rId28"/>
    <p:sldId id="502" r:id="rId29"/>
    <p:sldId id="403" r:id="rId30"/>
    <p:sldId id="332" r:id="rId31"/>
    <p:sldId id="334" r:id="rId32"/>
    <p:sldId id="335" r:id="rId33"/>
    <p:sldId id="336" r:id="rId34"/>
    <p:sldId id="483" r:id="rId35"/>
    <p:sldId id="496" r:id="rId36"/>
    <p:sldId id="481" r:id="rId37"/>
    <p:sldId id="267" r:id="rId38"/>
    <p:sldId id="268" r:id="rId39"/>
    <p:sldId id="498" r:id="rId40"/>
    <p:sldId id="497" r:id="rId41"/>
    <p:sldId id="482" r:id="rId42"/>
    <p:sldId id="487" r:id="rId43"/>
    <p:sldId id="272" r:id="rId44"/>
    <p:sldId id="484" r:id="rId45"/>
    <p:sldId id="485" r:id="rId46"/>
    <p:sldId id="339" r:id="rId47"/>
    <p:sldId id="500" r:id="rId48"/>
    <p:sldId id="493" r:id="rId49"/>
    <p:sldId id="495" r:id="rId50"/>
    <p:sldId id="489" r:id="rId51"/>
    <p:sldId id="491" r:id="rId52"/>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339933"/>
    <a:srgbClr val="008000"/>
    <a:srgbClr val="CC0000"/>
    <a:srgbClr val="CC3300"/>
    <a:srgbClr val="0066FF"/>
    <a:srgbClr val="FFCC00"/>
    <a:srgbClr val="FF3300"/>
    <a:srgbClr val="6699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98" autoAdjust="0"/>
  </p:normalViewPr>
  <p:slideViewPr>
    <p:cSldViewPr>
      <p:cViewPr varScale="1">
        <p:scale>
          <a:sx n="49" d="100"/>
          <a:sy n="49" d="100"/>
        </p:scale>
        <p:origin x="1902" y="4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6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1B5B136-49DA-441C-832B-83908C4748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2291" name="Rectangle 3">
            <a:extLst>
              <a:ext uri="{FF2B5EF4-FFF2-40B4-BE49-F238E27FC236}">
                <a16:creationId xmlns:a16="http://schemas.microsoft.com/office/drawing/2014/main" id="{38AE1FBF-8BD0-40B9-8B73-C88FA15725E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7892" name="Rectangle 4">
            <a:extLst>
              <a:ext uri="{FF2B5EF4-FFF2-40B4-BE49-F238E27FC236}">
                <a16:creationId xmlns:a16="http://schemas.microsoft.com/office/drawing/2014/main" id="{F3FA6B20-469E-4C21-AA51-B5A4F465795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68A4A5C4-3ED2-438A-8CB7-A52CBF8C818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1214F54D-8EFB-4AAB-80BE-7E481BBB7E1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2295" name="Rectangle 7">
            <a:extLst>
              <a:ext uri="{FF2B5EF4-FFF2-40B4-BE49-F238E27FC236}">
                <a16:creationId xmlns:a16="http://schemas.microsoft.com/office/drawing/2014/main" id="{AE0EBDA9-D256-4902-BE42-9A197DC466E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EE4D24F-44D6-4282-BC37-AB51E3FA369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My talk focuses on how we might develop...  </a:t>
            </a:r>
            <a:r>
              <a:rPr lang="en-ZA" b="1" dirty="0"/>
              <a:t> :</a:t>
            </a:r>
          </a:p>
          <a:p>
            <a:r>
              <a:rPr lang="en-ZA" dirty="0"/>
              <a:t>Particularly…..</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1</a:t>
            </a:fld>
            <a:endParaRPr lang="en-US" altLang="en-US"/>
          </a:p>
        </p:txBody>
      </p:sp>
    </p:spTree>
    <p:extLst>
      <p:ext uri="{BB962C8B-B14F-4D97-AF65-F5344CB8AC3E}">
        <p14:creationId xmlns:p14="http://schemas.microsoft.com/office/powerpoint/2010/main" val="103509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charset="0"/>
                <a:ea typeface="+mn-ea"/>
                <a:cs typeface="+mn-cs"/>
              </a:rPr>
              <a:t>[END - CLICK HIERARCHY] Our research on MSP case studies &amp; MPAs indicates that state steer – sometimes even ‘interference’ through attaching conditions, ensuring conservation objectives are achieved, acting, as Patrick </a:t>
            </a:r>
            <a:r>
              <a:rPr lang="en-GB" sz="1200" b="0" i="0" u="none" strike="noStrike" kern="1200" baseline="0" dirty="0" err="1">
                <a:solidFill>
                  <a:schemeClr val="tx1"/>
                </a:solidFill>
                <a:latin typeface="Arial" charset="0"/>
                <a:ea typeface="+mn-ea"/>
                <a:cs typeface="+mn-cs"/>
              </a:rPr>
              <a:t>Vranken</a:t>
            </a:r>
            <a:r>
              <a:rPr lang="en-GB" sz="1200" b="0" i="0" u="none" strike="noStrike" kern="1200" baseline="0" dirty="0">
                <a:solidFill>
                  <a:schemeClr val="tx1"/>
                </a:solidFill>
                <a:latin typeface="Arial" charset="0"/>
                <a:ea typeface="+mn-ea"/>
                <a:cs typeface="+mn-cs"/>
              </a:rPr>
              <a:t> noted yesterday, as referee and trustee, etc. – </a:t>
            </a:r>
            <a:r>
              <a:rPr lang="en-GB" sz="1200" b="1" i="0" u="sng" strike="noStrike" kern="1200" baseline="0" dirty="0">
                <a:solidFill>
                  <a:schemeClr val="tx1"/>
                </a:solidFill>
                <a:latin typeface="Arial" charset="0"/>
                <a:ea typeface="+mn-ea"/>
                <a:cs typeface="+mn-cs"/>
              </a:rPr>
              <a:t>is vital </a:t>
            </a:r>
            <a:r>
              <a:rPr lang="en-GB" sz="1200" b="0" i="0" u="none" strike="noStrike" kern="1200" baseline="0" dirty="0">
                <a:solidFill>
                  <a:schemeClr val="tx1"/>
                </a:solidFill>
                <a:latin typeface="Arial" charset="0"/>
                <a:ea typeface="+mn-ea"/>
                <a:cs typeface="+mn-cs"/>
              </a:rPr>
              <a:t>for achieving wider-scale, longer-term strategic societal objectives (</a:t>
            </a:r>
            <a:r>
              <a:rPr lang="en-GB" sz="1200" b="1" i="0" u="none" strike="noStrike" kern="1200" baseline="0" dirty="0">
                <a:solidFill>
                  <a:schemeClr val="tx1"/>
                </a:solidFill>
                <a:latin typeface="Arial" charset="0"/>
                <a:ea typeface="+mn-ea"/>
                <a:cs typeface="+mn-cs"/>
              </a:rPr>
              <a:t>including equity, noting potential for tyrannies of localism</a:t>
            </a:r>
            <a:r>
              <a:rPr lang="en-GB" sz="1200" b="0" i="0" u="none" strike="noStrike" kern="1200" baseline="0" dirty="0">
                <a:solidFill>
                  <a:schemeClr val="tx1"/>
                </a:solidFill>
                <a:latin typeface="Arial" charset="0"/>
                <a:ea typeface="+mn-ea"/>
                <a:cs typeface="+mn-cs"/>
              </a:rPr>
              <a:t>), </a:t>
            </a:r>
            <a:r>
              <a:rPr lang="en-GB" sz="1200" b="1" i="0" u="none" strike="noStrike" kern="1200" baseline="0" dirty="0">
                <a:solidFill>
                  <a:schemeClr val="tx1"/>
                </a:solidFill>
                <a:latin typeface="Arial" charset="0"/>
                <a:ea typeface="+mn-ea"/>
                <a:cs typeface="+mn-cs"/>
              </a:rPr>
              <a:t>therefore polycentrism and the related social-ecological systems framework is arguably not a realistic empirical framework</a:t>
            </a:r>
            <a:r>
              <a:rPr lang="en-GB" sz="1200" b="0" i="0" u="none" strike="noStrike" kern="1200" baseline="0" dirty="0">
                <a:solidFill>
                  <a:schemeClr val="tx1"/>
                </a:solidFill>
                <a:latin typeface="Arial" charset="0"/>
                <a:ea typeface="+mn-ea"/>
                <a:cs typeface="+mn-cs"/>
              </a:rPr>
              <a:t>.</a:t>
            </a:r>
          </a:p>
          <a:p>
            <a:endParaRPr lang="en-GB" sz="1200" b="0" i="0" u="none" strike="noStrike" kern="1200" baseline="0" dirty="0">
              <a:solidFill>
                <a:schemeClr val="tx1"/>
              </a:solidFill>
              <a:latin typeface="Arial" charset="0"/>
              <a:ea typeface="+mn-ea"/>
              <a:cs typeface="+mn-cs"/>
            </a:endParaRPr>
          </a:p>
          <a:p>
            <a:r>
              <a:rPr lang="en-GB" sz="1200" b="0" i="0" u="none" strike="noStrike" kern="1200" baseline="0" dirty="0">
                <a:solidFill>
                  <a:schemeClr val="tx1"/>
                </a:solidFill>
                <a:latin typeface="Arial" charset="0"/>
                <a:ea typeface="+mn-ea"/>
                <a:cs typeface="+mn-cs"/>
              </a:rPr>
              <a:t>This may be obvious to the policy, legal and ecology experts assembled in this room but in many natural resource governance research circles, questioning polycentrism and the assumptions (AKA critical enabling conditions) on which it is premised is tantamount to heresy! Realistically, though, we must adopt more </a:t>
            </a:r>
            <a:r>
              <a:rPr lang="en-GB" sz="1200" b="1" i="0" u="none" strike="noStrike" kern="1200" baseline="0" dirty="0">
                <a:solidFill>
                  <a:schemeClr val="tx1"/>
                </a:solidFill>
                <a:latin typeface="Arial" charset="0"/>
                <a:ea typeface="+mn-ea"/>
                <a:cs typeface="+mn-cs"/>
              </a:rPr>
              <a:t>realist institutional analysis frameworks</a:t>
            </a:r>
            <a:r>
              <a:rPr lang="en-GB" sz="1200" b="0" i="0" u="none" strike="noStrike" kern="1200" baseline="0" dirty="0">
                <a:solidFill>
                  <a:schemeClr val="tx1"/>
                </a:solidFill>
                <a:latin typeface="Arial" charset="0"/>
                <a:ea typeface="+mn-ea"/>
                <a:cs typeface="+mn-cs"/>
              </a:rPr>
              <a:t> and alternative underlying theoretical concepts,, that address the severity, scale and urgency of ocean governance priorities.</a:t>
            </a:r>
            <a:r>
              <a:rPr lang="en-GB" sz="1200" b="1" i="0" u="none" strike="noStrike" kern="1200" baseline="0" dirty="0">
                <a:solidFill>
                  <a:schemeClr val="tx1"/>
                </a:solidFill>
                <a:latin typeface="Arial" charset="0"/>
                <a:ea typeface="+mn-ea"/>
                <a:cs typeface="+mn-cs"/>
              </a:rPr>
              <a:t> such as co-evolutionary governance</a:t>
            </a:r>
            <a:endParaRPr lang="en-GB" sz="1200" b="0" i="0" u="none" strike="noStrike" kern="1200" baseline="0" dirty="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10</a:t>
            </a:fld>
            <a:endParaRPr lang="en-US" altLang="en-US"/>
          </a:p>
        </p:txBody>
      </p:sp>
    </p:spTree>
    <p:extLst>
      <p:ext uri="{BB962C8B-B14F-4D97-AF65-F5344CB8AC3E}">
        <p14:creationId xmlns:p14="http://schemas.microsoft.com/office/powerpoint/2010/main" val="21332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BD5F90A6-66BA-4BD6-93EA-A832C047DA62}" type="slidenum">
              <a:rPr lang="en-US" sz="1200">
                <a:solidFill>
                  <a:prstClr val="black"/>
                </a:solidFill>
                <a:latin typeface="Arial" charset="0"/>
              </a:rPr>
              <a:pPr eaLnBrk="1" hangingPunct="1"/>
              <a:t>11</a:t>
            </a:fld>
            <a:endParaRPr lang="en-US" sz="1200" dirty="0">
              <a:solidFill>
                <a:prstClr val="black"/>
              </a:solidFill>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GB" dirty="0"/>
              <a:t>[START] This is why, through MPA case study research, we have developed a more realistic institutional analysis framework that recognises the need for both top-down </a:t>
            </a:r>
            <a:r>
              <a:rPr lang="en-GB" b="1" u="sng" dirty="0"/>
              <a:t>and</a:t>
            </a:r>
            <a:r>
              <a:rPr lang="en-GB" dirty="0"/>
              <a:t> bottom-up approaches: co-evolutionary governance… [EXPLAIN]</a:t>
            </a:r>
          </a:p>
        </p:txBody>
      </p:sp>
    </p:spTree>
    <p:extLst>
      <p:ext uri="{BB962C8B-B14F-4D97-AF65-F5344CB8AC3E}">
        <p14:creationId xmlns:p14="http://schemas.microsoft.com/office/powerpoint/2010/main" val="287437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With regards to MPAs, this has been applied in…..</a:t>
            </a:r>
          </a:p>
        </p:txBody>
      </p:sp>
      <p:sp>
        <p:nvSpPr>
          <p:cNvPr id="4" name="Slide Number Placeholder 3"/>
          <p:cNvSpPr>
            <a:spLocks noGrp="1"/>
          </p:cNvSpPr>
          <p:nvPr>
            <p:ph type="sldNum" sz="quarter" idx="10"/>
          </p:nvPr>
        </p:nvSpPr>
        <p:spPr/>
        <p:txBody>
          <a:bodyPr/>
          <a:lstStyle/>
          <a:p>
            <a:fld id="{E852C16B-0BDA-4693-A345-12A8B9917734}" type="slidenum">
              <a:rPr lang="en-US" smtClean="0"/>
              <a:pPr/>
              <a:t>12</a:t>
            </a:fld>
            <a:endParaRPr lang="en-US" dirty="0"/>
          </a:p>
        </p:txBody>
      </p:sp>
    </p:spTree>
    <p:extLst>
      <p:ext uri="{BB962C8B-B14F-4D97-AF65-F5344CB8AC3E}">
        <p14:creationId xmlns:p14="http://schemas.microsoft.com/office/powerpoint/2010/main" val="3163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and has led to several publications, including</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13</a:t>
            </a:fld>
            <a:endParaRPr lang="en-US" altLang="en-US"/>
          </a:p>
        </p:txBody>
      </p:sp>
    </p:spTree>
    <p:extLst>
      <p:ext uri="{BB962C8B-B14F-4D97-AF65-F5344CB8AC3E}">
        <p14:creationId xmlns:p14="http://schemas.microsoft.com/office/powerpoint/2010/main" val="3523449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2600">
                <a:solidFill>
                  <a:schemeClr val="tx2"/>
                </a:solidFill>
                <a:latin typeface="Times New Roman" pitchFamily="18" charset="0"/>
                <a:cs typeface="Times New Roman" pitchFamily="18" charset="0"/>
              </a:defRPr>
            </a:lvl1pPr>
            <a:lvl2pPr marL="749587" indent="-288302" eaLnBrk="0" hangingPunct="0">
              <a:defRPr sz="2600">
                <a:solidFill>
                  <a:schemeClr val="tx2"/>
                </a:solidFill>
                <a:latin typeface="Times New Roman" pitchFamily="18" charset="0"/>
                <a:cs typeface="Times New Roman" pitchFamily="18" charset="0"/>
              </a:defRPr>
            </a:lvl2pPr>
            <a:lvl3pPr marL="1153210" indent="-230642" eaLnBrk="0" hangingPunct="0">
              <a:defRPr sz="2600">
                <a:solidFill>
                  <a:schemeClr val="tx2"/>
                </a:solidFill>
                <a:latin typeface="Times New Roman" pitchFamily="18" charset="0"/>
                <a:cs typeface="Times New Roman" pitchFamily="18" charset="0"/>
              </a:defRPr>
            </a:lvl3pPr>
            <a:lvl4pPr marL="1614495" indent="-230642" eaLnBrk="0" hangingPunct="0">
              <a:defRPr sz="2600">
                <a:solidFill>
                  <a:schemeClr val="tx2"/>
                </a:solidFill>
                <a:latin typeface="Times New Roman" pitchFamily="18" charset="0"/>
                <a:cs typeface="Times New Roman" pitchFamily="18" charset="0"/>
              </a:defRPr>
            </a:lvl4pPr>
            <a:lvl5pPr marL="2075778" indent="-230642" eaLnBrk="0" hangingPunct="0">
              <a:defRPr sz="2600">
                <a:solidFill>
                  <a:schemeClr val="tx2"/>
                </a:solidFill>
                <a:latin typeface="Times New Roman" pitchFamily="18" charset="0"/>
                <a:cs typeface="Times New Roman" pitchFamily="18" charset="0"/>
              </a:defRPr>
            </a:lvl5pPr>
            <a:lvl6pPr marL="2537063" indent="-230642"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98347" indent="-230642"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59631" indent="-230642"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920915" indent="-230642"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C627098E-9DAA-4EF9-A434-CCEE877A6A1F}" type="slidenum">
              <a:rPr lang="en-US" sz="1200">
                <a:solidFill>
                  <a:prstClr val="black"/>
                </a:solidFill>
                <a:latin typeface="Arial" charset="0"/>
              </a:rPr>
              <a:pPr eaLnBrk="1" hangingPunct="1"/>
              <a:t>14</a:t>
            </a:fld>
            <a:endParaRPr lang="en-US" sz="1200" dirty="0">
              <a:solidFill>
                <a:prstClr val="black"/>
              </a:solidFill>
              <a:latin typeface="Arial" charset="0"/>
            </a:endParaRPr>
          </a:p>
        </p:txBody>
      </p:sp>
      <p:sp>
        <p:nvSpPr>
          <p:cNvPr id="120835" name="Slide Image Placeholder 1"/>
          <p:cNvSpPr>
            <a:spLocks noGrp="1" noRot="1" noChangeAspect="1" noTextEdit="1"/>
          </p:cNvSpPr>
          <p:nvPr>
            <p:ph type="sldImg"/>
          </p:nvPr>
        </p:nvSpPr>
        <p:spPr>
          <a:ln/>
        </p:spPr>
      </p:sp>
      <p:sp>
        <p:nvSpPr>
          <p:cNvPr id="120836" name="Notes Placeholder 2"/>
          <p:cNvSpPr>
            <a:spLocks noGrp="1"/>
          </p:cNvSpPr>
          <p:nvPr>
            <p:ph type="body" idx="1"/>
          </p:nvPr>
        </p:nvSpPr>
        <p:spPr>
          <a:noFill/>
        </p:spPr>
        <p:txBody>
          <a:bodyPr lIns="92251" tIns="46126" rIns="92251" bIns="46126"/>
          <a:lstStyle/>
          <a:p>
            <a:pPr defTabSz="922721" eaLnBrk="1" hangingPunct="1">
              <a:defRPr/>
            </a:pPr>
            <a:r>
              <a:rPr lang="en-US" sz="1600" dirty="0"/>
              <a:t>In order to </a:t>
            </a:r>
            <a:r>
              <a:rPr lang="en-US" sz="1600" dirty="0" err="1"/>
              <a:t>analyse</a:t>
            </a:r>
            <a:r>
              <a:rPr lang="en-US" sz="1600" dirty="0"/>
              <a:t> the diversity of approaches that MPAs invariably employ, we developed a taxonomy of 36 incentives in </a:t>
            </a:r>
            <a:r>
              <a:rPr lang="en-US" sz="1600" b="1" u="sng" dirty="0"/>
              <a:t>five categories</a:t>
            </a:r>
          </a:p>
          <a:p>
            <a:pPr eaLnBrk="1" hangingPunct="1"/>
            <a:endParaRPr lang="en-US" sz="1600" dirty="0"/>
          </a:p>
        </p:txBody>
      </p:sp>
      <p:sp>
        <p:nvSpPr>
          <p:cNvPr id="120837" name="Slide Number Placeholder 3"/>
          <p:cNvSpPr txBox="1">
            <a:spLocks noGrp="1"/>
          </p:cNvSpPr>
          <p:nvPr/>
        </p:nvSpPr>
        <p:spPr bwMode="auto">
          <a:xfrm>
            <a:off x="3854397" y="9445304"/>
            <a:ext cx="294962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1" tIns="46126" rIns="92251" bIns="46126" anchor="b"/>
          <a:lstStyle>
            <a:lvl1pPr defTabSz="896938" eaLnBrk="0" hangingPunct="0">
              <a:defRPr sz="2600">
                <a:solidFill>
                  <a:schemeClr val="tx2"/>
                </a:solidFill>
                <a:latin typeface="Times New Roman" pitchFamily="18" charset="0"/>
                <a:cs typeface="Times New Roman" pitchFamily="18" charset="0"/>
              </a:defRPr>
            </a:lvl1pPr>
            <a:lvl2pPr marL="742950" indent="-285750" defTabSz="896938" eaLnBrk="0" hangingPunct="0">
              <a:defRPr sz="2600">
                <a:solidFill>
                  <a:schemeClr val="tx2"/>
                </a:solidFill>
                <a:latin typeface="Times New Roman" pitchFamily="18" charset="0"/>
                <a:cs typeface="Times New Roman" pitchFamily="18" charset="0"/>
              </a:defRPr>
            </a:lvl2pPr>
            <a:lvl3pPr marL="1143000" indent="-228600" defTabSz="896938" eaLnBrk="0" hangingPunct="0">
              <a:defRPr sz="2600">
                <a:solidFill>
                  <a:schemeClr val="tx2"/>
                </a:solidFill>
                <a:latin typeface="Times New Roman" pitchFamily="18" charset="0"/>
                <a:cs typeface="Times New Roman" pitchFamily="18" charset="0"/>
              </a:defRPr>
            </a:lvl3pPr>
            <a:lvl4pPr marL="1600200" indent="-228600" defTabSz="896938" eaLnBrk="0" hangingPunct="0">
              <a:defRPr sz="2600">
                <a:solidFill>
                  <a:schemeClr val="tx2"/>
                </a:solidFill>
                <a:latin typeface="Times New Roman" pitchFamily="18" charset="0"/>
                <a:cs typeface="Times New Roman" pitchFamily="18" charset="0"/>
              </a:defRPr>
            </a:lvl4pPr>
            <a:lvl5pPr marL="2057400" indent="-228600" defTabSz="896938" eaLnBrk="0" hangingPunct="0">
              <a:defRPr sz="2600">
                <a:solidFill>
                  <a:schemeClr val="tx2"/>
                </a:solidFill>
                <a:latin typeface="Times New Roman" pitchFamily="18" charset="0"/>
                <a:cs typeface="Times New Roman" pitchFamily="18" charset="0"/>
              </a:defRPr>
            </a:lvl5pPr>
            <a:lvl6pPr marL="2514600" indent="-228600" defTabSz="896938"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defTabSz="896938"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defTabSz="896938"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defTabSz="896938"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algn="r" eaLnBrk="1" hangingPunct="1"/>
            <a:fld id="{5C9C4C56-97E5-4888-AC24-00EBEDBEA66E}" type="slidenum">
              <a:rPr lang="en-US" sz="1200">
                <a:solidFill>
                  <a:prstClr val="black"/>
                </a:solidFill>
                <a:latin typeface="Calibri" pitchFamily="34" charset="0"/>
              </a:rPr>
              <a:pPr algn="r" eaLnBrk="1" hangingPunct="1"/>
              <a:t>14</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248235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details of the incentives taxonomy, which aims to capture all the key potential elements of MPA governance frameworks.</a:t>
            </a:r>
          </a:p>
          <a:p>
            <a:r>
              <a:rPr lang="en-GB" dirty="0"/>
              <a:t>Don’t worry about the details but I will be referring back to some of these incentives later…..</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15</a:t>
            </a:fld>
            <a:endParaRPr lang="en-US" altLang="en-US"/>
          </a:p>
        </p:txBody>
      </p:sp>
    </p:spTree>
    <p:extLst>
      <p:ext uri="{BB962C8B-B14F-4D97-AF65-F5344CB8AC3E}">
        <p14:creationId xmlns:p14="http://schemas.microsoft.com/office/powerpoint/2010/main" val="2616980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6ED5E2-7089-4078-B203-CD67A22CBD89}"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25239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6ED5E2-7089-4078-B203-CD67A22CBD89}"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12931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dirty="0">
                <a:latin typeface="Calibri" pitchFamily="34" charset="0"/>
              </a:rPr>
              <a:t>[START] This leads us to the conclusion reached in the final sentence of both the UN Environment Guidance and the book on governing MPAs:-</a:t>
            </a:r>
          </a:p>
        </p:txBody>
      </p:sp>
      <p:sp>
        <p:nvSpPr>
          <p:cNvPr id="4" name="Slide Number Placeholder 3"/>
          <p:cNvSpPr>
            <a:spLocks noGrp="1"/>
          </p:cNvSpPr>
          <p:nvPr>
            <p:ph type="sldNum" sz="quarter" idx="10"/>
          </p:nvPr>
        </p:nvSpPr>
        <p:spPr/>
        <p:txBody>
          <a:bodyPr/>
          <a:lstStyle/>
          <a:p>
            <a:fld id="{E852C16B-0BDA-4693-A345-12A8B991773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755755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dirty="0">
                <a:latin typeface="Calibri" pitchFamily="34" charset="0"/>
              </a:rPr>
              <a:t>Also leads to….. </a:t>
            </a:r>
          </a:p>
        </p:txBody>
      </p:sp>
      <p:sp>
        <p:nvSpPr>
          <p:cNvPr id="4" name="Slide Number Placeholder 3"/>
          <p:cNvSpPr>
            <a:spLocks noGrp="1"/>
          </p:cNvSpPr>
          <p:nvPr>
            <p:ph type="sldNum" sz="quarter" idx="10"/>
          </p:nvPr>
        </p:nvSpPr>
        <p:spPr/>
        <p:txBody>
          <a:bodyPr/>
          <a:lstStyle/>
          <a:p>
            <a:fld id="{E852C16B-0BDA-4693-A345-12A8B991773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2002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think most of us are familiar with these discussions, so rather than reading them out, let’s deconstruct them….</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2</a:t>
            </a:fld>
            <a:endParaRPr lang="en-US" altLang="en-US"/>
          </a:p>
        </p:txBody>
      </p:sp>
    </p:spTree>
    <p:extLst>
      <p:ext uri="{BB962C8B-B14F-4D97-AF65-F5344CB8AC3E}">
        <p14:creationId xmlns:p14="http://schemas.microsoft.com/office/powerpoint/2010/main" val="238870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charset="0"/>
                <a:ea typeface="+mn-ea"/>
                <a:cs typeface="+mn-cs"/>
              </a:rPr>
              <a:t>[START] Going back to the Co-evolutionary governance concept, drawing on </a:t>
            </a:r>
            <a:r>
              <a:rPr lang="en-GB" sz="1200" b="0" i="0" u="none" strike="noStrike" kern="1200" baseline="0" dirty="0" err="1">
                <a:solidFill>
                  <a:schemeClr val="tx1"/>
                </a:solidFill>
                <a:latin typeface="Arial" charset="0"/>
                <a:ea typeface="+mn-ea"/>
                <a:cs typeface="+mn-cs"/>
              </a:rPr>
              <a:t>Dryzek’s</a:t>
            </a:r>
            <a:r>
              <a:rPr lang="en-GB" sz="1200" b="0" i="0" u="none" strike="noStrike" kern="1200" baseline="0" dirty="0">
                <a:solidFill>
                  <a:schemeClr val="tx1"/>
                </a:solidFill>
                <a:latin typeface="Arial" charset="0"/>
                <a:ea typeface="+mn-ea"/>
                <a:cs typeface="+mn-cs"/>
              </a:rPr>
              <a:t> work, it aims to address a widely recognised </a:t>
            </a:r>
            <a:r>
              <a:rPr lang="en-GB" sz="1200" b="1" i="0" u="none" strike="noStrike" kern="1200" baseline="0" dirty="0">
                <a:solidFill>
                  <a:schemeClr val="tx1"/>
                </a:solidFill>
                <a:latin typeface="Arial" charset="0"/>
                <a:ea typeface="+mn-ea"/>
                <a:cs typeface="+mn-cs"/>
              </a:rPr>
              <a:t>root problem of environmental governance</a:t>
            </a:r>
            <a:r>
              <a:rPr lang="en-GB" sz="1200" b="0" i="0" u="none" strike="noStrike" kern="1200" baseline="0" dirty="0">
                <a:solidFill>
                  <a:schemeClr val="tx1"/>
                </a:solidFill>
                <a:latin typeface="Arial" charset="0"/>
                <a:ea typeface="+mn-ea"/>
                <a:cs typeface="+mn-cs"/>
              </a:rPr>
              <a:t>, i.e.</a:t>
            </a:r>
          </a:p>
          <a:p>
            <a:r>
              <a:rPr lang="en-GB" dirty="0"/>
              <a:t>that challenges of any</a:t>
            </a:r>
            <a:r>
              <a:rPr lang="en-GB" baseline="0" dirty="0"/>
              <a:t> </a:t>
            </a:r>
            <a:r>
              <a:rPr lang="en-GB" dirty="0"/>
              <a:t>complexity defy centralisation but that decentralisation </a:t>
            </a:r>
            <a:r>
              <a:rPr lang="en-GB" b="1" dirty="0"/>
              <a:t>to places </a:t>
            </a:r>
            <a:r>
              <a:rPr lang="en-GB" dirty="0"/>
              <a:t>can undermine the</a:t>
            </a:r>
            <a:r>
              <a:rPr lang="en-GB" baseline="0" dirty="0"/>
              <a:t> </a:t>
            </a:r>
            <a:r>
              <a:rPr lang="en-GB" dirty="0"/>
              <a:t>integration required to strategically address wider-scale, interconnected challenges.</a:t>
            </a:r>
          </a:p>
          <a:p>
            <a:r>
              <a:rPr lang="en-GB" dirty="0"/>
              <a:t>Co-evolutionary governance rejects inflexible command-and-control ‘administered hierarchies’ (‘strong</a:t>
            </a:r>
            <a:r>
              <a:rPr lang="en-GB" baseline="0" dirty="0"/>
              <a:t> </a:t>
            </a:r>
            <a:r>
              <a:rPr lang="en-GB" dirty="0"/>
              <a:t>thumbs, no fingers’) as a means of addressing this dilemma and instead proposes a</a:t>
            </a:r>
            <a:r>
              <a:rPr lang="en-GB" baseline="0" dirty="0"/>
              <a:t> </a:t>
            </a:r>
            <a:r>
              <a:rPr lang="en-GB" dirty="0"/>
              <a:t>negotiated compliance or ‘rolling rule regime’ approach,</a:t>
            </a:r>
          </a:p>
          <a:p>
            <a:r>
              <a:rPr lang="en-GB" dirty="0"/>
              <a:t>whereby central agencies</a:t>
            </a:r>
            <a:r>
              <a:rPr lang="en-GB" baseline="0" dirty="0"/>
              <a:t> </a:t>
            </a:r>
            <a:r>
              <a:rPr lang="en-GB" dirty="0"/>
              <a:t>set standards, and compliance is negotiated locally on a ‘learning by doing’ adaptive </a:t>
            </a:r>
            <a:r>
              <a:rPr lang="en-GB" sz="1200" b="0" i="0" u="none" strike="noStrike" kern="1200" baseline="0" dirty="0">
                <a:solidFill>
                  <a:schemeClr val="tx1"/>
                </a:solidFill>
                <a:latin typeface="Arial" charset="0"/>
                <a:ea typeface="+mn-ea"/>
                <a:cs typeface="+mn-cs"/>
              </a:rPr>
              <a:t>management basis, with such institutional learnings being transferred through more flexible and ecologically rational hierarchies (‘green and nimble fingers’) for application in other contexts and places (pp.72-73 of book)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0C79F9-79E7-4E0D-82FF-8673DDAD8475}"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59206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DF3A6EA-7CDB-43CA-BE76-FA421C64109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3F88C3-6C1D-4F9A-84A3-5AE2575C12CA}" type="slidenum">
              <a:rPr lang="en-US" altLang="en-US"/>
              <a:pPr eaLnBrk="1" hangingPunct="1"/>
              <a:t>21</a:t>
            </a:fld>
            <a:endParaRPr lang="en-US" altLang="en-US"/>
          </a:p>
        </p:txBody>
      </p:sp>
      <p:sp>
        <p:nvSpPr>
          <p:cNvPr id="40963" name="Rectangle 7">
            <a:extLst>
              <a:ext uri="{FF2B5EF4-FFF2-40B4-BE49-F238E27FC236}">
                <a16:creationId xmlns:a16="http://schemas.microsoft.com/office/drawing/2014/main" id="{F882A989-2F23-4B50-A8FB-A35D0E3A1E1F}"/>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B3057D5-2B55-4359-848D-2DA9DF306C2C}" type="slidenum">
              <a:rPr lang="en-US" altLang="en-US" sz="1200">
                <a:cs typeface="Times New Roman" panose="02020603050405020304" pitchFamily="18" charset="0"/>
              </a:rPr>
              <a:pPr algn="r" eaLnBrk="1" hangingPunct="1"/>
              <a:t>21</a:t>
            </a:fld>
            <a:endParaRPr lang="en-US" altLang="en-US" sz="1200">
              <a:cs typeface="Times New Roman" panose="02020603050405020304" pitchFamily="18" charset="0"/>
            </a:endParaRPr>
          </a:p>
        </p:txBody>
      </p:sp>
      <p:sp>
        <p:nvSpPr>
          <p:cNvPr id="40964" name="Rectangle 2">
            <a:extLst>
              <a:ext uri="{FF2B5EF4-FFF2-40B4-BE49-F238E27FC236}">
                <a16:creationId xmlns:a16="http://schemas.microsoft.com/office/drawing/2014/main" id="{075C1AFE-EDC2-4D80-A016-4F5B49EDA60E}"/>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96A22CA0-AA1A-4054-8A22-8B214CEC1572}"/>
              </a:ext>
            </a:extLst>
          </p:cNvPr>
          <p:cNvSpPr>
            <a:spLocks noGrp="1" noChangeArrowheads="1"/>
          </p:cNvSpPr>
          <p:nvPr>
            <p:ph type="body" idx="1"/>
          </p:nvPr>
        </p:nvSpPr>
        <p:spPr>
          <a:noFill/>
        </p:spPr>
        <p:txBody>
          <a:bodyPr/>
          <a:lstStyle/>
          <a:p>
            <a:pPr eaLnBrk="1" hangingPunct="1"/>
            <a:r>
              <a:rPr lang="en-GB" altLang="en-US" dirty="0">
                <a:latin typeface="Arial" panose="020B0604020202020204" pitchFamily="34" charset="0"/>
              </a:rPr>
              <a:t>So let’s look at co-evolutionary governance in the context of ecosystem-based MSP [click through], </a:t>
            </a:r>
          </a:p>
          <a:p>
            <a:pPr eaLnBrk="1" hangingPunct="1"/>
            <a:r>
              <a:rPr lang="en-GB" altLang="en-US" dirty="0">
                <a:latin typeface="Arial" panose="020B0604020202020204" pitchFamily="34" charset="0"/>
              </a:rPr>
              <a:t>recognising, as </a:t>
            </a:r>
            <a:r>
              <a:rPr lang="en-GB" altLang="en-US" dirty="0" err="1">
                <a:latin typeface="Arial" panose="020B0604020202020204" pitchFamily="34" charset="0"/>
              </a:rPr>
              <a:t>Dryzek</a:t>
            </a:r>
            <a:r>
              <a:rPr lang="en-GB" altLang="en-US" dirty="0">
                <a:latin typeface="Arial" panose="020B0604020202020204" pitchFamily="34" charset="0"/>
              </a:rPr>
              <a:t> discusses, the “n</a:t>
            </a:r>
            <a:r>
              <a:rPr lang="en-GB" altLang="en-US" dirty="0"/>
              <a:t>eed for cross-sectoral, cross-space institutional linkages, with some </a:t>
            </a:r>
            <a:r>
              <a:rPr lang="en-GB" altLang="en-US" b="1" dirty="0"/>
              <a:t>overarching</a:t>
            </a:r>
            <a:r>
              <a:rPr lang="en-GB" altLang="en-US" dirty="0"/>
              <a:t> priorities &amp; controls”, whilst avoiding the issues associated with </a:t>
            </a:r>
            <a:r>
              <a:rPr lang="en-GB" altLang="en-US" b="1" dirty="0"/>
              <a:t>state capture and the associated risks of imposition</a:t>
            </a:r>
            <a:endParaRPr lang="en-GB" altLang="en-US" b="1"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the reality is that ecosystem-based Marine Spatial Plans are often </a:t>
            </a:r>
            <a:r>
              <a:rPr lang="en-GB" b="1" dirty="0"/>
              <a:t>disconnected by design</a:t>
            </a:r>
            <a:r>
              <a:rPr lang="en-GB" b="0" dirty="0"/>
              <a:t>, with business-as-usual proceeding under more top-down sectoral policies that bypass ecosystem-based </a:t>
            </a:r>
            <a:r>
              <a:rPr lang="en-GB" b="0" dirty="0" err="1"/>
              <a:t>MSPlan</a:t>
            </a:r>
            <a:r>
              <a:rPr lang="en-GB" b="0" dirty="0"/>
              <a:t>, </a:t>
            </a:r>
            <a:r>
              <a:rPr lang="en-GB" b="1" i="0" u="sng" dirty="0"/>
              <a:t>two examples</a:t>
            </a:r>
            <a:r>
              <a:rPr lang="en-GB" b="1" u="sng" dirty="0"/>
              <a:t> </a:t>
            </a:r>
            <a:r>
              <a:rPr lang="en-GB" b="0" dirty="0"/>
              <a:t>only ‘due regard’ needing to be given to MSPs under the Marine Act in England; de facto disconnections and tensions between ecosystem-based MSFD and DEFMSP</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22</a:t>
            </a:fld>
            <a:endParaRPr lang="en-US" altLang="en-US"/>
          </a:p>
        </p:txBody>
      </p:sp>
    </p:spTree>
    <p:extLst>
      <p:ext uri="{BB962C8B-B14F-4D97-AF65-F5344CB8AC3E}">
        <p14:creationId xmlns:p14="http://schemas.microsoft.com/office/powerpoint/2010/main" val="2500543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Instead we need…..</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23</a:t>
            </a:fld>
            <a:endParaRPr lang="en-US" altLang="en-US"/>
          </a:p>
        </p:txBody>
      </p:sp>
    </p:spTree>
    <p:extLst>
      <p:ext uri="{BB962C8B-B14F-4D97-AF65-F5344CB8AC3E}">
        <p14:creationId xmlns:p14="http://schemas.microsoft.com/office/powerpoint/2010/main" val="3494836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So to draw the key elements of this section of the talk together….</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24</a:t>
            </a:fld>
            <a:endParaRPr lang="en-US" altLang="en-US"/>
          </a:p>
        </p:txBody>
      </p:sp>
    </p:spTree>
    <p:extLst>
      <p:ext uri="{BB962C8B-B14F-4D97-AF65-F5344CB8AC3E}">
        <p14:creationId xmlns:p14="http://schemas.microsoft.com/office/powerpoint/2010/main" val="2220637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Let’s now the look at the findings of 11 case studies of MSP initiatives around the Europe Union </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25</a:t>
            </a:fld>
            <a:endParaRPr lang="en-US" altLang="en-US"/>
          </a:p>
        </p:txBody>
      </p:sp>
    </p:spTree>
    <p:extLst>
      <p:ext uri="{BB962C8B-B14F-4D97-AF65-F5344CB8AC3E}">
        <p14:creationId xmlns:p14="http://schemas.microsoft.com/office/powerpoint/2010/main" val="2228685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Underlying many of the conflicts and issues we can see two typical perspectives on environmental governance.</a:t>
            </a:r>
          </a:p>
          <a:p>
            <a:r>
              <a:rPr lang="en-GB" dirty="0"/>
              <a:t>[END]… which pretty much sums up wider perspectives on sustainable development!</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26</a:t>
            </a:fld>
            <a:endParaRPr lang="en-US" altLang="en-US"/>
          </a:p>
        </p:txBody>
      </p:sp>
    </p:spTree>
    <p:extLst>
      <p:ext uri="{BB962C8B-B14F-4D97-AF65-F5344CB8AC3E}">
        <p14:creationId xmlns:p14="http://schemas.microsoft.com/office/powerpoint/2010/main" val="2445604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dirty="0"/>
              <a:t>[START] Reflecting these two perspectives, in the EU there are two main pillars, </a:t>
            </a:r>
            <a:r>
              <a:rPr lang="en-US" altLang="en-US" b="1" dirty="0"/>
              <a:t>amongst</a:t>
            </a:r>
            <a:r>
              <a:rPr lang="en-US" altLang="en-US" dirty="0"/>
              <a:t> other pillars of policy for fisheries management, renewable energy development, habitats/species conservation, etc., that together represent a relatively highly evolved policy framework for Ecosystem-Based Marine Spatial Planning</a:t>
            </a:r>
          </a:p>
        </p:txBody>
      </p:sp>
      <p:sp>
        <p:nvSpPr>
          <p:cNvPr id="2253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85001" indent="-301923" eaLnBrk="0" hangingPunct="0">
              <a:defRPr>
                <a:solidFill>
                  <a:schemeClr val="tx1"/>
                </a:solidFill>
                <a:latin typeface="Arial" charset="0"/>
                <a:cs typeface="Arial" charset="0"/>
              </a:defRPr>
            </a:lvl2pPr>
            <a:lvl3pPr marL="1207694" indent="-241539" eaLnBrk="0" hangingPunct="0">
              <a:defRPr>
                <a:solidFill>
                  <a:schemeClr val="tx1"/>
                </a:solidFill>
                <a:latin typeface="Arial" charset="0"/>
                <a:cs typeface="Arial" charset="0"/>
              </a:defRPr>
            </a:lvl3pPr>
            <a:lvl4pPr marL="1690771" indent="-241539" eaLnBrk="0" hangingPunct="0">
              <a:defRPr>
                <a:solidFill>
                  <a:schemeClr val="tx1"/>
                </a:solidFill>
                <a:latin typeface="Arial" charset="0"/>
                <a:cs typeface="Arial" charset="0"/>
              </a:defRPr>
            </a:lvl4pPr>
            <a:lvl5pPr marL="2173849" indent="-241539" eaLnBrk="0" hangingPunct="0">
              <a:defRPr>
                <a:solidFill>
                  <a:schemeClr val="tx1"/>
                </a:solidFill>
                <a:latin typeface="Arial" charset="0"/>
                <a:cs typeface="Arial" charset="0"/>
              </a:defRPr>
            </a:lvl5pPr>
            <a:lvl6pPr marL="2656926" indent="-241539" eaLnBrk="0" fontAlgn="base" hangingPunct="0">
              <a:spcBef>
                <a:spcPct val="0"/>
              </a:spcBef>
              <a:spcAft>
                <a:spcPct val="0"/>
              </a:spcAft>
              <a:defRPr>
                <a:solidFill>
                  <a:schemeClr val="tx1"/>
                </a:solidFill>
                <a:latin typeface="Arial" charset="0"/>
                <a:cs typeface="Arial" charset="0"/>
              </a:defRPr>
            </a:lvl6pPr>
            <a:lvl7pPr marL="3140004" indent="-241539" eaLnBrk="0" fontAlgn="base" hangingPunct="0">
              <a:spcBef>
                <a:spcPct val="0"/>
              </a:spcBef>
              <a:spcAft>
                <a:spcPct val="0"/>
              </a:spcAft>
              <a:defRPr>
                <a:solidFill>
                  <a:schemeClr val="tx1"/>
                </a:solidFill>
                <a:latin typeface="Arial" charset="0"/>
                <a:cs typeface="Arial" charset="0"/>
              </a:defRPr>
            </a:lvl7pPr>
            <a:lvl8pPr marL="3623081" indent="-241539" eaLnBrk="0" fontAlgn="base" hangingPunct="0">
              <a:spcBef>
                <a:spcPct val="0"/>
              </a:spcBef>
              <a:spcAft>
                <a:spcPct val="0"/>
              </a:spcAft>
              <a:defRPr>
                <a:solidFill>
                  <a:schemeClr val="tx1"/>
                </a:solidFill>
                <a:latin typeface="Arial" charset="0"/>
                <a:cs typeface="Arial" charset="0"/>
              </a:defRPr>
            </a:lvl8pPr>
            <a:lvl9pPr marL="4106159" indent="-241539"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9E41B3-B290-410B-8D0A-740B22D9833A}" type="slidenum">
              <a:rPr kumimoji="0" lang="en-GB" alt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alt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dirty="0"/>
              <a:t>[END] Initial aim of the MSFD back in 2008 was to move shift policies and decisions this way, with 11 broad indicators of GES</a:t>
            </a:r>
          </a:p>
        </p:txBody>
      </p:sp>
      <p:sp>
        <p:nvSpPr>
          <p:cNvPr id="2253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85001" indent="-301923" eaLnBrk="0" hangingPunct="0">
              <a:defRPr>
                <a:solidFill>
                  <a:schemeClr val="tx1"/>
                </a:solidFill>
                <a:latin typeface="Arial" charset="0"/>
                <a:cs typeface="Arial" charset="0"/>
              </a:defRPr>
            </a:lvl2pPr>
            <a:lvl3pPr marL="1207694" indent="-241539" eaLnBrk="0" hangingPunct="0">
              <a:defRPr>
                <a:solidFill>
                  <a:schemeClr val="tx1"/>
                </a:solidFill>
                <a:latin typeface="Arial" charset="0"/>
                <a:cs typeface="Arial" charset="0"/>
              </a:defRPr>
            </a:lvl3pPr>
            <a:lvl4pPr marL="1690771" indent="-241539" eaLnBrk="0" hangingPunct="0">
              <a:defRPr>
                <a:solidFill>
                  <a:schemeClr val="tx1"/>
                </a:solidFill>
                <a:latin typeface="Arial" charset="0"/>
                <a:cs typeface="Arial" charset="0"/>
              </a:defRPr>
            </a:lvl4pPr>
            <a:lvl5pPr marL="2173849" indent="-241539" eaLnBrk="0" hangingPunct="0">
              <a:defRPr>
                <a:solidFill>
                  <a:schemeClr val="tx1"/>
                </a:solidFill>
                <a:latin typeface="Arial" charset="0"/>
                <a:cs typeface="Arial" charset="0"/>
              </a:defRPr>
            </a:lvl5pPr>
            <a:lvl6pPr marL="2656926" indent="-241539" eaLnBrk="0" fontAlgn="base" hangingPunct="0">
              <a:spcBef>
                <a:spcPct val="0"/>
              </a:spcBef>
              <a:spcAft>
                <a:spcPct val="0"/>
              </a:spcAft>
              <a:defRPr>
                <a:solidFill>
                  <a:schemeClr val="tx1"/>
                </a:solidFill>
                <a:latin typeface="Arial" charset="0"/>
                <a:cs typeface="Arial" charset="0"/>
              </a:defRPr>
            </a:lvl6pPr>
            <a:lvl7pPr marL="3140004" indent="-241539" eaLnBrk="0" fontAlgn="base" hangingPunct="0">
              <a:spcBef>
                <a:spcPct val="0"/>
              </a:spcBef>
              <a:spcAft>
                <a:spcPct val="0"/>
              </a:spcAft>
              <a:defRPr>
                <a:solidFill>
                  <a:schemeClr val="tx1"/>
                </a:solidFill>
                <a:latin typeface="Arial" charset="0"/>
                <a:cs typeface="Arial" charset="0"/>
              </a:defRPr>
            </a:lvl7pPr>
            <a:lvl8pPr marL="3623081" indent="-241539" eaLnBrk="0" fontAlgn="base" hangingPunct="0">
              <a:spcBef>
                <a:spcPct val="0"/>
              </a:spcBef>
              <a:spcAft>
                <a:spcPct val="0"/>
              </a:spcAft>
              <a:defRPr>
                <a:solidFill>
                  <a:schemeClr val="tx1"/>
                </a:solidFill>
                <a:latin typeface="Arial" charset="0"/>
                <a:cs typeface="Arial" charset="0"/>
              </a:defRPr>
            </a:lvl8pPr>
            <a:lvl9pPr marL="4106159" indent="-241539"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9E41B3-B290-410B-8D0A-740B22D9833A}" type="slidenum">
              <a:rPr kumimoji="0" lang="en-GB" alt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alt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dirty="0"/>
              <a:t>But then six years later, in 2014, DG MARE  brought in the Directive Establishing a Framework for </a:t>
            </a:r>
            <a:r>
              <a:rPr lang="en-US" altLang="en-US" dirty="0" err="1"/>
              <a:t>MSPing</a:t>
            </a:r>
            <a:r>
              <a:rPr lang="en-US" altLang="en-US" dirty="0"/>
              <a:t>, which aimed to shift policies and decisions this way, which was met with much greater enthusiasm by EU member states!</a:t>
            </a:r>
          </a:p>
        </p:txBody>
      </p:sp>
      <p:sp>
        <p:nvSpPr>
          <p:cNvPr id="2253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85001" indent="-301923" eaLnBrk="0" hangingPunct="0">
              <a:defRPr>
                <a:solidFill>
                  <a:schemeClr val="tx1"/>
                </a:solidFill>
                <a:latin typeface="Arial" charset="0"/>
                <a:cs typeface="Arial" charset="0"/>
              </a:defRPr>
            </a:lvl2pPr>
            <a:lvl3pPr marL="1207694" indent="-241539" eaLnBrk="0" hangingPunct="0">
              <a:defRPr>
                <a:solidFill>
                  <a:schemeClr val="tx1"/>
                </a:solidFill>
                <a:latin typeface="Arial" charset="0"/>
                <a:cs typeface="Arial" charset="0"/>
              </a:defRPr>
            </a:lvl3pPr>
            <a:lvl4pPr marL="1690771" indent="-241539" eaLnBrk="0" hangingPunct="0">
              <a:defRPr>
                <a:solidFill>
                  <a:schemeClr val="tx1"/>
                </a:solidFill>
                <a:latin typeface="Arial" charset="0"/>
                <a:cs typeface="Arial" charset="0"/>
              </a:defRPr>
            </a:lvl4pPr>
            <a:lvl5pPr marL="2173849" indent="-241539" eaLnBrk="0" hangingPunct="0">
              <a:defRPr>
                <a:solidFill>
                  <a:schemeClr val="tx1"/>
                </a:solidFill>
                <a:latin typeface="Arial" charset="0"/>
                <a:cs typeface="Arial" charset="0"/>
              </a:defRPr>
            </a:lvl5pPr>
            <a:lvl6pPr marL="2656926" indent="-241539" eaLnBrk="0" fontAlgn="base" hangingPunct="0">
              <a:spcBef>
                <a:spcPct val="0"/>
              </a:spcBef>
              <a:spcAft>
                <a:spcPct val="0"/>
              </a:spcAft>
              <a:defRPr>
                <a:solidFill>
                  <a:schemeClr val="tx1"/>
                </a:solidFill>
                <a:latin typeface="Arial" charset="0"/>
                <a:cs typeface="Arial" charset="0"/>
              </a:defRPr>
            </a:lvl6pPr>
            <a:lvl7pPr marL="3140004" indent="-241539" eaLnBrk="0" fontAlgn="base" hangingPunct="0">
              <a:spcBef>
                <a:spcPct val="0"/>
              </a:spcBef>
              <a:spcAft>
                <a:spcPct val="0"/>
              </a:spcAft>
              <a:defRPr>
                <a:solidFill>
                  <a:schemeClr val="tx1"/>
                </a:solidFill>
                <a:latin typeface="Arial" charset="0"/>
                <a:cs typeface="Arial" charset="0"/>
              </a:defRPr>
            </a:lvl7pPr>
            <a:lvl8pPr marL="3623081" indent="-241539" eaLnBrk="0" fontAlgn="base" hangingPunct="0">
              <a:spcBef>
                <a:spcPct val="0"/>
              </a:spcBef>
              <a:spcAft>
                <a:spcPct val="0"/>
              </a:spcAft>
              <a:defRPr>
                <a:solidFill>
                  <a:schemeClr val="tx1"/>
                </a:solidFill>
                <a:latin typeface="Arial" charset="0"/>
                <a:cs typeface="Arial" charset="0"/>
              </a:defRPr>
            </a:lvl8pPr>
            <a:lvl9pPr marL="4106159" indent="-241539"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9E41B3-B290-410B-8D0A-740B22D9833A}" type="slidenum">
              <a:rPr kumimoji="0" lang="en-GB" alt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alt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Ecosystem services are a green thread that stiches the social and ecological elements together</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3</a:t>
            </a:fld>
            <a:endParaRPr lang="en-US" altLang="en-US"/>
          </a:p>
        </p:txBody>
      </p:sp>
    </p:spTree>
    <p:extLst>
      <p:ext uri="{BB962C8B-B14F-4D97-AF65-F5344CB8AC3E}">
        <p14:creationId xmlns:p14="http://schemas.microsoft.com/office/powerpoint/2010/main" val="2636176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dirty="0"/>
              <a:t>But in reality, there was a tug of war and quite a lot of non-coordination and confusion</a:t>
            </a:r>
          </a:p>
        </p:txBody>
      </p:sp>
      <p:sp>
        <p:nvSpPr>
          <p:cNvPr id="2253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85001" indent="-301923" eaLnBrk="0" hangingPunct="0">
              <a:defRPr>
                <a:solidFill>
                  <a:schemeClr val="tx1"/>
                </a:solidFill>
                <a:latin typeface="Arial" charset="0"/>
                <a:cs typeface="Arial" charset="0"/>
              </a:defRPr>
            </a:lvl2pPr>
            <a:lvl3pPr marL="1207694" indent="-241539" eaLnBrk="0" hangingPunct="0">
              <a:defRPr>
                <a:solidFill>
                  <a:schemeClr val="tx1"/>
                </a:solidFill>
                <a:latin typeface="Arial" charset="0"/>
                <a:cs typeface="Arial" charset="0"/>
              </a:defRPr>
            </a:lvl3pPr>
            <a:lvl4pPr marL="1690771" indent="-241539" eaLnBrk="0" hangingPunct="0">
              <a:defRPr>
                <a:solidFill>
                  <a:schemeClr val="tx1"/>
                </a:solidFill>
                <a:latin typeface="Arial" charset="0"/>
                <a:cs typeface="Arial" charset="0"/>
              </a:defRPr>
            </a:lvl4pPr>
            <a:lvl5pPr marL="2173849" indent="-241539" eaLnBrk="0" hangingPunct="0">
              <a:defRPr>
                <a:solidFill>
                  <a:schemeClr val="tx1"/>
                </a:solidFill>
                <a:latin typeface="Arial" charset="0"/>
                <a:cs typeface="Arial" charset="0"/>
              </a:defRPr>
            </a:lvl5pPr>
            <a:lvl6pPr marL="2656926" indent="-241539" eaLnBrk="0" fontAlgn="base" hangingPunct="0">
              <a:spcBef>
                <a:spcPct val="0"/>
              </a:spcBef>
              <a:spcAft>
                <a:spcPct val="0"/>
              </a:spcAft>
              <a:defRPr>
                <a:solidFill>
                  <a:schemeClr val="tx1"/>
                </a:solidFill>
                <a:latin typeface="Arial" charset="0"/>
                <a:cs typeface="Arial" charset="0"/>
              </a:defRPr>
            </a:lvl6pPr>
            <a:lvl7pPr marL="3140004" indent="-241539" eaLnBrk="0" fontAlgn="base" hangingPunct="0">
              <a:spcBef>
                <a:spcPct val="0"/>
              </a:spcBef>
              <a:spcAft>
                <a:spcPct val="0"/>
              </a:spcAft>
              <a:defRPr>
                <a:solidFill>
                  <a:schemeClr val="tx1"/>
                </a:solidFill>
                <a:latin typeface="Arial" charset="0"/>
                <a:cs typeface="Arial" charset="0"/>
              </a:defRPr>
            </a:lvl7pPr>
            <a:lvl8pPr marL="3623081" indent="-241539" eaLnBrk="0" fontAlgn="base" hangingPunct="0">
              <a:spcBef>
                <a:spcPct val="0"/>
              </a:spcBef>
              <a:spcAft>
                <a:spcPct val="0"/>
              </a:spcAft>
              <a:defRPr>
                <a:solidFill>
                  <a:schemeClr val="tx1"/>
                </a:solidFill>
                <a:latin typeface="Arial" charset="0"/>
                <a:cs typeface="Arial" charset="0"/>
              </a:defRPr>
            </a:lvl8pPr>
            <a:lvl9pPr marL="4106159" indent="-241539"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9E41B3-B290-410B-8D0A-740B22D9833A}" type="slidenum">
              <a:rPr kumimoji="0" lang="en-GB" alt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alt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28141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are back to these typical perspectives on environmental governance, most national governments predictably warming more to the integrated-use MSP perspective</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31</a:t>
            </a:fld>
            <a:endParaRPr lang="en-US" altLang="en-US"/>
          </a:p>
        </p:txBody>
      </p:sp>
    </p:spTree>
    <p:extLst>
      <p:ext uri="{BB962C8B-B14F-4D97-AF65-F5344CB8AC3E}">
        <p14:creationId xmlns:p14="http://schemas.microsoft.com/office/powerpoint/2010/main" val="2833651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dirty="0"/>
              <a:t>Clearly the priority must be to get a balanced integration of the two</a:t>
            </a:r>
          </a:p>
        </p:txBody>
      </p:sp>
      <p:sp>
        <p:nvSpPr>
          <p:cNvPr id="2253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85001" indent="-301923" eaLnBrk="0" hangingPunct="0">
              <a:defRPr>
                <a:solidFill>
                  <a:schemeClr val="tx1"/>
                </a:solidFill>
                <a:latin typeface="Arial" charset="0"/>
                <a:cs typeface="Arial" charset="0"/>
              </a:defRPr>
            </a:lvl2pPr>
            <a:lvl3pPr marL="1207694" indent="-241539" eaLnBrk="0" hangingPunct="0">
              <a:defRPr>
                <a:solidFill>
                  <a:schemeClr val="tx1"/>
                </a:solidFill>
                <a:latin typeface="Arial" charset="0"/>
                <a:cs typeface="Arial" charset="0"/>
              </a:defRPr>
            </a:lvl3pPr>
            <a:lvl4pPr marL="1690771" indent="-241539" eaLnBrk="0" hangingPunct="0">
              <a:defRPr>
                <a:solidFill>
                  <a:schemeClr val="tx1"/>
                </a:solidFill>
                <a:latin typeface="Arial" charset="0"/>
                <a:cs typeface="Arial" charset="0"/>
              </a:defRPr>
            </a:lvl4pPr>
            <a:lvl5pPr marL="2173849" indent="-241539" eaLnBrk="0" hangingPunct="0">
              <a:defRPr>
                <a:solidFill>
                  <a:schemeClr val="tx1"/>
                </a:solidFill>
                <a:latin typeface="Arial" charset="0"/>
                <a:cs typeface="Arial" charset="0"/>
              </a:defRPr>
            </a:lvl5pPr>
            <a:lvl6pPr marL="2656926" indent="-241539" eaLnBrk="0" fontAlgn="base" hangingPunct="0">
              <a:spcBef>
                <a:spcPct val="0"/>
              </a:spcBef>
              <a:spcAft>
                <a:spcPct val="0"/>
              </a:spcAft>
              <a:defRPr>
                <a:solidFill>
                  <a:schemeClr val="tx1"/>
                </a:solidFill>
                <a:latin typeface="Arial" charset="0"/>
                <a:cs typeface="Arial" charset="0"/>
              </a:defRPr>
            </a:lvl6pPr>
            <a:lvl7pPr marL="3140004" indent="-241539" eaLnBrk="0" fontAlgn="base" hangingPunct="0">
              <a:spcBef>
                <a:spcPct val="0"/>
              </a:spcBef>
              <a:spcAft>
                <a:spcPct val="0"/>
              </a:spcAft>
              <a:defRPr>
                <a:solidFill>
                  <a:schemeClr val="tx1"/>
                </a:solidFill>
                <a:latin typeface="Arial" charset="0"/>
                <a:cs typeface="Arial" charset="0"/>
              </a:defRPr>
            </a:lvl7pPr>
            <a:lvl8pPr marL="3623081" indent="-241539" eaLnBrk="0" fontAlgn="base" hangingPunct="0">
              <a:spcBef>
                <a:spcPct val="0"/>
              </a:spcBef>
              <a:spcAft>
                <a:spcPct val="0"/>
              </a:spcAft>
              <a:defRPr>
                <a:solidFill>
                  <a:schemeClr val="tx1"/>
                </a:solidFill>
                <a:latin typeface="Arial" charset="0"/>
                <a:cs typeface="Arial" charset="0"/>
              </a:defRPr>
            </a:lvl8pPr>
            <a:lvl9pPr marL="4106159" indent="-241539" eaLnBrk="0" fontAlgn="base" hangingPunct="0">
              <a:spcBef>
                <a:spcPct val="0"/>
              </a:spcBef>
              <a:spcAft>
                <a:spcPct val="0"/>
              </a:spcAft>
              <a:defRPr>
                <a:solidFill>
                  <a:schemeClr val="tx1"/>
                </a:solidFill>
                <a:latin typeface="Arial" charset="0"/>
                <a:cs typeface="Arial" charset="0"/>
              </a:defRPr>
            </a:lvl9pPr>
          </a:lstStyle>
          <a:p>
            <a:pPr eaLnBrk="1" hangingPunct="1"/>
            <a:fld id="{0F9E41B3-B290-410B-8D0A-740B22D9833A}" type="slidenum">
              <a:rPr lang="en-GB" altLang="en-US"/>
              <a:pPr eaLnBrk="1" hangingPunct="1"/>
              <a:t>32</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C078F7-EED2-4374-B9C1-1EA0187392FD}" type="slidenum">
              <a:rPr lang="en-GB" altLang="en-US"/>
              <a:pPr eaLnBrk="1" hangingPunct="1"/>
              <a:t>33</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altLang="en-US" dirty="0"/>
              <a:t>[START] Indeed, the two policies do ‘talk to each other’ and this should provide for a more balance integrated approach</a:t>
            </a:r>
          </a:p>
          <a:p>
            <a:pPr eaLnBrk="1" hangingPunct="1"/>
            <a:r>
              <a:rPr lang="en-GB" altLang="en-US" dirty="0"/>
              <a:t>[CLICK] MSFD defers to MSP Directive and [CLICK] MSP Directive defers to MSFD </a:t>
            </a:r>
            <a:r>
              <a:rPr lang="en-GB" altLang="en-US" b="1" u="sng" dirty="0">
                <a:solidFill>
                  <a:srgbClr val="FF0000"/>
                </a:solidFill>
              </a:rPr>
              <a:t>but</a:t>
            </a:r>
          </a:p>
          <a:p>
            <a:pPr eaLnBrk="1" hangingPunct="1"/>
            <a:r>
              <a:rPr lang="en-GB" altLang="en-US" dirty="0"/>
              <a:t>[END CLICK] but none-the-less it should be plain sailing!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5001" indent="-301923" eaLnBrk="0" hangingPunct="0">
              <a:defRPr>
                <a:solidFill>
                  <a:schemeClr val="tx1"/>
                </a:solidFill>
                <a:latin typeface="Arial" charset="0"/>
                <a:cs typeface="Arial" charset="0"/>
              </a:defRPr>
            </a:lvl2pPr>
            <a:lvl3pPr marL="1207694" indent="-241539" eaLnBrk="0" hangingPunct="0">
              <a:defRPr>
                <a:solidFill>
                  <a:schemeClr val="tx1"/>
                </a:solidFill>
                <a:latin typeface="Arial" charset="0"/>
                <a:cs typeface="Arial" charset="0"/>
              </a:defRPr>
            </a:lvl3pPr>
            <a:lvl4pPr marL="1690771" indent="-241539" eaLnBrk="0" hangingPunct="0">
              <a:defRPr>
                <a:solidFill>
                  <a:schemeClr val="tx1"/>
                </a:solidFill>
                <a:latin typeface="Arial" charset="0"/>
                <a:cs typeface="Arial" charset="0"/>
              </a:defRPr>
            </a:lvl4pPr>
            <a:lvl5pPr marL="2173849" indent="-241539" eaLnBrk="0" hangingPunct="0">
              <a:defRPr>
                <a:solidFill>
                  <a:schemeClr val="tx1"/>
                </a:solidFill>
                <a:latin typeface="Arial" charset="0"/>
                <a:cs typeface="Arial" charset="0"/>
              </a:defRPr>
            </a:lvl5pPr>
            <a:lvl6pPr marL="2656926" indent="-241539" eaLnBrk="0" fontAlgn="base" hangingPunct="0">
              <a:spcBef>
                <a:spcPct val="0"/>
              </a:spcBef>
              <a:spcAft>
                <a:spcPct val="0"/>
              </a:spcAft>
              <a:defRPr>
                <a:solidFill>
                  <a:schemeClr val="tx1"/>
                </a:solidFill>
                <a:latin typeface="Arial" charset="0"/>
                <a:cs typeface="Arial" charset="0"/>
              </a:defRPr>
            </a:lvl6pPr>
            <a:lvl7pPr marL="3140004" indent="-241539" eaLnBrk="0" fontAlgn="base" hangingPunct="0">
              <a:spcBef>
                <a:spcPct val="0"/>
              </a:spcBef>
              <a:spcAft>
                <a:spcPct val="0"/>
              </a:spcAft>
              <a:defRPr>
                <a:solidFill>
                  <a:schemeClr val="tx1"/>
                </a:solidFill>
                <a:latin typeface="Arial" charset="0"/>
                <a:cs typeface="Arial" charset="0"/>
              </a:defRPr>
            </a:lvl7pPr>
            <a:lvl8pPr marL="3623081" indent="-241539" eaLnBrk="0" fontAlgn="base" hangingPunct="0">
              <a:spcBef>
                <a:spcPct val="0"/>
              </a:spcBef>
              <a:spcAft>
                <a:spcPct val="0"/>
              </a:spcAft>
              <a:defRPr>
                <a:solidFill>
                  <a:schemeClr val="tx1"/>
                </a:solidFill>
                <a:latin typeface="Arial" charset="0"/>
                <a:cs typeface="Arial" charset="0"/>
              </a:defRPr>
            </a:lvl8pPr>
            <a:lvl9pPr marL="4106159" indent="-241539" eaLnBrk="0" fontAlgn="base" hangingPunct="0">
              <a:spcBef>
                <a:spcPct val="0"/>
              </a:spcBef>
              <a:spcAft>
                <a:spcPct val="0"/>
              </a:spcAft>
              <a:defRPr>
                <a:solidFill>
                  <a:schemeClr val="tx1"/>
                </a:solidFill>
                <a:latin typeface="Arial" charset="0"/>
                <a:cs typeface="Arial" charset="0"/>
              </a:defRPr>
            </a:lvl9pPr>
          </a:lstStyle>
          <a:p>
            <a:pPr eaLnBrk="1" hangingPunct="1"/>
            <a:fld id="{46C078F7-EED2-4374-B9C1-1EA0187392FD}" type="slidenum">
              <a:rPr lang="en-GB" altLang="en-US">
                <a:solidFill>
                  <a:prstClr val="black"/>
                </a:solidFill>
              </a:rPr>
              <a:pPr eaLnBrk="1" hangingPunct="1"/>
              <a:t>34</a:t>
            </a:fld>
            <a:endParaRPr lang="en-GB" altLang="en-US">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altLang="en-US" dirty="0"/>
              <a:t>[START] BUT you really don’t want to be on a boat with two skippers at two helms!</a:t>
            </a:r>
          </a:p>
          <a:p>
            <a:pPr eaLnBrk="1" hangingPunct="1"/>
            <a:r>
              <a:rPr lang="en-GB" altLang="en-US" dirty="0"/>
              <a:t>There is clearly competition (and antipathy) between the two EC bodies and their policy pillars, so there remains a critical question:-</a:t>
            </a:r>
          </a:p>
          <a:p>
            <a:pPr eaLnBrk="1" hangingPunct="1"/>
            <a:r>
              <a:rPr lang="en-GB" altLang="en-US" dirty="0"/>
              <a:t>(or) </a:t>
            </a:r>
            <a:r>
              <a:rPr lang="en-GB" altLang="en-US" b="1" dirty="0"/>
              <a:t>Whose at the helm?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5001" indent="-301923" eaLnBrk="0" hangingPunct="0">
              <a:defRPr>
                <a:solidFill>
                  <a:schemeClr val="tx1"/>
                </a:solidFill>
                <a:latin typeface="Arial" charset="0"/>
                <a:cs typeface="Arial" charset="0"/>
              </a:defRPr>
            </a:lvl2pPr>
            <a:lvl3pPr marL="1207694" indent="-241539" eaLnBrk="0" hangingPunct="0">
              <a:defRPr>
                <a:solidFill>
                  <a:schemeClr val="tx1"/>
                </a:solidFill>
                <a:latin typeface="Arial" charset="0"/>
                <a:cs typeface="Arial" charset="0"/>
              </a:defRPr>
            </a:lvl3pPr>
            <a:lvl4pPr marL="1690771" indent="-241539" eaLnBrk="0" hangingPunct="0">
              <a:defRPr>
                <a:solidFill>
                  <a:schemeClr val="tx1"/>
                </a:solidFill>
                <a:latin typeface="Arial" charset="0"/>
                <a:cs typeface="Arial" charset="0"/>
              </a:defRPr>
            </a:lvl4pPr>
            <a:lvl5pPr marL="2173849" indent="-241539" eaLnBrk="0" hangingPunct="0">
              <a:defRPr>
                <a:solidFill>
                  <a:schemeClr val="tx1"/>
                </a:solidFill>
                <a:latin typeface="Arial" charset="0"/>
                <a:cs typeface="Arial" charset="0"/>
              </a:defRPr>
            </a:lvl5pPr>
            <a:lvl6pPr marL="2656926" indent="-241539" eaLnBrk="0" fontAlgn="base" hangingPunct="0">
              <a:spcBef>
                <a:spcPct val="0"/>
              </a:spcBef>
              <a:spcAft>
                <a:spcPct val="0"/>
              </a:spcAft>
              <a:defRPr>
                <a:solidFill>
                  <a:schemeClr val="tx1"/>
                </a:solidFill>
                <a:latin typeface="Arial" charset="0"/>
                <a:cs typeface="Arial" charset="0"/>
              </a:defRPr>
            </a:lvl6pPr>
            <a:lvl7pPr marL="3140004" indent="-241539" eaLnBrk="0" fontAlgn="base" hangingPunct="0">
              <a:spcBef>
                <a:spcPct val="0"/>
              </a:spcBef>
              <a:spcAft>
                <a:spcPct val="0"/>
              </a:spcAft>
              <a:defRPr>
                <a:solidFill>
                  <a:schemeClr val="tx1"/>
                </a:solidFill>
                <a:latin typeface="Arial" charset="0"/>
                <a:cs typeface="Arial" charset="0"/>
              </a:defRPr>
            </a:lvl7pPr>
            <a:lvl8pPr marL="3623081" indent="-241539" eaLnBrk="0" fontAlgn="base" hangingPunct="0">
              <a:spcBef>
                <a:spcPct val="0"/>
              </a:spcBef>
              <a:spcAft>
                <a:spcPct val="0"/>
              </a:spcAft>
              <a:defRPr>
                <a:solidFill>
                  <a:schemeClr val="tx1"/>
                </a:solidFill>
                <a:latin typeface="Arial" charset="0"/>
                <a:cs typeface="Arial" charset="0"/>
              </a:defRPr>
            </a:lvl8pPr>
            <a:lvl9pPr marL="4106159" indent="-241539" eaLnBrk="0" fontAlgn="base" hangingPunct="0">
              <a:spcBef>
                <a:spcPct val="0"/>
              </a:spcBef>
              <a:spcAft>
                <a:spcPct val="0"/>
              </a:spcAft>
              <a:defRPr>
                <a:solidFill>
                  <a:schemeClr val="tx1"/>
                </a:solidFill>
                <a:latin typeface="Arial" charset="0"/>
                <a:cs typeface="Arial" charset="0"/>
              </a:defRPr>
            </a:lvl9pPr>
          </a:lstStyle>
          <a:p>
            <a:pPr eaLnBrk="1" hangingPunct="1"/>
            <a:fld id="{46C078F7-EED2-4374-B9C1-1EA0187392FD}" type="slidenum">
              <a:rPr lang="en-GB" altLang="en-US">
                <a:solidFill>
                  <a:prstClr val="black"/>
                </a:solidFill>
              </a:rPr>
              <a:pPr eaLnBrk="1" hangingPunct="1"/>
              <a:t>35</a:t>
            </a:fld>
            <a:endParaRPr lang="en-GB" altLang="en-US">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altLang="en-US" dirty="0"/>
              <a:t>[OPEN] This would appear to be what happened in Europe, in what is actually a relatively top-down and highly evolved governance framework that should integrate ecosystem-based and blue growth priorities, but it still evidently ineffective</a:t>
            </a:r>
          </a:p>
        </p:txBody>
      </p:sp>
    </p:spTree>
    <p:extLst>
      <p:ext uri="{BB962C8B-B14F-4D97-AF65-F5344CB8AC3E}">
        <p14:creationId xmlns:p14="http://schemas.microsoft.com/office/powerpoint/2010/main" val="355208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5001" indent="-301923" eaLnBrk="0" hangingPunct="0">
              <a:defRPr>
                <a:solidFill>
                  <a:schemeClr val="tx1"/>
                </a:solidFill>
                <a:latin typeface="Arial" charset="0"/>
                <a:cs typeface="Arial" charset="0"/>
              </a:defRPr>
            </a:lvl2pPr>
            <a:lvl3pPr marL="1207694" indent="-241539" eaLnBrk="0" hangingPunct="0">
              <a:defRPr>
                <a:solidFill>
                  <a:schemeClr val="tx1"/>
                </a:solidFill>
                <a:latin typeface="Arial" charset="0"/>
                <a:cs typeface="Arial" charset="0"/>
              </a:defRPr>
            </a:lvl3pPr>
            <a:lvl4pPr marL="1690771" indent="-241539" eaLnBrk="0" hangingPunct="0">
              <a:defRPr>
                <a:solidFill>
                  <a:schemeClr val="tx1"/>
                </a:solidFill>
                <a:latin typeface="Arial" charset="0"/>
                <a:cs typeface="Arial" charset="0"/>
              </a:defRPr>
            </a:lvl4pPr>
            <a:lvl5pPr marL="2173849" indent="-241539" eaLnBrk="0" hangingPunct="0">
              <a:defRPr>
                <a:solidFill>
                  <a:schemeClr val="tx1"/>
                </a:solidFill>
                <a:latin typeface="Arial" charset="0"/>
                <a:cs typeface="Arial" charset="0"/>
              </a:defRPr>
            </a:lvl5pPr>
            <a:lvl6pPr marL="2656926" indent="-241539" eaLnBrk="0" fontAlgn="base" hangingPunct="0">
              <a:spcBef>
                <a:spcPct val="0"/>
              </a:spcBef>
              <a:spcAft>
                <a:spcPct val="0"/>
              </a:spcAft>
              <a:defRPr>
                <a:solidFill>
                  <a:schemeClr val="tx1"/>
                </a:solidFill>
                <a:latin typeface="Arial" charset="0"/>
                <a:cs typeface="Arial" charset="0"/>
              </a:defRPr>
            </a:lvl6pPr>
            <a:lvl7pPr marL="3140004" indent="-241539" eaLnBrk="0" fontAlgn="base" hangingPunct="0">
              <a:spcBef>
                <a:spcPct val="0"/>
              </a:spcBef>
              <a:spcAft>
                <a:spcPct val="0"/>
              </a:spcAft>
              <a:defRPr>
                <a:solidFill>
                  <a:schemeClr val="tx1"/>
                </a:solidFill>
                <a:latin typeface="Arial" charset="0"/>
                <a:cs typeface="Arial" charset="0"/>
              </a:defRPr>
            </a:lvl7pPr>
            <a:lvl8pPr marL="3623081" indent="-241539" eaLnBrk="0" fontAlgn="base" hangingPunct="0">
              <a:spcBef>
                <a:spcPct val="0"/>
              </a:spcBef>
              <a:spcAft>
                <a:spcPct val="0"/>
              </a:spcAft>
              <a:defRPr>
                <a:solidFill>
                  <a:schemeClr val="tx1"/>
                </a:solidFill>
                <a:latin typeface="Arial" charset="0"/>
                <a:cs typeface="Arial" charset="0"/>
              </a:defRPr>
            </a:lvl8pPr>
            <a:lvl9pPr marL="4106159" indent="-241539" eaLnBrk="0" fontAlgn="base" hangingPunct="0">
              <a:spcBef>
                <a:spcPct val="0"/>
              </a:spcBef>
              <a:spcAft>
                <a:spcPct val="0"/>
              </a:spcAft>
              <a:defRPr>
                <a:solidFill>
                  <a:schemeClr val="tx1"/>
                </a:solidFill>
                <a:latin typeface="Arial" charset="0"/>
                <a:cs typeface="Arial" charset="0"/>
              </a:defRPr>
            </a:lvl9pPr>
          </a:lstStyle>
          <a:p>
            <a:pPr eaLnBrk="1" hangingPunct="1"/>
            <a:fld id="{46C078F7-EED2-4374-B9C1-1EA0187392FD}" type="slidenum">
              <a:rPr lang="en-GB" altLang="en-US">
                <a:solidFill>
                  <a:prstClr val="black"/>
                </a:solidFill>
              </a:rPr>
              <a:pPr eaLnBrk="1" hangingPunct="1"/>
              <a:t>36</a:t>
            </a:fld>
            <a:endParaRPr lang="en-GB" altLang="en-US">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altLang="en-US" dirty="0"/>
              <a:t>[START] This report arrives at some very interesting conclusions that resonate with the arguments I am presenting today</a:t>
            </a:r>
          </a:p>
        </p:txBody>
      </p:sp>
    </p:spTree>
    <p:extLst>
      <p:ext uri="{BB962C8B-B14F-4D97-AF65-F5344CB8AC3E}">
        <p14:creationId xmlns:p14="http://schemas.microsoft.com/office/powerpoint/2010/main" val="1766904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essence the challenge is to </a:t>
            </a:r>
            <a:r>
              <a:rPr lang="en-GB" b="1" u="sng" dirty="0"/>
              <a:t>evolve</a:t>
            </a:r>
            <a:r>
              <a:rPr lang="en-GB" dirty="0"/>
              <a:t> policies that enable a shift towards ecosystem-based management</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37</a:t>
            </a:fld>
            <a:endParaRPr lang="en-US" altLang="en-US"/>
          </a:p>
        </p:txBody>
      </p:sp>
    </p:spTree>
    <p:extLst>
      <p:ext uri="{BB962C8B-B14F-4D97-AF65-F5344CB8AC3E}">
        <p14:creationId xmlns:p14="http://schemas.microsoft.com/office/powerpoint/2010/main" val="131051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38</a:t>
            </a:fld>
            <a:endParaRPr lang="en-US" altLang="en-US"/>
          </a:p>
        </p:txBody>
      </p:sp>
    </p:spTree>
    <p:extLst>
      <p:ext uri="{BB962C8B-B14F-4D97-AF65-F5344CB8AC3E}">
        <p14:creationId xmlns:p14="http://schemas.microsoft.com/office/powerpoint/2010/main" val="2340249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In order  to </a:t>
            </a:r>
            <a:r>
              <a:rPr lang="en-GB" altLang="en-US" sz="1200" b="1" dirty="0"/>
              <a:t>decentralise responsibilities whilst ensuring that strategic EB MSP objectives are achieved, some top-down coordination is necessary, perhaps through some form of executive cross-sectoral authority.</a:t>
            </a:r>
          </a:p>
          <a:p>
            <a:r>
              <a:rPr lang="en-GB" dirty="0"/>
              <a:t>Recognising that governance frameworks that provide for longer-term, wider-scale ecosystem-based societal objectives to be achieved are unlikely to emerge in a self-coordinated manner from the bottom-up, and that </a:t>
            </a:r>
            <a:r>
              <a:rPr lang="en-GB" b="1" dirty="0"/>
              <a:t>purely bottom-up approaches can not only undermine the </a:t>
            </a:r>
            <a:r>
              <a:rPr lang="en-GB" b="1" u="sng" dirty="0"/>
              <a:t>effective</a:t>
            </a:r>
            <a:r>
              <a:rPr lang="en-GB" b="1" dirty="0"/>
              <a:t> achievement of such objectives, but can also lead to </a:t>
            </a:r>
            <a:r>
              <a:rPr lang="en-GB" b="1" u="sng" dirty="0"/>
              <a:t>inequities</a:t>
            </a:r>
            <a:r>
              <a:rPr lang="en-GB" b="1" dirty="0"/>
              <a:t> through tyrannies of localism, i.e. risks of parochialism</a:t>
            </a:r>
            <a:endParaRPr lang="en-GB" dirty="0"/>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39</a:t>
            </a:fld>
            <a:endParaRPr lang="en-US" altLang="en-US"/>
          </a:p>
        </p:txBody>
      </p:sp>
    </p:spTree>
    <p:extLst>
      <p:ext uri="{BB962C8B-B14F-4D97-AF65-F5344CB8AC3E}">
        <p14:creationId xmlns:p14="http://schemas.microsoft.com/office/powerpoint/2010/main" val="61165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t>
            </a:r>
            <a:r>
              <a:rPr lang="en-ZA" b="1" dirty="0"/>
              <a:t>come from?</a:t>
            </a:r>
            <a:r>
              <a:rPr lang="en-ZA" dirty="0"/>
              <a:t>...... Noting in passing that the verb ‘to govern’ derives from the Greek verb ‘to steer’, first used in a societal governance context by Plato over 2000 years ago..</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4</a:t>
            </a:fld>
            <a:endParaRPr lang="en-US" altLang="en-US"/>
          </a:p>
        </p:txBody>
      </p:sp>
    </p:spTree>
    <p:extLst>
      <p:ext uri="{BB962C8B-B14F-4D97-AF65-F5344CB8AC3E}">
        <p14:creationId xmlns:p14="http://schemas.microsoft.com/office/powerpoint/2010/main" val="694329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i.e. co-evolutionary governance through the interaction and integration of top-down and bottom-up approaches</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40</a:t>
            </a:fld>
            <a:endParaRPr lang="en-US" altLang="en-US"/>
          </a:p>
        </p:txBody>
      </p:sp>
    </p:spTree>
    <p:extLst>
      <p:ext uri="{BB962C8B-B14F-4D97-AF65-F5344CB8AC3E}">
        <p14:creationId xmlns:p14="http://schemas.microsoft.com/office/powerpoint/2010/main" val="921983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But other incentives also needed, for example</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41</a:t>
            </a:fld>
            <a:endParaRPr lang="en-US" altLang="en-US"/>
          </a:p>
        </p:txBody>
      </p:sp>
    </p:spTree>
    <p:extLst>
      <p:ext uri="{BB962C8B-B14F-4D97-AF65-F5344CB8AC3E}">
        <p14:creationId xmlns:p14="http://schemas.microsoft.com/office/powerpoint/2010/main" val="3488324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…moving away from theoretical concepts and empirical frameworks that are rooted in the ideological belief that proper governance can only emerge from the bottom-up, </a:t>
            </a:r>
            <a:r>
              <a:rPr lang="en-GB" i="1" dirty="0" err="1"/>
              <a:t>eg</a:t>
            </a:r>
            <a:r>
              <a:rPr lang="en-GB" i="1" dirty="0"/>
              <a:t> </a:t>
            </a:r>
            <a:r>
              <a:rPr lang="en-GB" i="0" dirty="0"/>
              <a:t>polycentrism,</a:t>
            </a:r>
            <a:r>
              <a:rPr lang="en-GB" dirty="0"/>
              <a:t> towards more practical institutional analysis frameworks grounded in empirical realities, </a:t>
            </a:r>
            <a:r>
              <a:rPr lang="en-GB" i="1" dirty="0" err="1"/>
              <a:t>eg</a:t>
            </a:r>
            <a:r>
              <a:rPr lang="en-GB" i="0" dirty="0"/>
              <a:t> co-evolutionary governance</a:t>
            </a:r>
            <a:endParaRPr lang="en-GB" dirty="0"/>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42</a:t>
            </a:fld>
            <a:endParaRPr lang="en-US" altLang="en-US"/>
          </a:p>
        </p:txBody>
      </p:sp>
    </p:spTree>
    <p:extLst>
      <p:ext uri="{BB962C8B-B14F-4D97-AF65-F5344CB8AC3E}">
        <p14:creationId xmlns:p14="http://schemas.microsoft.com/office/powerpoint/2010/main" val="272816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5</a:t>
            </a:fld>
            <a:endParaRPr lang="en-US" altLang="en-US"/>
          </a:p>
        </p:txBody>
      </p:sp>
    </p:spTree>
    <p:extLst>
      <p:ext uri="{BB962C8B-B14F-4D97-AF65-F5344CB8AC3E}">
        <p14:creationId xmlns:p14="http://schemas.microsoft.com/office/powerpoint/2010/main" val="96818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 recognising that, as Christina Hicks said yesterday, there is no </a:t>
            </a:r>
            <a:r>
              <a:rPr lang="en-GB" u="sng" dirty="0"/>
              <a:t>single</a:t>
            </a:r>
            <a:r>
              <a:rPr lang="en-GB" dirty="0"/>
              <a:t> button in the cockpit that will magically steer us to where we want to get to, further recognising that it is often also difficult to even agree a specific destination that we all want to get to!</a:t>
            </a:r>
          </a:p>
        </p:txBody>
      </p:sp>
      <p:sp>
        <p:nvSpPr>
          <p:cNvPr id="4" name="Slide Number Placeholder 3"/>
          <p:cNvSpPr>
            <a:spLocks noGrp="1"/>
          </p:cNvSpPr>
          <p:nvPr>
            <p:ph type="sldNum" sz="quarter" idx="5"/>
          </p:nvPr>
        </p:nvSpPr>
        <p:spPr/>
        <p:txBody>
          <a:bodyPr/>
          <a:lstStyle/>
          <a:p>
            <a:fld id="{8EE4D24F-44D6-4282-BC37-AB51E3FA3694}" type="slidenum">
              <a:rPr lang="en-US" altLang="en-US" smtClean="0"/>
              <a:pPr/>
              <a:t>6</a:t>
            </a:fld>
            <a:endParaRPr lang="en-US" altLang="en-US"/>
          </a:p>
        </p:txBody>
      </p:sp>
    </p:spTree>
    <p:extLst>
      <p:ext uri="{BB962C8B-B14F-4D97-AF65-F5344CB8AC3E}">
        <p14:creationId xmlns:p14="http://schemas.microsoft.com/office/powerpoint/2010/main" val="378820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[START] Back in the bad old days, we had…….</a:t>
            </a:r>
          </a:p>
          <a:p>
            <a:r>
              <a:rPr lang="en-GB" dirty="0"/>
              <a:t>[CLICK] But widely accepted that we cannot revert to this approach</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0C79F9-79E7-4E0D-82FF-8673DDAD8475}"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1060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In the 70s and 80s the pendulum began to swing towards bottom-up approaches, which are the basis of Elinor Ostrom’s Social-Ecological System Assessment Framework that is widely employed in natural resource governance research….. and boils down to what might more simply be called ‘</a:t>
            </a:r>
            <a:r>
              <a:rPr lang="en-GB" b="1" dirty="0"/>
              <a:t>decentralisation</a:t>
            </a:r>
            <a:r>
              <a:rPr lang="en-GB" dirty="0"/>
              <a:t>’ but with maximum devolution of responsibilities and powers to local people. [EXPLAIN]</a:t>
            </a:r>
          </a:p>
          <a:p>
            <a:r>
              <a:rPr lang="en-GB" dirty="0"/>
              <a:t>Tremendous faith in </a:t>
            </a:r>
            <a:r>
              <a:rPr lang="en-GB" sz="1200" b="1" dirty="0">
                <a:latin typeface="Calibri" panose="020F0502020204030204" pitchFamily="34" charset="0"/>
                <a:cs typeface="Calibri" panose="020F0502020204030204" pitchFamily="34" charset="0"/>
              </a:rPr>
              <a:t>linkages</a:t>
            </a:r>
            <a:r>
              <a:rPr lang="en-GB" sz="1200" dirty="0">
                <a:latin typeface="Calibri" panose="020F0502020204030204" pitchFamily="34" charset="0"/>
                <a:cs typeface="Calibri" panose="020F0502020204030204" pitchFamily="34" charset="0"/>
              </a:rPr>
              <a:t> that act purely as channels for cooperation, deliberation, negotiation &amp; conflict resolution between ‘places’, given ecological and human interconnections, with no state ‘interference’ or ‘control, the state’s role being confined to supporting and facilitating local processes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0C79F9-79E7-4E0D-82FF-8673DDAD8475}"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5329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[START]The Social-Ecological Systems Framework has been applied to both MPA and MSP case studies, e.g. in the development of ecosystem-based management in the Caribbean….</a:t>
            </a:r>
          </a:p>
          <a:p>
            <a:r>
              <a:rPr lang="en-GB" sz="1200" b="0" i="0" u="none" strike="noStrike" kern="1200" baseline="0" dirty="0">
                <a:solidFill>
                  <a:schemeClr val="tx1"/>
                </a:solidFill>
                <a:latin typeface="+mn-lt"/>
                <a:ea typeface="+mn-ea"/>
                <a:cs typeface="+mn-cs"/>
              </a:rPr>
              <a:t>Recognition that self-governance may lead to potentially unsustainable decisions &amp; actions?</a:t>
            </a:r>
            <a:endParaRPr lang="en-GB" dirty="0"/>
          </a:p>
        </p:txBody>
      </p:sp>
      <p:sp>
        <p:nvSpPr>
          <p:cNvPr id="4" name="Slide Number Placeholder 3"/>
          <p:cNvSpPr>
            <a:spLocks noGrp="1"/>
          </p:cNvSpPr>
          <p:nvPr>
            <p:ph type="sldNum" sz="quarter" idx="10"/>
          </p:nvPr>
        </p:nvSpPr>
        <p:spPr/>
        <p:txBody>
          <a:bodyPr/>
          <a:lstStyle/>
          <a:p>
            <a:pPr>
              <a:defRPr/>
            </a:pPr>
            <a:fld id="{F266C343-A968-43BA-8B6C-E3480D338238}" type="slidenum">
              <a:rPr lang="en-GB" altLang="en-US" smtClean="0"/>
              <a:pPr>
                <a:defRPr/>
              </a:pPr>
              <a:t>9</a:t>
            </a:fld>
            <a:endParaRPr lang="en-GB" altLang="en-US"/>
          </a:p>
        </p:txBody>
      </p:sp>
    </p:spTree>
    <p:extLst>
      <p:ext uri="{BB962C8B-B14F-4D97-AF65-F5344CB8AC3E}">
        <p14:creationId xmlns:p14="http://schemas.microsoft.com/office/powerpoint/2010/main" val="2914946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2B0041D-2FCF-4407-ADE5-EA4179815C90}"/>
              </a:ext>
            </a:extLst>
          </p:cNvPr>
          <p:cNvSpPr>
            <a:spLocks noChangeArrowheads="1"/>
          </p:cNvSpPr>
          <p:nvPr userDrawn="1"/>
        </p:nvSpPr>
        <p:spPr bwMode="auto">
          <a:xfrm>
            <a:off x="0" y="1268413"/>
            <a:ext cx="9144000" cy="144462"/>
          </a:xfrm>
          <a:prstGeom prst="rect">
            <a:avLst/>
          </a:prstGeom>
          <a:solidFill>
            <a:srgbClr val="D1F85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5" name="Picture 7">
            <a:extLst>
              <a:ext uri="{FF2B5EF4-FFF2-40B4-BE49-F238E27FC236}">
                <a16:creationId xmlns:a16="http://schemas.microsoft.com/office/drawing/2014/main" id="{E166C465-2497-435F-AC58-6DA16C8E5B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323850" y="1484313"/>
            <a:ext cx="8496300" cy="1368425"/>
          </a:xfrm>
        </p:spPr>
        <p:txBody>
          <a:bodyPr/>
          <a:lstStyle>
            <a:lvl1pPr>
              <a:defRPr/>
            </a:lvl1pPr>
          </a:lstStyle>
          <a:p>
            <a:pPr lvl="0"/>
            <a:r>
              <a:rPr lang="en-US" noProof="0"/>
              <a:t>Click to edit Master title style</a:t>
            </a:r>
          </a:p>
        </p:txBody>
      </p:sp>
      <p:sp>
        <p:nvSpPr>
          <p:cNvPr id="5124" name="Rectangle 4"/>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a:t>Click to edit Master subtitle style</a:t>
            </a:r>
          </a:p>
        </p:txBody>
      </p:sp>
      <p:sp>
        <p:nvSpPr>
          <p:cNvPr id="6" name="Footer Placeholder 5">
            <a:extLst>
              <a:ext uri="{FF2B5EF4-FFF2-40B4-BE49-F238E27FC236}">
                <a16:creationId xmlns:a16="http://schemas.microsoft.com/office/drawing/2014/main" id="{04AE4827-B137-47DE-A762-490DA3CB4A67}"/>
              </a:ext>
            </a:extLst>
          </p:cNvPr>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smtClean="0">
                <a:latin typeface="Arial" charset="0"/>
              </a:defRPr>
            </a:lvl1pPr>
          </a:lstStyle>
          <a:p>
            <a:pPr>
              <a:defRPr/>
            </a:pPr>
            <a:endParaRPr lang="en-US"/>
          </a:p>
        </p:txBody>
      </p:sp>
    </p:spTree>
    <p:extLst>
      <p:ext uri="{BB962C8B-B14F-4D97-AF65-F5344CB8AC3E}">
        <p14:creationId xmlns:p14="http://schemas.microsoft.com/office/powerpoint/2010/main" val="357312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EDE74438-ACE9-4FB2-9D1E-EFB69C0F3D5F}"/>
              </a:ext>
            </a:extLst>
          </p:cNvPr>
          <p:cNvSpPr>
            <a:spLocks noGrp="1" noChangeArrowheads="1"/>
          </p:cNvSpPr>
          <p:nvPr>
            <p:ph type="sldNum" sz="quarter" idx="10"/>
          </p:nvPr>
        </p:nvSpPr>
        <p:spPr>
          <a:ln/>
        </p:spPr>
        <p:txBody>
          <a:bodyPr/>
          <a:lstStyle>
            <a:lvl1pPr>
              <a:defRPr/>
            </a:lvl1pPr>
          </a:lstStyle>
          <a:p>
            <a:fld id="{05A779B8-934F-484B-98DB-A3C78FFA436D}" type="slidenum">
              <a:rPr lang="en-US" altLang="en-US"/>
              <a:pPr/>
              <a:t>‹#›</a:t>
            </a:fld>
            <a:endParaRPr lang="en-US" altLang="en-US"/>
          </a:p>
        </p:txBody>
      </p:sp>
    </p:spTree>
    <p:extLst>
      <p:ext uri="{BB962C8B-B14F-4D97-AF65-F5344CB8AC3E}">
        <p14:creationId xmlns:p14="http://schemas.microsoft.com/office/powerpoint/2010/main" val="27849569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6134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81327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36294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75692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6700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52983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2669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09744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19035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493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84EFA056-2FBC-4260-A726-4424EF710DD2}"/>
              </a:ext>
            </a:extLst>
          </p:cNvPr>
          <p:cNvSpPr>
            <a:spLocks noGrp="1" noChangeArrowheads="1"/>
          </p:cNvSpPr>
          <p:nvPr>
            <p:ph type="sldNum" sz="quarter" idx="10"/>
          </p:nvPr>
        </p:nvSpPr>
        <p:spPr>
          <a:ln/>
        </p:spPr>
        <p:txBody>
          <a:bodyPr/>
          <a:lstStyle>
            <a:lvl1pPr>
              <a:defRPr/>
            </a:lvl1pPr>
          </a:lstStyle>
          <a:p>
            <a:fld id="{0C85C5DA-675B-45C0-B4B3-79F170DF4F7A}" type="slidenum">
              <a:rPr lang="en-US" altLang="en-US"/>
              <a:pPr/>
              <a:t>‹#›</a:t>
            </a:fld>
            <a:endParaRPr lang="en-US" altLang="en-US"/>
          </a:p>
        </p:txBody>
      </p:sp>
    </p:spTree>
    <p:extLst>
      <p:ext uri="{BB962C8B-B14F-4D97-AF65-F5344CB8AC3E}">
        <p14:creationId xmlns:p14="http://schemas.microsoft.com/office/powerpoint/2010/main" val="39749984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391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F7D3BFB-34FA-4B62-BA0F-763F3E3134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a:t>Click to edit Master title style</a:t>
            </a:r>
          </a:p>
        </p:txBody>
      </p:sp>
      <p:sp>
        <p:nvSpPr>
          <p:cNvPr id="89091"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a:t>Click to edit Master subtitle style</a:t>
            </a:r>
          </a:p>
        </p:txBody>
      </p:sp>
      <p:sp>
        <p:nvSpPr>
          <p:cNvPr id="5" name="Footer Placeholder 4">
            <a:extLst>
              <a:ext uri="{FF2B5EF4-FFF2-40B4-BE49-F238E27FC236}">
                <a16:creationId xmlns:a16="http://schemas.microsoft.com/office/drawing/2014/main" id="{63C45570-725F-4979-BEBC-710FF2C87661}"/>
              </a:ext>
            </a:extLst>
          </p:cNvPr>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smtClean="0">
                <a:latin typeface="Arial" charset="0"/>
              </a:defRPr>
            </a:lvl1pPr>
          </a:lstStyle>
          <a:p>
            <a:pPr>
              <a:defRPr/>
            </a:pPr>
            <a:endParaRPr lang="en-US"/>
          </a:p>
        </p:txBody>
      </p:sp>
    </p:spTree>
    <p:extLst>
      <p:ext uri="{BB962C8B-B14F-4D97-AF65-F5344CB8AC3E}">
        <p14:creationId xmlns:p14="http://schemas.microsoft.com/office/powerpoint/2010/main" val="287751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425FCCD-3DDE-41E6-AD2B-0AE937EA1578}"/>
              </a:ext>
            </a:extLst>
          </p:cNvPr>
          <p:cNvSpPr>
            <a:spLocks noGrp="1" noChangeArrowheads="1"/>
          </p:cNvSpPr>
          <p:nvPr>
            <p:ph type="sldNum" sz="quarter" idx="10"/>
          </p:nvPr>
        </p:nvSpPr>
        <p:spPr>
          <a:ln/>
        </p:spPr>
        <p:txBody>
          <a:bodyPr/>
          <a:lstStyle>
            <a:lvl1pPr>
              <a:defRPr/>
            </a:lvl1pPr>
          </a:lstStyle>
          <a:p>
            <a:fld id="{F6A056B6-1700-461A-8FC6-9E082DD06263}" type="slidenum">
              <a:rPr lang="en-US" altLang="en-US"/>
              <a:pPr/>
              <a:t>‹#›</a:t>
            </a:fld>
            <a:endParaRPr lang="en-US" altLang="en-US"/>
          </a:p>
        </p:txBody>
      </p:sp>
    </p:spTree>
    <p:extLst>
      <p:ext uri="{BB962C8B-B14F-4D97-AF65-F5344CB8AC3E}">
        <p14:creationId xmlns:p14="http://schemas.microsoft.com/office/powerpoint/2010/main" val="167189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1948FA2-80D1-4717-B225-2D543A8C6C87}"/>
              </a:ext>
            </a:extLst>
          </p:cNvPr>
          <p:cNvSpPr>
            <a:spLocks noGrp="1" noChangeArrowheads="1"/>
          </p:cNvSpPr>
          <p:nvPr>
            <p:ph type="sldNum" sz="quarter" idx="10"/>
          </p:nvPr>
        </p:nvSpPr>
        <p:spPr>
          <a:ln/>
        </p:spPr>
        <p:txBody>
          <a:bodyPr/>
          <a:lstStyle>
            <a:lvl1pPr>
              <a:defRPr/>
            </a:lvl1pPr>
          </a:lstStyle>
          <a:p>
            <a:fld id="{A7BD26AF-1377-452A-9557-EE040236DEE1}" type="slidenum">
              <a:rPr lang="en-US" altLang="en-US"/>
              <a:pPr/>
              <a:t>‹#›</a:t>
            </a:fld>
            <a:endParaRPr lang="en-US" altLang="en-US"/>
          </a:p>
        </p:txBody>
      </p:sp>
    </p:spTree>
    <p:extLst>
      <p:ext uri="{BB962C8B-B14F-4D97-AF65-F5344CB8AC3E}">
        <p14:creationId xmlns:p14="http://schemas.microsoft.com/office/powerpoint/2010/main" val="320854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A2209AE-B452-48A0-A59D-DC21A673AB7D}"/>
              </a:ext>
            </a:extLst>
          </p:cNvPr>
          <p:cNvSpPr>
            <a:spLocks noGrp="1" noChangeArrowheads="1"/>
          </p:cNvSpPr>
          <p:nvPr>
            <p:ph type="sldNum" sz="quarter" idx="10"/>
          </p:nvPr>
        </p:nvSpPr>
        <p:spPr>
          <a:ln/>
        </p:spPr>
        <p:txBody>
          <a:bodyPr/>
          <a:lstStyle>
            <a:lvl1pPr>
              <a:defRPr/>
            </a:lvl1pPr>
          </a:lstStyle>
          <a:p>
            <a:fld id="{D1D5EE3D-CF3A-46EF-8B7D-2EB1EAA945E7}" type="slidenum">
              <a:rPr lang="en-US" altLang="en-US"/>
              <a:pPr/>
              <a:t>‹#›</a:t>
            </a:fld>
            <a:endParaRPr lang="en-US" altLang="en-US"/>
          </a:p>
        </p:txBody>
      </p:sp>
    </p:spTree>
    <p:extLst>
      <p:ext uri="{BB962C8B-B14F-4D97-AF65-F5344CB8AC3E}">
        <p14:creationId xmlns:p14="http://schemas.microsoft.com/office/powerpoint/2010/main" val="13030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C14F432-F1AB-42CF-8B9E-3FA61A2F5799}"/>
              </a:ext>
            </a:extLst>
          </p:cNvPr>
          <p:cNvSpPr>
            <a:spLocks noGrp="1" noChangeArrowheads="1"/>
          </p:cNvSpPr>
          <p:nvPr>
            <p:ph type="sldNum" sz="quarter" idx="10"/>
          </p:nvPr>
        </p:nvSpPr>
        <p:spPr>
          <a:ln/>
        </p:spPr>
        <p:txBody>
          <a:bodyPr/>
          <a:lstStyle>
            <a:lvl1pPr>
              <a:defRPr/>
            </a:lvl1pPr>
          </a:lstStyle>
          <a:p>
            <a:fld id="{9066B992-EE55-40CC-9E30-E34735B0C34C}" type="slidenum">
              <a:rPr lang="en-US" altLang="en-US"/>
              <a:pPr/>
              <a:t>‹#›</a:t>
            </a:fld>
            <a:endParaRPr lang="en-US" altLang="en-US"/>
          </a:p>
        </p:txBody>
      </p:sp>
    </p:spTree>
    <p:extLst>
      <p:ext uri="{BB962C8B-B14F-4D97-AF65-F5344CB8AC3E}">
        <p14:creationId xmlns:p14="http://schemas.microsoft.com/office/powerpoint/2010/main" val="18309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22E0EFD-DA01-4642-9D6B-69FE89519925}"/>
              </a:ext>
            </a:extLst>
          </p:cNvPr>
          <p:cNvSpPr>
            <a:spLocks noGrp="1" noChangeArrowheads="1"/>
          </p:cNvSpPr>
          <p:nvPr>
            <p:ph type="sldNum" sz="quarter" idx="10"/>
          </p:nvPr>
        </p:nvSpPr>
        <p:spPr>
          <a:ln/>
        </p:spPr>
        <p:txBody>
          <a:bodyPr/>
          <a:lstStyle>
            <a:lvl1pPr>
              <a:defRPr/>
            </a:lvl1pPr>
          </a:lstStyle>
          <a:p>
            <a:fld id="{9B64F765-78B5-4EAA-9A3D-D1CDBC2A8BBE}" type="slidenum">
              <a:rPr lang="en-US" altLang="en-US"/>
              <a:pPr/>
              <a:t>‹#›</a:t>
            </a:fld>
            <a:endParaRPr lang="en-US" altLang="en-US"/>
          </a:p>
        </p:txBody>
      </p:sp>
    </p:spTree>
    <p:extLst>
      <p:ext uri="{BB962C8B-B14F-4D97-AF65-F5344CB8AC3E}">
        <p14:creationId xmlns:p14="http://schemas.microsoft.com/office/powerpoint/2010/main" val="516789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AA8B6C-C5FF-4867-9DAF-D1442CF00AB0}"/>
              </a:ext>
            </a:extLst>
          </p:cNvPr>
          <p:cNvSpPr>
            <a:spLocks noGrp="1" noChangeArrowheads="1"/>
          </p:cNvSpPr>
          <p:nvPr>
            <p:ph type="sldNum" sz="quarter" idx="10"/>
          </p:nvPr>
        </p:nvSpPr>
        <p:spPr>
          <a:ln/>
        </p:spPr>
        <p:txBody>
          <a:bodyPr/>
          <a:lstStyle>
            <a:lvl1pPr>
              <a:defRPr/>
            </a:lvl1pPr>
          </a:lstStyle>
          <a:p>
            <a:fld id="{8817A116-7D7B-4761-AA63-163939728005}" type="slidenum">
              <a:rPr lang="en-US" altLang="en-US"/>
              <a:pPr/>
              <a:t>‹#›</a:t>
            </a:fld>
            <a:endParaRPr lang="en-US" altLang="en-US"/>
          </a:p>
        </p:txBody>
      </p:sp>
    </p:spTree>
    <p:extLst>
      <p:ext uri="{BB962C8B-B14F-4D97-AF65-F5344CB8AC3E}">
        <p14:creationId xmlns:p14="http://schemas.microsoft.com/office/powerpoint/2010/main" val="4283160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0922412-C869-468C-B994-C4863AD90FE6}"/>
              </a:ext>
            </a:extLst>
          </p:cNvPr>
          <p:cNvSpPr>
            <a:spLocks noGrp="1" noChangeArrowheads="1"/>
          </p:cNvSpPr>
          <p:nvPr>
            <p:ph type="sldNum" sz="quarter" idx="10"/>
          </p:nvPr>
        </p:nvSpPr>
        <p:spPr>
          <a:ln/>
        </p:spPr>
        <p:txBody>
          <a:bodyPr/>
          <a:lstStyle>
            <a:lvl1pPr>
              <a:defRPr/>
            </a:lvl1pPr>
          </a:lstStyle>
          <a:p>
            <a:fld id="{E41B409C-AD33-412B-8E13-FAA2035B78DA}" type="slidenum">
              <a:rPr lang="en-US" altLang="en-US"/>
              <a:pPr/>
              <a:t>‹#›</a:t>
            </a:fld>
            <a:endParaRPr lang="en-US" altLang="en-US"/>
          </a:p>
        </p:txBody>
      </p:sp>
    </p:spTree>
    <p:extLst>
      <p:ext uri="{BB962C8B-B14F-4D97-AF65-F5344CB8AC3E}">
        <p14:creationId xmlns:p14="http://schemas.microsoft.com/office/powerpoint/2010/main" val="39877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7F0D89D9-154B-4E6C-9F8F-CE49AF2C82B6}"/>
              </a:ext>
            </a:extLst>
          </p:cNvPr>
          <p:cNvSpPr>
            <a:spLocks noGrp="1" noChangeArrowheads="1"/>
          </p:cNvSpPr>
          <p:nvPr>
            <p:ph type="sldNum" sz="quarter" idx="10"/>
          </p:nvPr>
        </p:nvSpPr>
        <p:spPr>
          <a:ln/>
        </p:spPr>
        <p:txBody>
          <a:bodyPr/>
          <a:lstStyle>
            <a:lvl1pPr>
              <a:defRPr/>
            </a:lvl1pPr>
          </a:lstStyle>
          <a:p>
            <a:fld id="{31B63D67-FC71-415B-A6CE-B16AD16760B4}" type="slidenum">
              <a:rPr lang="en-US" altLang="en-US"/>
              <a:pPr/>
              <a:t>‹#›</a:t>
            </a:fld>
            <a:endParaRPr lang="en-US" altLang="en-US"/>
          </a:p>
        </p:txBody>
      </p:sp>
    </p:spTree>
    <p:extLst>
      <p:ext uri="{BB962C8B-B14F-4D97-AF65-F5344CB8AC3E}">
        <p14:creationId xmlns:p14="http://schemas.microsoft.com/office/powerpoint/2010/main" val="2373854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15ABC80-EC10-40DF-B9EA-88036F09A326}"/>
              </a:ext>
            </a:extLst>
          </p:cNvPr>
          <p:cNvSpPr>
            <a:spLocks noGrp="1" noChangeArrowheads="1"/>
          </p:cNvSpPr>
          <p:nvPr>
            <p:ph type="sldNum" sz="quarter" idx="10"/>
          </p:nvPr>
        </p:nvSpPr>
        <p:spPr>
          <a:ln/>
        </p:spPr>
        <p:txBody>
          <a:bodyPr/>
          <a:lstStyle>
            <a:lvl1pPr>
              <a:defRPr/>
            </a:lvl1pPr>
          </a:lstStyle>
          <a:p>
            <a:fld id="{E99D0FF6-523F-4EC7-B912-22582F9BD418}" type="slidenum">
              <a:rPr lang="en-US" altLang="en-US"/>
              <a:pPr/>
              <a:t>‹#›</a:t>
            </a:fld>
            <a:endParaRPr lang="en-US" altLang="en-US"/>
          </a:p>
        </p:txBody>
      </p:sp>
    </p:spTree>
    <p:extLst>
      <p:ext uri="{BB962C8B-B14F-4D97-AF65-F5344CB8AC3E}">
        <p14:creationId xmlns:p14="http://schemas.microsoft.com/office/powerpoint/2010/main" val="3806319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5A76098-D079-4ECE-A9A0-C1DDACA97664}"/>
              </a:ext>
            </a:extLst>
          </p:cNvPr>
          <p:cNvSpPr>
            <a:spLocks noGrp="1" noChangeArrowheads="1"/>
          </p:cNvSpPr>
          <p:nvPr>
            <p:ph type="sldNum" sz="quarter" idx="10"/>
          </p:nvPr>
        </p:nvSpPr>
        <p:spPr>
          <a:ln/>
        </p:spPr>
        <p:txBody>
          <a:bodyPr/>
          <a:lstStyle>
            <a:lvl1pPr>
              <a:defRPr/>
            </a:lvl1pPr>
          </a:lstStyle>
          <a:p>
            <a:fld id="{71D6E639-04D9-4F2E-A3AD-D0D699175B12}" type="slidenum">
              <a:rPr lang="en-US" altLang="en-US"/>
              <a:pPr/>
              <a:t>‹#›</a:t>
            </a:fld>
            <a:endParaRPr lang="en-US" altLang="en-US"/>
          </a:p>
        </p:txBody>
      </p:sp>
    </p:spTree>
    <p:extLst>
      <p:ext uri="{BB962C8B-B14F-4D97-AF65-F5344CB8AC3E}">
        <p14:creationId xmlns:p14="http://schemas.microsoft.com/office/powerpoint/2010/main" val="1143428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53B26B1-E492-4C28-A543-8CF1B9EFF7A2}"/>
              </a:ext>
            </a:extLst>
          </p:cNvPr>
          <p:cNvSpPr>
            <a:spLocks noGrp="1" noChangeArrowheads="1"/>
          </p:cNvSpPr>
          <p:nvPr>
            <p:ph type="sldNum" sz="quarter" idx="10"/>
          </p:nvPr>
        </p:nvSpPr>
        <p:spPr>
          <a:ln/>
        </p:spPr>
        <p:txBody>
          <a:bodyPr/>
          <a:lstStyle>
            <a:lvl1pPr>
              <a:defRPr/>
            </a:lvl1pPr>
          </a:lstStyle>
          <a:p>
            <a:fld id="{74002B69-B983-4A06-9DF9-73EFA87EAAB7}" type="slidenum">
              <a:rPr lang="en-US" altLang="en-US"/>
              <a:pPr/>
              <a:t>‹#›</a:t>
            </a:fld>
            <a:endParaRPr lang="en-US" altLang="en-US"/>
          </a:p>
        </p:txBody>
      </p:sp>
    </p:spTree>
    <p:extLst>
      <p:ext uri="{BB962C8B-B14F-4D97-AF65-F5344CB8AC3E}">
        <p14:creationId xmlns:p14="http://schemas.microsoft.com/office/powerpoint/2010/main" val="2666123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5C19F5E-6D5E-4256-A2CD-3C395F1BF730}"/>
              </a:ext>
            </a:extLst>
          </p:cNvPr>
          <p:cNvSpPr>
            <a:spLocks noChangeArrowheads="1"/>
          </p:cNvSpPr>
          <p:nvPr userDrawn="1"/>
        </p:nvSpPr>
        <p:spPr bwMode="auto">
          <a:xfrm>
            <a:off x="0" y="1268413"/>
            <a:ext cx="9144000" cy="144462"/>
          </a:xfrm>
          <a:prstGeom prst="rect">
            <a:avLst/>
          </a:prstGeom>
          <a:solidFill>
            <a:srgbClr val="D1F85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5" name="Picture 7">
            <a:extLst>
              <a:ext uri="{FF2B5EF4-FFF2-40B4-BE49-F238E27FC236}">
                <a16:creationId xmlns:a16="http://schemas.microsoft.com/office/drawing/2014/main" id="{9EA47828-AA25-48F3-B650-91CA8D4CD0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p:cNvSpPr>
            <a:spLocks noGrp="1" noChangeArrowheads="1"/>
          </p:cNvSpPr>
          <p:nvPr>
            <p:ph type="ctrTitle"/>
          </p:nvPr>
        </p:nvSpPr>
        <p:spPr>
          <a:xfrm>
            <a:off x="323850" y="1484313"/>
            <a:ext cx="8496300" cy="1368425"/>
          </a:xfrm>
        </p:spPr>
        <p:txBody>
          <a:bodyPr/>
          <a:lstStyle>
            <a:lvl1pPr>
              <a:defRPr/>
            </a:lvl1pPr>
          </a:lstStyle>
          <a:p>
            <a:pPr lvl="0"/>
            <a:r>
              <a:rPr lang="en-US" noProof="0"/>
              <a:t>Click to edit Master title style</a:t>
            </a:r>
          </a:p>
        </p:txBody>
      </p:sp>
      <p:sp>
        <p:nvSpPr>
          <p:cNvPr id="94212" name="Rectangle 4"/>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a:t>Click to edit Master subtitle style</a:t>
            </a:r>
          </a:p>
        </p:txBody>
      </p:sp>
      <p:sp>
        <p:nvSpPr>
          <p:cNvPr id="6" name="Footer Placeholder 5">
            <a:extLst>
              <a:ext uri="{FF2B5EF4-FFF2-40B4-BE49-F238E27FC236}">
                <a16:creationId xmlns:a16="http://schemas.microsoft.com/office/drawing/2014/main" id="{CBE1EFB0-2FA7-42A4-9384-608CAD70D81F}"/>
              </a:ext>
            </a:extLst>
          </p:cNvPr>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smtClean="0">
                <a:latin typeface="Arial" charset="0"/>
                <a:cs typeface="+mn-cs"/>
              </a:defRPr>
            </a:lvl1pPr>
          </a:lstStyle>
          <a:p>
            <a:pPr>
              <a:defRPr/>
            </a:pPr>
            <a:endParaRPr lang="en-US"/>
          </a:p>
        </p:txBody>
      </p:sp>
    </p:spTree>
    <p:extLst>
      <p:ext uri="{BB962C8B-B14F-4D97-AF65-F5344CB8AC3E}">
        <p14:creationId xmlns:p14="http://schemas.microsoft.com/office/powerpoint/2010/main" val="2967921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694EDEAA-3205-4482-8073-17A6D725CACA}"/>
              </a:ext>
            </a:extLst>
          </p:cNvPr>
          <p:cNvSpPr>
            <a:spLocks noGrp="1" noChangeArrowheads="1"/>
          </p:cNvSpPr>
          <p:nvPr>
            <p:ph type="sldNum" sz="quarter" idx="10"/>
          </p:nvPr>
        </p:nvSpPr>
        <p:spPr>
          <a:ln/>
        </p:spPr>
        <p:txBody>
          <a:bodyPr/>
          <a:lstStyle>
            <a:lvl1pPr>
              <a:defRPr/>
            </a:lvl1pPr>
          </a:lstStyle>
          <a:p>
            <a:fld id="{99159672-825A-4BA6-8206-24FB3A5BF0B3}" type="slidenum">
              <a:rPr lang="en-US" altLang="en-US"/>
              <a:pPr/>
              <a:t>‹#›</a:t>
            </a:fld>
            <a:endParaRPr lang="en-US" altLang="en-US"/>
          </a:p>
        </p:txBody>
      </p:sp>
    </p:spTree>
    <p:extLst>
      <p:ext uri="{BB962C8B-B14F-4D97-AF65-F5344CB8AC3E}">
        <p14:creationId xmlns:p14="http://schemas.microsoft.com/office/powerpoint/2010/main" val="1733359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28345EC-540F-443E-B7E2-9A0D96B72918}"/>
              </a:ext>
            </a:extLst>
          </p:cNvPr>
          <p:cNvSpPr>
            <a:spLocks noGrp="1" noChangeArrowheads="1"/>
          </p:cNvSpPr>
          <p:nvPr>
            <p:ph type="sldNum" sz="quarter" idx="10"/>
          </p:nvPr>
        </p:nvSpPr>
        <p:spPr>
          <a:ln/>
        </p:spPr>
        <p:txBody>
          <a:bodyPr/>
          <a:lstStyle>
            <a:lvl1pPr>
              <a:defRPr/>
            </a:lvl1pPr>
          </a:lstStyle>
          <a:p>
            <a:fld id="{2AD559E4-FC9F-4B67-8A1D-2EF2076806CA}" type="slidenum">
              <a:rPr lang="en-US" altLang="en-US"/>
              <a:pPr/>
              <a:t>‹#›</a:t>
            </a:fld>
            <a:endParaRPr lang="en-US" altLang="en-US"/>
          </a:p>
        </p:txBody>
      </p:sp>
    </p:spTree>
    <p:extLst>
      <p:ext uri="{BB962C8B-B14F-4D97-AF65-F5344CB8AC3E}">
        <p14:creationId xmlns:p14="http://schemas.microsoft.com/office/powerpoint/2010/main" val="1060432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64286CC5-9842-42A9-AEBD-2BD69390E2E5}"/>
              </a:ext>
            </a:extLst>
          </p:cNvPr>
          <p:cNvSpPr>
            <a:spLocks noGrp="1" noChangeArrowheads="1"/>
          </p:cNvSpPr>
          <p:nvPr>
            <p:ph type="sldNum" sz="quarter" idx="10"/>
          </p:nvPr>
        </p:nvSpPr>
        <p:spPr>
          <a:ln/>
        </p:spPr>
        <p:txBody>
          <a:bodyPr/>
          <a:lstStyle>
            <a:lvl1pPr>
              <a:defRPr/>
            </a:lvl1pPr>
          </a:lstStyle>
          <a:p>
            <a:fld id="{3A237FDC-5E8C-48CF-9611-922AEE785EC8}" type="slidenum">
              <a:rPr lang="en-US" altLang="en-US"/>
              <a:pPr/>
              <a:t>‹#›</a:t>
            </a:fld>
            <a:endParaRPr lang="en-US" altLang="en-US"/>
          </a:p>
        </p:txBody>
      </p:sp>
    </p:spTree>
    <p:extLst>
      <p:ext uri="{BB962C8B-B14F-4D97-AF65-F5344CB8AC3E}">
        <p14:creationId xmlns:p14="http://schemas.microsoft.com/office/powerpoint/2010/main" val="1025015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08C3B031-5FC1-47E1-AF2C-87344C6747E2}"/>
              </a:ext>
            </a:extLst>
          </p:cNvPr>
          <p:cNvSpPr>
            <a:spLocks noGrp="1" noChangeArrowheads="1"/>
          </p:cNvSpPr>
          <p:nvPr>
            <p:ph type="sldNum" sz="quarter" idx="10"/>
          </p:nvPr>
        </p:nvSpPr>
        <p:spPr>
          <a:ln/>
        </p:spPr>
        <p:txBody>
          <a:bodyPr/>
          <a:lstStyle>
            <a:lvl1pPr>
              <a:defRPr/>
            </a:lvl1pPr>
          </a:lstStyle>
          <a:p>
            <a:fld id="{6203D31C-9478-4C90-86A1-CA899F13B0AB}" type="slidenum">
              <a:rPr lang="en-US" altLang="en-US"/>
              <a:pPr/>
              <a:t>‹#›</a:t>
            </a:fld>
            <a:endParaRPr lang="en-US" altLang="en-US"/>
          </a:p>
        </p:txBody>
      </p:sp>
    </p:spTree>
    <p:extLst>
      <p:ext uri="{BB962C8B-B14F-4D97-AF65-F5344CB8AC3E}">
        <p14:creationId xmlns:p14="http://schemas.microsoft.com/office/powerpoint/2010/main" val="2074147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4352060D-82B4-4D07-B920-92591B7252B7}"/>
              </a:ext>
            </a:extLst>
          </p:cNvPr>
          <p:cNvSpPr>
            <a:spLocks noGrp="1" noChangeArrowheads="1"/>
          </p:cNvSpPr>
          <p:nvPr>
            <p:ph type="sldNum" sz="quarter" idx="10"/>
          </p:nvPr>
        </p:nvSpPr>
        <p:spPr>
          <a:ln/>
        </p:spPr>
        <p:txBody>
          <a:bodyPr/>
          <a:lstStyle>
            <a:lvl1pPr>
              <a:defRPr/>
            </a:lvl1pPr>
          </a:lstStyle>
          <a:p>
            <a:fld id="{FFA40C4C-8CDF-4E56-97E9-2A088A545CDC}" type="slidenum">
              <a:rPr lang="en-US" altLang="en-US"/>
              <a:pPr/>
              <a:t>‹#›</a:t>
            </a:fld>
            <a:endParaRPr lang="en-US" altLang="en-US"/>
          </a:p>
        </p:txBody>
      </p:sp>
    </p:spTree>
    <p:extLst>
      <p:ext uri="{BB962C8B-B14F-4D97-AF65-F5344CB8AC3E}">
        <p14:creationId xmlns:p14="http://schemas.microsoft.com/office/powerpoint/2010/main" val="2338146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B40C771-D0E6-47D5-8E60-DFBEEDE0E7A2}"/>
              </a:ext>
            </a:extLst>
          </p:cNvPr>
          <p:cNvSpPr>
            <a:spLocks noGrp="1" noChangeArrowheads="1"/>
          </p:cNvSpPr>
          <p:nvPr>
            <p:ph type="sldNum" sz="quarter" idx="10"/>
          </p:nvPr>
        </p:nvSpPr>
        <p:spPr>
          <a:ln/>
        </p:spPr>
        <p:txBody>
          <a:bodyPr/>
          <a:lstStyle>
            <a:lvl1pPr>
              <a:defRPr/>
            </a:lvl1pPr>
          </a:lstStyle>
          <a:p>
            <a:fld id="{09AE28FF-260F-4308-8CEF-E6543BF589A7}" type="slidenum">
              <a:rPr lang="en-US" altLang="en-US"/>
              <a:pPr/>
              <a:t>‹#›</a:t>
            </a:fld>
            <a:endParaRPr lang="en-US" altLang="en-US"/>
          </a:p>
        </p:txBody>
      </p:sp>
    </p:spTree>
    <p:extLst>
      <p:ext uri="{BB962C8B-B14F-4D97-AF65-F5344CB8AC3E}">
        <p14:creationId xmlns:p14="http://schemas.microsoft.com/office/powerpoint/2010/main" val="22373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164D9C9-7E10-4752-8E1B-ABC1AA39877B}"/>
              </a:ext>
            </a:extLst>
          </p:cNvPr>
          <p:cNvSpPr>
            <a:spLocks noGrp="1" noChangeArrowheads="1"/>
          </p:cNvSpPr>
          <p:nvPr>
            <p:ph type="sldNum" sz="quarter" idx="10"/>
          </p:nvPr>
        </p:nvSpPr>
        <p:spPr>
          <a:ln/>
        </p:spPr>
        <p:txBody>
          <a:bodyPr/>
          <a:lstStyle>
            <a:lvl1pPr>
              <a:defRPr/>
            </a:lvl1pPr>
          </a:lstStyle>
          <a:p>
            <a:fld id="{B59E46AF-0459-4686-A8CE-7AB49513C704}" type="slidenum">
              <a:rPr lang="en-US" altLang="en-US"/>
              <a:pPr/>
              <a:t>‹#›</a:t>
            </a:fld>
            <a:endParaRPr lang="en-US" altLang="en-US"/>
          </a:p>
        </p:txBody>
      </p:sp>
    </p:spTree>
    <p:extLst>
      <p:ext uri="{BB962C8B-B14F-4D97-AF65-F5344CB8AC3E}">
        <p14:creationId xmlns:p14="http://schemas.microsoft.com/office/powerpoint/2010/main" val="4285598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DFF1281-A053-4B37-B192-D90744079774}"/>
              </a:ext>
            </a:extLst>
          </p:cNvPr>
          <p:cNvSpPr>
            <a:spLocks noGrp="1" noChangeArrowheads="1"/>
          </p:cNvSpPr>
          <p:nvPr>
            <p:ph type="sldNum" sz="quarter" idx="10"/>
          </p:nvPr>
        </p:nvSpPr>
        <p:spPr>
          <a:ln/>
        </p:spPr>
        <p:txBody>
          <a:bodyPr/>
          <a:lstStyle>
            <a:lvl1pPr>
              <a:defRPr/>
            </a:lvl1pPr>
          </a:lstStyle>
          <a:p>
            <a:fld id="{8C450F11-F2EA-4455-9034-D1ABB607A353}" type="slidenum">
              <a:rPr lang="en-US" altLang="en-US"/>
              <a:pPr/>
              <a:t>‹#›</a:t>
            </a:fld>
            <a:endParaRPr lang="en-US" altLang="en-US"/>
          </a:p>
        </p:txBody>
      </p:sp>
    </p:spTree>
    <p:extLst>
      <p:ext uri="{BB962C8B-B14F-4D97-AF65-F5344CB8AC3E}">
        <p14:creationId xmlns:p14="http://schemas.microsoft.com/office/powerpoint/2010/main" val="1939864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9B92465-544E-4CF0-BEA2-25D2D5B5F36D}"/>
              </a:ext>
            </a:extLst>
          </p:cNvPr>
          <p:cNvSpPr>
            <a:spLocks noGrp="1" noChangeArrowheads="1"/>
          </p:cNvSpPr>
          <p:nvPr>
            <p:ph type="sldNum" sz="quarter" idx="10"/>
          </p:nvPr>
        </p:nvSpPr>
        <p:spPr>
          <a:ln/>
        </p:spPr>
        <p:txBody>
          <a:bodyPr/>
          <a:lstStyle>
            <a:lvl1pPr>
              <a:defRPr/>
            </a:lvl1pPr>
          </a:lstStyle>
          <a:p>
            <a:fld id="{A009E0F9-6DCD-4EAB-BF98-F9FE135C1DC8}" type="slidenum">
              <a:rPr lang="en-US" altLang="en-US"/>
              <a:pPr/>
              <a:t>‹#›</a:t>
            </a:fld>
            <a:endParaRPr lang="en-US" altLang="en-US"/>
          </a:p>
        </p:txBody>
      </p:sp>
    </p:spTree>
    <p:extLst>
      <p:ext uri="{BB962C8B-B14F-4D97-AF65-F5344CB8AC3E}">
        <p14:creationId xmlns:p14="http://schemas.microsoft.com/office/powerpoint/2010/main" val="2584628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F3A449A-BBA4-486E-BB2A-8FCA1FFCCF65}"/>
              </a:ext>
            </a:extLst>
          </p:cNvPr>
          <p:cNvSpPr>
            <a:spLocks noGrp="1" noChangeArrowheads="1"/>
          </p:cNvSpPr>
          <p:nvPr>
            <p:ph type="sldNum" sz="quarter" idx="10"/>
          </p:nvPr>
        </p:nvSpPr>
        <p:spPr>
          <a:ln/>
        </p:spPr>
        <p:txBody>
          <a:bodyPr/>
          <a:lstStyle>
            <a:lvl1pPr>
              <a:defRPr/>
            </a:lvl1pPr>
          </a:lstStyle>
          <a:p>
            <a:fld id="{613165BB-EA62-4322-8FD0-BE8B17F617DD}" type="slidenum">
              <a:rPr lang="en-US" altLang="en-US"/>
              <a:pPr/>
              <a:t>‹#›</a:t>
            </a:fld>
            <a:endParaRPr lang="en-US" altLang="en-US"/>
          </a:p>
        </p:txBody>
      </p:sp>
    </p:spTree>
    <p:extLst>
      <p:ext uri="{BB962C8B-B14F-4D97-AF65-F5344CB8AC3E}">
        <p14:creationId xmlns:p14="http://schemas.microsoft.com/office/powerpoint/2010/main" val="1795125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D777E7F2-BB68-4A71-9EE3-5A4C9C475DC3}"/>
              </a:ext>
            </a:extLst>
          </p:cNvPr>
          <p:cNvSpPr>
            <a:spLocks noGrp="1" noChangeArrowheads="1"/>
          </p:cNvSpPr>
          <p:nvPr>
            <p:ph type="sldNum" sz="quarter" idx="10"/>
          </p:nvPr>
        </p:nvSpPr>
        <p:spPr>
          <a:ln/>
        </p:spPr>
        <p:txBody>
          <a:bodyPr/>
          <a:lstStyle>
            <a:lvl1pPr>
              <a:defRPr/>
            </a:lvl1pPr>
          </a:lstStyle>
          <a:p>
            <a:fld id="{59E7394C-A954-4C30-A785-2AAF6C06FF3D}" type="slidenum">
              <a:rPr lang="en-US" altLang="en-US"/>
              <a:pPr/>
              <a:t>‹#›</a:t>
            </a:fld>
            <a:endParaRPr lang="en-US" altLang="en-US"/>
          </a:p>
        </p:txBody>
      </p:sp>
    </p:spTree>
    <p:extLst>
      <p:ext uri="{BB962C8B-B14F-4D97-AF65-F5344CB8AC3E}">
        <p14:creationId xmlns:p14="http://schemas.microsoft.com/office/powerpoint/2010/main" val="97817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C64FA90-B2D4-4DB3-9F40-E2A447C8716F}"/>
              </a:ext>
            </a:extLst>
          </p:cNvPr>
          <p:cNvSpPr>
            <a:spLocks noChangeArrowheads="1"/>
          </p:cNvSpPr>
          <p:nvPr userDrawn="1"/>
        </p:nvSpPr>
        <p:spPr bwMode="auto">
          <a:xfrm>
            <a:off x="0" y="1268413"/>
            <a:ext cx="9144000" cy="144462"/>
          </a:xfrm>
          <a:prstGeom prst="rect">
            <a:avLst/>
          </a:prstGeom>
          <a:solidFill>
            <a:srgbClr val="D1F85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5" name="Picture 7">
            <a:extLst>
              <a:ext uri="{FF2B5EF4-FFF2-40B4-BE49-F238E27FC236}">
                <a16:creationId xmlns:a16="http://schemas.microsoft.com/office/drawing/2014/main" id="{F5D87009-1AE0-4AA3-814D-FE71F5D5BD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p:cNvSpPr>
            <a:spLocks noGrp="1" noChangeArrowheads="1"/>
          </p:cNvSpPr>
          <p:nvPr>
            <p:ph type="ctrTitle"/>
          </p:nvPr>
        </p:nvSpPr>
        <p:spPr>
          <a:xfrm>
            <a:off x="323850" y="1484313"/>
            <a:ext cx="8496300" cy="1368425"/>
          </a:xfrm>
        </p:spPr>
        <p:txBody>
          <a:bodyPr/>
          <a:lstStyle>
            <a:lvl1pPr>
              <a:defRPr/>
            </a:lvl1pPr>
          </a:lstStyle>
          <a:p>
            <a:pPr lvl="0"/>
            <a:r>
              <a:rPr lang="en-US" noProof="0"/>
              <a:t>Click to edit Master title style</a:t>
            </a:r>
          </a:p>
        </p:txBody>
      </p:sp>
      <p:sp>
        <p:nvSpPr>
          <p:cNvPr id="133124" name="Rectangle 4"/>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a:t>Click to edit Master subtitle style</a:t>
            </a:r>
          </a:p>
        </p:txBody>
      </p:sp>
      <p:sp>
        <p:nvSpPr>
          <p:cNvPr id="6" name="Footer Placeholder 5">
            <a:extLst>
              <a:ext uri="{FF2B5EF4-FFF2-40B4-BE49-F238E27FC236}">
                <a16:creationId xmlns:a16="http://schemas.microsoft.com/office/drawing/2014/main" id="{A59AC23E-15BB-4A81-9C5F-F936ED244EC5}"/>
              </a:ext>
            </a:extLst>
          </p:cNvPr>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smtClean="0">
                <a:latin typeface="Arial" charset="0"/>
              </a:defRPr>
            </a:lvl1pPr>
          </a:lstStyle>
          <a:p>
            <a:pPr>
              <a:defRPr/>
            </a:pPr>
            <a:endParaRPr lang="en-US"/>
          </a:p>
        </p:txBody>
      </p:sp>
    </p:spTree>
    <p:extLst>
      <p:ext uri="{BB962C8B-B14F-4D97-AF65-F5344CB8AC3E}">
        <p14:creationId xmlns:p14="http://schemas.microsoft.com/office/powerpoint/2010/main" val="9087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B5C107EE-7572-42E1-A4D6-51A2AAC293D3}"/>
              </a:ext>
            </a:extLst>
          </p:cNvPr>
          <p:cNvSpPr>
            <a:spLocks noGrp="1" noChangeArrowheads="1"/>
          </p:cNvSpPr>
          <p:nvPr>
            <p:ph type="sldNum" sz="quarter" idx="10"/>
          </p:nvPr>
        </p:nvSpPr>
        <p:spPr>
          <a:ln/>
        </p:spPr>
        <p:txBody>
          <a:bodyPr/>
          <a:lstStyle>
            <a:lvl1pPr>
              <a:defRPr/>
            </a:lvl1pPr>
          </a:lstStyle>
          <a:p>
            <a:fld id="{12707969-E2F1-47E2-B552-92DC9432CC6C}" type="slidenum">
              <a:rPr lang="en-US" altLang="en-US"/>
              <a:pPr/>
              <a:t>‹#›</a:t>
            </a:fld>
            <a:endParaRPr lang="en-US" altLang="en-US"/>
          </a:p>
        </p:txBody>
      </p:sp>
    </p:spTree>
    <p:extLst>
      <p:ext uri="{BB962C8B-B14F-4D97-AF65-F5344CB8AC3E}">
        <p14:creationId xmlns:p14="http://schemas.microsoft.com/office/powerpoint/2010/main" val="3401132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AB1B1FC7-1F1F-4F23-94BF-7B9626B0D23B}"/>
              </a:ext>
            </a:extLst>
          </p:cNvPr>
          <p:cNvSpPr>
            <a:spLocks noGrp="1" noChangeArrowheads="1"/>
          </p:cNvSpPr>
          <p:nvPr>
            <p:ph type="sldNum" sz="quarter" idx="10"/>
          </p:nvPr>
        </p:nvSpPr>
        <p:spPr>
          <a:ln/>
        </p:spPr>
        <p:txBody>
          <a:bodyPr/>
          <a:lstStyle>
            <a:lvl1pPr>
              <a:defRPr/>
            </a:lvl1pPr>
          </a:lstStyle>
          <a:p>
            <a:fld id="{A127A63F-9868-44EE-8D27-CDD21A2B8852}" type="slidenum">
              <a:rPr lang="en-US" altLang="en-US"/>
              <a:pPr/>
              <a:t>‹#›</a:t>
            </a:fld>
            <a:endParaRPr lang="en-US" altLang="en-US"/>
          </a:p>
        </p:txBody>
      </p:sp>
    </p:spTree>
    <p:extLst>
      <p:ext uri="{BB962C8B-B14F-4D97-AF65-F5344CB8AC3E}">
        <p14:creationId xmlns:p14="http://schemas.microsoft.com/office/powerpoint/2010/main" val="3404030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5F3840FE-2D13-4D9B-A94E-642CED0D5E6A}"/>
              </a:ext>
            </a:extLst>
          </p:cNvPr>
          <p:cNvSpPr>
            <a:spLocks noGrp="1" noChangeArrowheads="1"/>
          </p:cNvSpPr>
          <p:nvPr>
            <p:ph type="sldNum" sz="quarter" idx="10"/>
          </p:nvPr>
        </p:nvSpPr>
        <p:spPr>
          <a:ln/>
        </p:spPr>
        <p:txBody>
          <a:bodyPr/>
          <a:lstStyle>
            <a:lvl1pPr>
              <a:defRPr/>
            </a:lvl1pPr>
          </a:lstStyle>
          <a:p>
            <a:fld id="{DE01DABD-C9AB-466A-8FDE-23982EE0C270}" type="slidenum">
              <a:rPr lang="en-US" altLang="en-US"/>
              <a:pPr/>
              <a:t>‹#›</a:t>
            </a:fld>
            <a:endParaRPr lang="en-US" altLang="en-US"/>
          </a:p>
        </p:txBody>
      </p:sp>
    </p:spTree>
    <p:extLst>
      <p:ext uri="{BB962C8B-B14F-4D97-AF65-F5344CB8AC3E}">
        <p14:creationId xmlns:p14="http://schemas.microsoft.com/office/powerpoint/2010/main" val="3873517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E5F7448E-FC71-400D-9CB7-728E73882322}"/>
              </a:ext>
            </a:extLst>
          </p:cNvPr>
          <p:cNvSpPr>
            <a:spLocks noGrp="1" noChangeArrowheads="1"/>
          </p:cNvSpPr>
          <p:nvPr>
            <p:ph type="sldNum" sz="quarter" idx="10"/>
          </p:nvPr>
        </p:nvSpPr>
        <p:spPr>
          <a:ln/>
        </p:spPr>
        <p:txBody>
          <a:bodyPr/>
          <a:lstStyle>
            <a:lvl1pPr>
              <a:defRPr/>
            </a:lvl1pPr>
          </a:lstStyle>
          <a:p>
            <a:fld id="{A1D7EDC9-2C90-4908-95E8-1983914DC96D}" type="slidenum">
              <a:rPr lang="en-US" altLang="en-US"/>
              <a:pPr/>
              <a:t>‹#›</a:t>
            </a:fld>
            <a:endParaRPr lang="en-US" altLang="en-US"/>
          </a:p>
        </p:txBody>
      </p:sp>
    </p:spTree>
    <p:extLst>
      <p:ext uri="{BB962C8B-B14F-4D97-AF65-F5344CB8AC3E}">
        <p14:creationId xmlns:p14="http://schemas.microsoft.com/office/powerpoint/2010/main" val="1613879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AD6DEB86-79F3-412C-BD45-75B2FA8F334C}"/>
              </a:ext>
            </a:extLst>
          </p:cNvPr>
          <p:cNvSpPr>
            <a:spLocks noGrp="1" noChangeArrowheads="1"/>
          </p:cNvSpPr>
          <p:nvPr>
            <p:ph type="sldNum" sz="quarter" idx="10"/>
          </p:nvPr>
        </p:nvSpPr>
        <p:spPr>
          <a:ln/>
        </p:spPr>
        <p:txBody>
          <a:bodyPr/>
          <a:lstStyle>
            <a:lvl1pPr>
              <a:defRPr/>
            </a:lvl1pPr>
          </a:lstStyle>
          <a:p>
            <a:fld id="{2E865834-A861-4D75-AB5D-74A33F1F634B}" type="slidenum">
              <a:rPr lang="en-US" altLang="en-US"/>
              <a:pPr/>
              <a:t>‹#›</a:t>
            </a:fld>
            <a:endParaRPr lang="en-US" altLang="en-US"/>
          </a:p>
        </p:txBody>
      </p:sp>
    </p:spTree>
    <p:extLst>
      <p:ext uri="{BB962C8B-B14F-4D97-AF65-F5344CB8AC3E}">
        <p14:creationId xmlns:p14="http://schemas.microsoft.com/office/powerpoint/2010/main" val="91443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75D4FC4D-4F3E-4E3D-92D4-775206D33F2F}"/>
              </a:ext>
            </a:extLst>
          </p:cNvPr>
          <p:cNvSpPr>
            <a:spLocks noGrp="1" noChangeArrowheads="1"/>
          </p:cNvSpPr>
          <p:nvPr>
            <p:ph type="sldNum" sz="quarter" idx="10"/>
          </p:nvPr>
        </p:nvSpPr>
        <p:spPr>
          <a:ln/>
        </p:spPr>
        <p:txBody>
          <a:bodyPr/>
          <a:lstStyle>
            <a:lvl1pPr>
              <a:defRPr/>
            </a:lvl1pPr>
          </a:lstStyle>
          <a:p>
            <a:fld id="{8CC05DA3-3AB1-4C73-97DF-DA06AE416878}" type="slidenum">
              <a:rPr lang="en-US" altLang="en-US"/>
              <a:pPr/>
              <a:t>‹#›</a:t>
            </a:fld>
            <a:endParaRPr lang="en-US" altLang="en-US"/>
          </a:p>
        </p:txBody>
      </p:sp>
    </p:spTree>
    <p:extLst>
      <p:ext uri="{BB962C8B-B14F-4D97-AF65-F5344CB8AC3E}">
        <p14:creationId xmlns:p14="http://schemas.microsoft.com/office/powerpoint/2010/main" val="1892580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A90572-E825-4C1D-BDEB-CD516092A9BE}"/>
              </a:ext>
            </a:extLst>
          </p:cNvPr>
          <p:cNvSpPr>
            <a:spLocks noGrp="1" noChangeArrowheads="1"/>
          </p:cNvSpPr>
          <p:nvPr>
            <p:ph type="sldNum" sz="quarter" idx="10"/>
          </p:nvPr>
        </p:nvSpPr>
        <p:spPr>
          <a:ln/>
        </p:spPr>
        <p:txBody>
          <a:bodyPr/>
          <a:lstStyle>
            <a:lvl1pPr>
              <a:defRPr/>
            </a:lvl1pPr>
          </a:lstStyle>
          <a:p>
            <a:fld id="{4C746349-F81C-4B5A-9D2F-5D45853E40F0}" type="slidenum">
              <a:rPr lang="en-US" altLang="en-US"/>
              <a:pPr/>
              <a:t>‹#›</a:t>
            </a:fld>
            <a:endParaRPr lang="en-US" altLang="en-US"/>
          </a:p>
        </p:txBody>
      </p:sp>
    </p:spTree>
    <p:extLst>
      <p:ext uri="{BB962C8B-B14F-4D97-AF65-F5344CB8AC3E}">
        <p14:creationId xmlns:p14="http://schemas.microsoft.com/office/powerpoint/2010/main" val="450802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BA6858D-0D01-4008-8B1F-B2CFC42FC436}"/>
              </a:ext>
            </a:extLst>
          </p:cNvPr>
          <p:cNvSpPr>
            <a:spLocks noGrp="1" noChangeArrowheads="1"/>
          </p:cNvSpPr>
          <p:nvPr>
            <p:ph type="sldNum" sz="quarter" idx="10"/>
          </p:nvPr>
        </p:nvSpPr>
        <p:spPr>
          <a:ln/>
        </p:spPr>
        <p:txBody>
          <a:bodyPr/>
          <a:lstStyle>
            <a:lvl1pPr>
              <a:defRPr/>
            </a:lvl1pPr>
          </a:lstStyle>
          <a:p>
            <a:fld id="{F78DF851-8A7E-4540-85D8-46FA0FFFEBEB}" type="slidenum">
              <a:rPr lang="en-US" altLang="en-US"/>
              <a:pPr/>
              <a:t>‹#›</a:t>
            </a:fld>
            <a:endParaRPr lang="en-US" altLang="en-US"/>
          </a:p>
        </p:txBody>
      </p:sp>
    </p:spTree>
    <p:extLst>
      <p:ext uri="{BB962C8B-B14F-4D97-AF65-F5344CB8AC3E}">
        <p14:creationId xmlns:p14="http://schemas.microsoft.com/office/powerpoint/2010/main" val="4200365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EAB4CC19-71BD-433A-892F-951DEF9C2C67}"/>
              </a:ext>
            </a:extLst>
          </p:cNvPr>
          <p:cNvSpPr>
            <a:spLocks noGrp="1" noChangeArrowheads="1"/>
          </p:cNvSpPr>
          <p:nvPr>
            <p:ph type="sldNum" sz="quarter" idx="10"/>
          </p:nvPr>
        </p:nvSpPr>
        <p:spPr>
          <a:ln/>
        </p:spPr>
        <p:txBody>
          <a:bodyPr/>
          <a:lstStyle>
            <a:lvl1pPr>
              <a:defRPr/>
            </a:lvl1pPr>
          </a:lstStyle>
          <a:p>
            <a:fld id="{D89A47D5-67E0-43D8-93F0-2FA5D26EBF7E}" type="slidenum">
              <a:rPr lang="en-US" altLang="en-US"/>
              <a:pPr/>
              <a:t>‹#›</a:t>
            </a:fld>
            <a:endParaRPr lang="en-US" altLang="en-US"/>
          </a:p>
        </p:txBody>
      </p:sp>
    </p:spTree>
    <p:extLst>
      <p:ext uri="{BB962C8B-B14F-4D97-AF65-F5344CB8AC3E}">
        <p14:creationId xmlns:p14="http://schemas.microsoft.com/office/powerpoint/2010/main" val="2011669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AF09DE1A-6092-4BCA-A12A-BC5D1CFE6712}"/>
              </a:ext>
            </a:extLst>
          </p:cNvPr>
          <p:cNvSpPr>
            <a:spLocks noGrp="1" noChangeArrowheads="1"/>
          </p:cNvSpPr>
          <p:nvPr>
            <p:ph type="sldNum" sz="quarter" idx="10"/>
          </p:nvPr>
        </p:nvSpPr>
        <p:spPr>
          <a:ln/>
        </p:spPr>
        <p:txBody>
          <a:bodyPr/>
          <a:lstStyle>
            <a:lvl1pPr>
              <a:defRPr/>
            </a:lvl1pPr>
          </a:lstStyle>
          <a:p>
            <a:fld id="{F58377B6-2C3F-4505-957F-E7F8F494012B}" type="slidenum">
              <a:rPr lang="en-US" altLang="en-US"/>
              <a:pPr/>
              <a:t>‹#›</a:t>
            </a:fld>
            <a:endParaRPr lang="en-US" altLang="en-US"/>
          </a:p>
        </p:txBody>
      </p:sp>
    </p:spTree>
    <p:extLst>
      <p:ext uri="{BB962C8B-B14F-4D97-AF65-F5344CB8AC3E}">
        <p14:creationId xmlns:p14="http://schemas.microsoft.com/office/powerpoint/2010/main" val="707021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59C9CA8B-A995-40ED-B78F-62EEB8DAA516}"/>
              </a:ext>
            </a:extLst>
          </p:cNvPr>
          <p:cNvSpPr>
            <a:spLocks noGrp="1" noChangeArrowheads="1"/>
          </p:cNvSpPr>
          <p:nvPr>
            <p:ph type="sldNum" sz="quarter" idx="10"/>
          </p:nvPr>
        </p:nvSpPr>
        <p:spPr>
          <a:ln/>
        </p:spPr>
        <p:txBody>
          <a:bodyPr/>
          <a:lstStyle>
            <a:lvl1pPr>
              <a:defRPr/>
            </a:lvl1pPr>
          </a:lstStyle>
          <a:p>
            <a:fld id="{35C341F4-8303-44E9-A4E4-0FA90EED6FCE}" type="slidenum">
              <a:rPr lang="en-US" altLang="en-US"/>
              <a:pPr/>
              <a:t>‹#›</a:t>
            </a:fld>
            <a:endParaRPr lang="en-US" altLang="en-US"/>
          </a:p>
        </p:txBody>
      </p:sp>
    </p:spTree>
    <p:extLst>
      <p:ext uri="{BB962C8B-B14F-4D97-AF65-F5344CB8AC3E}">
        <p14:creationId xmlns:p14="http://schemas.microsoft.com/office/powerpoint/2010/main" val="3214867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ABF6F031-3623-4EE9-871B-928EA40800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785DE-06A5-448F-8425-3F80196753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AD689C-4307-43A8-988A-A34BD0DB22E0}"/>
              </a:ext>
            </a:extLst>
          </p:cNvPr>
          <p:cNvSpPr>
            <a:spLocks noGrp="1" noChangeArrowheads="1"/>
          </p:cNvSpPr>
          <p:nvPr>
            <p:ph type="sldNum" sz="quarter" idx="12"/>
          </p:nvPr>
        </p:nvSpPr>
        <p:spPr>
          <a:ln/>
        </p:spPr>
        <p:txBody>
          <a:bodyPr/>
          <a:lstStyle>
            <a:lvl1pPr>
              <a:defRPr/>
            </a:lvl1pPr>
          </a:lstStyle>
          <a:p>
            <a:fld id="{105156CD-480B-41EC-9D96-0F80F6D788B7}" type="slidenum">
              <a:rPr lang="en-US" altLang="en-US"/>
              <a:pPr/>
              <a:t>‹#›</a:t>
            </a:fld>
            <a:endParaRPr lang="en-US" altLang="en-US"/>
          </a:p>
        </p:txBody>
      </p:sp>
    </p:spTree>
    <p:extLst>
      <p:ext uri="{BB962C8B-B14F-4D97-AF65-F5344CB8AC3E}">
        <p14:creationId xmlns:p14="http://schemas.microsoft.com/office/powerpoint/2010/main" val="1442648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AB31920-FC88-490B-9C60-3DF0B25D2A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0F4FBE-8112-4AC4-8C05-57DE0645F7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623F57-C670-463F-823E-4308E38D831D}"/>
              </a:ext>
            </a:extLst>
          </p:cNvPr>
          <p:cNvSpPr>
            <a:spLocks noGrp="1" noChangeArrowheads="1"/>
          </p:cNvSpPr>
          <p:nvPr>
            <p:ph type="sldNum" sz="quarter" idx="12"/>
          </p:nvPr>
        </p:nvSpPr>
        <p:spPr>
          <a:ln/>
        </p:spPr>
        <p:txBody>
          <a:bodyPr/>
          <a:lstStyle>
            <a:lvl1pPr>
              <a:defRPr/>
            </a:lvl1pPr>
          </a:lstStyle>
          <a:p>
            <a:fld id="{2DBE0605-0781-43CA-A8C6-251488FB5742}" type="slidenum">
              <a:rPr lang="en-US" altLang="en-US"/>
              <a:pPr/>
              <a:t>‹#›</a:t>
            </a:fld>
            <a:endParaRPr lang="en-US" altLang="en-US"/>
          </a:p>
        </p:txBody>
      </p:sp>
    </p:spTree>
    <p:extLst>
      <p:ext uri="{BB962C8B-B14F-4D97-AF65-F5344CB8AC3E}">
        <p14:creationId xmlns:p14="http://schemas.microsoft.com/office/powerpoint/2010/main" val="1975770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D840145-82DC-4ED7-A981-0D2E144049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1163BB-428A-42CA-A39C-1B10ACFFBC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6846CB-1088-493C-92BD-491D7F28517B}"/>
              </a:ext>
            </a:extLst>
          </p:cNvPr>
          <p:cNvSpPr>
            <a:spLocks noGrp="1" noChangeArrowheads="1"/>
          </p:cNvSpPr>
          <p:nvPr>
            <p:ph type="sldNum" sz="quarter" idx="12"/>
          </p:nvPr>
        </p:nvSpPr>
        <p:spPr>
          <a:ln/>
        </p:spPr>
        <p:txBody>
          <a:bodyPr/>
          <a:lstStyle>
            <a:lvl1pPr>
              <a:defRPr/>
            </a:lvl1pPr>
          </a:lstStyle>
          <a:p>
            <a:fld id="{74BA87E5-B281-4131-BDF1-CB7593D8A94D}" type="slidenum">
              <a:rPr lang="en-US" altLang="en-US"/>
              <a:pPr/>
              <a:t>‹#›</a:t>
            </a:fld>
            <a:endParaRPr lang="en-US" altLang="en-US"/>
          </a:p>
        </p:txBody>
      </p:sp>
    </p:spTree>
    <p:extLst>
      <p:ext uri="{BB962C8B-B14F-4D97-AF65-F5344CB8AC3E}">
        <p14:creationId xmlns:p14="http://schemas.microsoft.com/office/powerpoint/2010/main" val="178132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6E40726-07DA-441D-BF8E-165664F804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F8A643-4B87-4094-856F-62ACE9F65E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B9B949F-2F8F-4010-BF28-8ABF878F0A7D}"/>
              </a:ext>
            </a:extLst>
          </p:cNvPr>
          <p:cNvSpPr>
            <a:spLocks noGrp="1" noChangeArrowheads="1"/>
          </p:cNvSpPr>
          <p:nvPr>
            <p:ph type="sldNum" sz="quarter" idx="12"/>
          </p:nvPr>
        </p:nvSpPr>
        <p:spPr>
          <a:ln/>
        </p:spPr>
        <p:txBody>
          <a:bodyPr/>
          <a:lstStyle>
            <a:lvl1pPr>
              <a:defRPr/>
            </a:lvl1pPr>
          </a:lstStyle>
          <a:p>
            <a:fld id="{5844C160-013A-4564-BBFC-F4B65A80A82D}" type="slidenum">
              <a:rPr lang="en-US" altLang="en-US"/>
              <a:pPr/>
              <a:t>‹#›</a:t>
            </a:fld>
            <a:endParaRPr lang="en-US" altLang="en-US"/>
          </a:p>
        </p:txBody>
      </p:sp>
    </p:spTree>
    <p:extLst>
      <p:ext uri="{BB962C8B-B14F-4D97-AF65-F5344CB8AC3E}">
        <p14:creationId xmlns:p14="http://schemas.microsoft.com/office/powerpoint/2010/main" val="1419695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E2EAE2A-C6A2-4979-A84E-392132041A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DC558E1-F5BA-441D-B5EE-169D4BE6ED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6F6BD75-CCEC-46F3-A7C6-F1787F3A9CCE}"/>
              </a:ext>
            </a:extLst>
          </p:cNvPr>
          <p:cNvSpPr>
            <a:spLocks noGrp="1" noChangeArrowheads="1"/>
          </p:cNvSpPr>
          <p:nvPr>
            <p:ph type="sldNum" sz="quarter" idx="12"/>
          </p:nvPr>
        </p:nvSpPr>
        <p:spPr>
          <a:ln/>
        </p:spPr>
        <p:txBody>
          <a:bodyPr/>
          <a:lstStyle>
            <a:lvl1pPr>
              <a:defRPr/>
            </a:lvl1pPr>
          </a:lstStyle>
          <a:p>
            <a:fld id="{7A7AB98F-B424-444C-B2D0-EAAB6FD5A481}" type="slidenum">
              <a:rPr lang="en-US" altLang="en-US"/>
              <a:pPr/>
              <a:t>‹#›</a:t>
            </a:fld>
            <a:endParaRPr lang="en-US" altLang="en-US"/>
          </a:p>
        </p:txBody>
      </p:sp>
    </p:spTree>
    <p:extLst>
      <p:ext uri="{BB962C8B-B14F-4D97-AF65-F5344CB8AC3E}">
        <p14:creationId xmlns:p14="http://schemas.microsoft.com/office/powerpoint/2010/main" val="362122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DEBB4348-967C-43FF-AB9C-791CB985F138}"/>
              </a:ext>
            </a:extLst>
          </p:cNvPr>
          <p:cNvSpPr>
            <a:spLocks noGrp="1" noChangeArrowheads="1"/>
          </p:cNvSpPr>
          <p:nvPr>
            <p:ph type="sldNum" sz="quarter" idx="10"/>
          </p:nvPr>
        </p:nvSpPr>
        <p:spPr>
          <a:ln/>
        </p:spPr>
        <p:txBody>
          <a:bodyPr/>
          <a:lstStyle>
            <a:lvl1pPr>
              <a:defRPr/>
            </a:lvl1pPr>
          </a:lstStyle>
          <a:p>
            <a:fld id="{908E911F-AEDF-4B13-BECB-AE79B226F28E}" type="slidenum">
              <a:rPr lang="en-US" altLang="en-US"/>
              <a:pPr/>
              <a:t>‹#›</a:t>
            </a:fld>
            <a:endParaRPr lang="en-US" altLang="en-US"/>
          </a:p>
        </p:txBody>
      </p:sp>
    </p:spTree>
    <p:extLst>
      <p:ext uri="{BB962C8B-B14F-4D97-AF65-F5344CB8AC3E}">
        <p14:creationId xmlns:p14="http://schemas.microsoft.com/office/powerpoint/2010/main" val="4293095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C628001-4442-4F82-9591-736408DAE43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90F7E9F-A4E0-43EF-9C17-BE7F581216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B8F324B-F6C3-49C2-BB0D-74F4027A1DF2}"/>
              </a:ext>
            </a:extLst>
          </p:cNvPr>
          <p:cNvSpPr>
            <a:spLocks noGrp="1" noChangeArrowheads="1"/>
          </p:cNvSpPr>
          <p:nvPr>
            <p:ph type="sldNum" sz="quarter" idx="12"/>
          </p:nvPr>
        </p:nvSpPr>
        <p:spPr>
          <a:ln/>
        </p:spPr>
        <p:txBody>
          <a:bodyPr/>
          <a:lstStyle>
            <a:lvl1pPr>
              <a:defRPr/>
            </a:lvl1pPr>
          </a:lstStyle>
          <a:p>
            <a:fld id="{4EEF72FB-6386-46DB-8442-6E6A31C03ABB}" type="slidenum">
              <a:rPr lang="en-US" altLang="en-US"/>
              <a:pPr/>
              <a:t>‹#›</a:t>
            </a:fld>
            <a:endParaRPr lang="en-US" altLang="en-US"/>
          </a:p>
        </p:txBody>
      </p:sp>
    </p:spTree>
    <p:extLst>
      <p:ext uri="{BB962C8B-B14F-4D97-AF65-F5344CB8AC3E}">
        <p14:creationId xmlns:p14="http://schemas.microsoft.com/office/powerpoint/2010/main" val="2905545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A90CF5-7FD5-47E0-8046-4FFD1FB4412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3BEACE4-3A32-47A4-83AD-ACDB45C878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EBB06D7-8105-4911-9D00-FDBAF46BBFA5}"/>
              </a:ext>
            </a:extLst>
          </p:cNvPr>
          <p:cNvSpPr>
            <a:spLocks noGrp="1" noChangeArrowheads="1"/>
          </p:cNvSpPr>
          <p:nvPr>
            <p:ph type="sldNum" sz="quarter" idx="12"/>
          </p:nvPr>
        </p:nvSpPr>
        <p:spPr>
          <a:ln/>
        </p:spPr>
        <p:txBody>
          <a:bodyPr/>
          <a:lstStyle>
            <a:lvl1pPr>
              <a:defRPr/>
            </a:lvl1pPr>
          </a:lstStyle>
          <a:p>
            <a:fld id="{BFBDF619-FD70-4854-8017-AF3902E9709D}" type="slidenum">
              <a:rPr lang="en-US" altLang="en-US"/>
              <a:pPr/>
              <a:t>‹#›</a:t>
            </a:fld>
            <a:endParaRPr lang="en-US" altLang="en-US"/>
          </a:p>
        </p:txBody>
      </p:sp>
    </p:spTree>
    <p:extLst>
      <p:ext uri="{BB962C8B-B14F-4D97-AF65-F5344CB8AC3E}">
        <p14:creationId xmlns:p14="http://schemas.microsoft.com/office/powerpoint/2010/main" val="1808268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7DCE7EE-4B9B-44BE-8B77-81660E38D1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B98F3D-75CF-47BB-8435-B64818545E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90BFF9-7C51-4D36-ABD5-00D8C030358E}"/>
              </a:ext>
            </a:extLst>
          </p:cNvPr>
          <p:cNvSpPr>
            <a:spLocks noGrp="1" noChangeArrowheads="1"/>
          </p:cNvSpPr>
          <p:nvPr>
            <p:ph type="sldNum" sz="quarter" idx="12"/>
          </p:nvPr>
        </p:nvSpPr>
        <p:spPr>
          <a:ln/>
        </p:spPr>
        <p:txBody>
          <a:bodyPr/>
          <a:lstStyle>
            <a:lvl1pPr>
              <a:defRPr/>
            </a:lvl1pPr>
          </a:lstStyle>
          <a:p>
            <a:fld id="{8917FE28-D6E9-46A9-98B8-8549586F9229}" type="slidenum">
              <a:rPr lang="en-US" altLang="en-US"/>
              <a:pPr/>
              <a:t>‹#›</a:t>
            </a:fld>
            <a:endParaRPr lang="en-US" altLang="en-US"/>
          </a:p>
        </p:txBody>
      </p:sp>
    </p:spTree>
    <p:extLst>
      <p:ext uri="{BB962C8B-B14F-4D97-AF65-F5344CB8AC3E}">
        <p14:creationId xmlns:p14="http://schemas.microsoft.com/office/powerpoint/2010/main" val="3808068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61E9E73-9B4C-4448-A55A-4B15D848F4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F2FA85-A0C5-499D-BC01-30CDD7625B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A1D8E87-95C6-4596-BF07-26FDF3970265}"/>
              </a:ext>
            </a:extLst>
          </p:cNvPr>
          <p:cNvSpPr>
            <a:spLocks noGrp="1" noChangeArrowheads="1"/>
          </p:cNvSpPr>
          <p:nvPr>
            <p:ph type="sldNum" sz="quarter" idx="12"/>
          </p:nvPr>
        </p:nvSpPr>
        <p:spPr>
          <a:ln/>
        </p:spPr>
        <p:txBody>
          <a:bodyPr/>
          <a:lstStyle>
            <a:lvl1pPr>
              <a:defRPr/>
            </a:lvl1pPr>
          </a:lstStyle>
          <a:p>
            <a:fld id="{BEE2E62F-0CF2-4842-8F42-79350130C77F}" type="slidenum">
              <a:rPr lang="en-US" altLang="en-US"/>
              <a:pPr/>
              <a:t>‹#›</a:t>
            </a:fld>
            <a:endParaRPr lang="en-US" altLang="en-US"/>
          </a:p>
        </p:txBody>
      </p:sp>
    </p:spTree>
    <p:extLst>
      <p:ext uri="{BB962C8B-B14F-4D97-AF65-F5344CB8AC3E}">
        <p14:creationId xmlns:p14="http://schemas.microsoft.com/office/powerpoint/2010/main" val="786224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F1C14E3-84E7-4201-B980-EF263D07E0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C15535-7001-407A-99F3-C0447E7DA3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88F696-5AE6-4385-ADCB-EC9DFD6F905F}"/>
              </a:ext>
            </a:extLst>
          </p:cNvPr>
          <p:cNvSpPr>
            <a:spLocks noGrp="1" noChangeArrowheads="1"/>
          </p:cNvSpPr>
          <p:nvPr>
            <p:ph type="sldNum" sz="quarter" idx="12"/>
          </p:nvPr>
        </p:nvSpPr>
        <p:spPr>
          <a:ln/>
        </p:spPr>
        <p:txBody>
          <a:bodyPr/>
          <a:lstStyle>
            <a:lvl1pPr>
              <a:defRPr/>
            </a:lvl1pPr>
          </a:lstStyle>
          <a:p>
            <a:fld id="{71916E9D-E1F2-4D91-95D2-2BF02024BE4E}" type="slidenum">
              <a:rPr lang="en-US" altLang="en-US"/>
              <a:pPr/>
              <a:t>‹#›</a:t>
            </a:fld>
            <a:endParaRPr lang="en-US" altLang="en-US"/>
          </a:p>
        </p:txBody>
      </p:sp>
    </p:spTree>
    <p:extLst>
      <p:ext uri="{BB962C8B-B14F-4D97-AF65-F5344CB8AC3E}">
        <p14:creationId xmlns:p14="http://schemas.microsoft.com/office/powerpoint/2010/main" val="623417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1C64910-63D1-4F6E-8468-3D39216B11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89C5E7-23E8-43C1-A051-2049B78715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C781A3-FCEC-4FD2-A6BB-C81A173FD782}"/>
              </a:ext>
            </a:extLst>
          </p:cNvPr>
          <p:cNvSpPr>
            <a:spLocks noGrp="1" noChangeArrowheads="1"/>
          </p:cNvSpPr>
          <p:nvPr>
            <p:ph type="sldNum" sz="quarter" idx="12"/>
          </p:nvPr>
        </p:nvSpPr>
        <p:spPr>
          <a:ln/>
        </p:spPr>
        <p:txBody>
          <a:bodyPr/>
          <a:lstStyle>
            <a:lvl1pPr>
              <a:defRPr/>
            </a:lvl1pPr>
          </a:lstStyle>
          <a:p>
            <a:fld id="{4FF939B6-0945-4783-9E3C-B25F1A7F53B0}" type="slidenum">
              <a:rPr lang="en-US" altLang="en-US"/>
              <a:pPr/>
              <a:t>‹#›</a:t>
            </a:fld>
            <a:endParaRPr lang="en-US" altLang="en-US"/>
          </a:p>
        </p:txBody>
      </p:sp>
    </p:spTree>
    <p:extLst>
      <p:ext uri="{BB962C8B-B14F-4D97-AF65-F5344CB8AC3E}">
        <p14:creationId xmlns:p14="http://schemas.microsoft.com/office/powerpoint/2010/main" val="1332978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310BF785-9AC3-4542-BB4E-79AF44CE9F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9F065D-9178-4DC8-861D-A40073E6F8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F390DC-17BB-4393-B24F-2250BEE24DE1}"/>
              </a:ext>
            </a:extLst>
          </p:cNvPr>
          <p:cNvSpPr>
            <a:spLocks noGrp="1" noChangeArrowheads="1"/>
          </p:cNvSpPr>
          <p:nvPr>
            <p:ph type="sldNum" sz="quarter" idx="12"/>
          </p:nvPr>
        </p:nvSpPr>
        <p:spPr>
          <a:ln/>
        </p:spPr>
        <p:txBody>
          <a:bodyPr/>
          <a:lstStyle>
            <a:lvl1pPr>
              <a:defRPr/>
            </a:lvl1pPr>
          </a:lstStyle>
          <a:p>
            <a:fld id="{21E3A23F-7877-49F2-A2B1-A3C81C26B5B8}" type="slidenum">
              <a:rPr lang="en-US" altLang="en-US"/>
              <a:pPr/>
              <a:t>‹#›</a:t>
            </a:fld>
            <a:endParaRPr lang="en-US" altLang="en-US"/>
          </a:p>
        </p:txBody>
      </p:sp>
    </p:spTree>
    <p:extLst>
      <p:ext uri="{BB962C8B-B14F-4D97-AF65-F5344CB8AC3E}">
        <p14:creationId xmlns:p14="http://schemas.microsoft.com/office/powerpoint/2010/main" val="3751243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729EEBD-8F93-4572-8711-51E77A2386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A48AEB-C233-4338-839A-3631C0F72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6BBF0F-50AC-4F76-9C57-8A18A1CF4C19}"/>
              </a:ext>
            </a:extLst>
          </p:cNvPr>
          <p:cNvSpPr>
            <a:spLocks noGrp="1" noChangeArrowheads="1"/>
          </p:cNvSpPr>
          <p:nvPr>
            <p:ph type="sldNum" sz="quarter" idx="12"/>
          </p:nvPr>
        </p:nvSpPr>
        <p:spPr>
          <a:ln/>
        </p:spPr>
        <p:txBody>
          <a:bodyPr/>
          <a:lstStyle>
            <a:lvl1pPr>
              <a:defRPr/>
            </a:lvl1pPr>
          </a:lstStyle>
          <a:p>
            <a:fld id="{9E0DBE3D-585B-49C0-9D27-651C3759C2E2}" type="slidenum">
              <a:rPr lang="en-US" altLang="en-US"/>
              <a:pPr/>
              <a:t>‹#›</a:t>
            </a:fld>
            <a:endParaRPr lang="en-US" altLang="en-US"/>
          </a:p>
        </p:txBody>
      </p:sp>
    </p:spTree>
    <p:extLst>
      <p:ext uri="{BB962C8B-B14F-4D97-AF65-F5344CB8AC3E}">
        <p14:creationId xmlns:p14="http://schemas.microsoft.com/office/powerpoint/2010/main" val="15955032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C29DD2A-08BD-49BA-BB01-CDEA928FFC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CF52DF-EFEE-468D-8E02-563C2A5205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C958D5-7CD9-45FD-A6E4-1F9FA7B93B96}"/>
              </a:ext>
            </a:extLst>
          </p:cNvPr>
          <p:cNvSpPr>
            <a:spLocks noGrp="1" noChangeArrowheads="1"/>
          </p:cNvSpPr>
          <p:nvPr>
            <p:ph type="sldNum" sz="quarter" idx="12"/>
          </p:nvPr>
        </p:nvSpPr>
        <p:spPr>
          <a:ln/>
        </p:spPr>
        <p:txBody>
          <a:bodyPr/>
          <a:lstStyle>
            <a:lvl1pPr>
              <a:defRPr/>
            </a:lvl1pPr>
          </a:lstStyle>
          <a:p>
            <a:fld id="{1A9A1541-8CF7-4FFF-9B35-05A49E714463}" type="slidenum">
              <a:rPr lang="en-US" altLang="en-US"/>
              <a:pPr/>
              <a:t>‹#›</a:t>
            </a:fld>
            <a:endParaRPr lang="en-US" altLang="en-US"/>
          </a:p>
        </p:txBody>
      </p:sp>
    </p:spTree>
    <p:extLst>
      <p:ext uri="{BB962C8B-B14F-4D97-AF65-F5344CB8AC3E}">
        <p14:creationId xmlns:p14="http://schemas.microsoft.com/office/powerpoint/2010/main" val="1359351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E057454-3D80-4122-95B2-5923801003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F3BB7B-6589-4E43-A8CD-1A8C4EA73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E280A1-96F6-4AEA-AFC6-FFCDB09AE3ED}"/>
              </a:ext>
            </a:extLst>
          </p:cNvPr>
          <p:cNvSpPr>
            <a:spLocks noGrp="1" noChangeArrowheads="1"/>
          </p:cNvSpPr>
          <p:nvPr>
            <p:ph type="sldNum" sz="quarter" idx="12"/>
          </p:nvPr>
        </p:nvSpPr>
        <p:spPr>
          <a:ln/>
        </p:spPr>
        <p:txBody>
          <a:bodyPr/>
          <a:lstStyle>
            <a:lvl1pPr>
              <a:defRPr/>
            </a:lvl1pPr>
          </a:lstStyle>
          <a:p>
            <a:fld id="{FEF528EF-1200-4F7F-9556-0A1FB3C26134}" type="slidenum">
              <a:rPr lang="en-US" altLang="en-US"/>
              <a:pPr/>
              <a:t>‹#›</a:t>
            </a:fld>
            <a:endParaRPr lang="en-US" altLang="en-US"/>
          </a:p>
        </p:txBody>
      </p:sp>
    </p:spTree>
    <p:extLst>
      <p:ext uri="{BB962C8B-B14F-4D97-AF65-F5344CB8AC3E}">
        <p14:creationId xmlns:p14="http://schemas.microsoft.com/office/powerpoint/2010/main" val="293981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DDC441DD-90AD-45D9-B86C-B93056748600}"/>
              </a:ext>
            </a:extLst>
          </p:cNvPr>
          <p:cNvSpPr>
            <a:spLocks noGrp="1" noChangeArrowheads="1"/>
          </p:cNvSpPr>
          <p:nvPr>
            <p:ph type="sldNum" sz="quarter" idx="10"/>
          </p:nvPr>
        </p:nvSpPr>
        <p:spPr>
          <a:ln/>
        </p:spPr>
        <p:txBody>
          <a:bodyPr/>
          <a:lstStyle>
            <a:lvl1pPr>
              <a:defRPr/>
            </a:lvl1pPr>
          </a:lstStyle>
          <a:p>
            <a:fld id="{6D5CFF6D-C06D-41C5-8932-89E4D32503B0}" type="slidenum">
              <a:rPr lang="en-US" altLang="en-US"/>
              <a:pPr/>
              <a:t>‹#›</a:t>
            </a:fld>
            <a:endParaRPr lang="en-US" altLang="en-US"/>
          </a:p>
        </p:txBody>
      </p:sp>
    </p:spTree>
    <p:extLst>
      <p:ext uri="{BB962C8B-B14F-4D97-AF65-F5344CB8AC3E}">
        <p14:creationId xmlns:p14="http://schemas.microsoft.com/office/powerpoint/2010/main" val="21359923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A85DFA4-8801-49D6-A2EE-EE7E66A4177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C0648D5-9EB3-4AD5-A934-B8EEB5CFD3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8B57112-9881-4937-98EB-05907DFF97D1}"/>
              </a:ext>
            </a:extLst>
          </p:cNvPr>
          <p:cNvSpPr>
            <a:spLocks noGrp="1" noChangeArrowheads="1"/>
          </p:cNvSpPr>
          <p:nvPr>
            <p:ph type="sldNum" sz="quarter" idx="12"/>
          </p:nvPr>
        </p:nvSpPr>
        <p:spPr>
          <a:ln/>
        </p:spPr>
        <p:txBody>
          <a:bodyPr/>
          <a:lstStyle>
            <a:lvl1pPr>
              <a:defRPr/>
            </a:lvl1pPr>
          </a:lstStyle>
          <a:p>
            <a:fld id="{3254387B-5AE2-4016-B32D-1F8EDD207639}" type="slidenum">
              <a:rPr lang="en-US" altLang="en-US"/>
              <a:pPr/>
              <a:t>‹#›</a:t>
            </a:fld>
            <a:endParaRPr lang="en-US" altLang="en-US"/>
          </a:p>
        </p:txBody>
      </p:sp>
    </p:spTree>
    <p:extLst>
      <p:ext uri="{BB962C8B-B14F-4D97-AF65-F5344CB8AC3E}">
        <p14:creationId xmlns:p14="http://schemas.microsoft.com/office/powerpoint/2010/main" val="726726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D01E5AB8-AA9E-41D6-91B8-605A8408BC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EDC63C1-5320-4FB6-8A29-2B8E9A7123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068316-F878-46F4-8A97-0F8E810B902B}"/>
              </a:ext>
            </a:extLst>
          </p:cNvPr>
          <p:cNvSpPr>
            <a:spLocks noGrp="1" noChangeArrowheads="1"/>
          </p:cNvSpPr>
          <p:nvPr>
            <p:ph type="sldNum" sz="quarter" idx="12"/>
          </p:nvPr>
        </p:nvSpPr>
        <p:spPr>
          <a:ln/>
        </p:spPr>
        <p:txBody>
          <a:bodyPr/>
          <a:lstStyle>
            <a:lvl1pPr>
              <a:defRPr/>
            </a:lvl1pPr>
          </a:lstStyle>
          <a:p>
            <a:fld id="{8DBE91D4-A3E7-439E-A7C5-AEE4026BEF8E}" type="slidenum">
              <a:rPr lang="en-US" altLang="en-US"/>
              <a:pPr/>
              <a:t>‹#›</a:t>
            </a:fld>
            <a:endParaRPr lang="en-US" altLang="en-US"/>
          </a:p>
        </p:txBody>
      </p:sp>
    </p:spTree>
    <p:extLst>
      <p:ext uri="{BB962C8B-B14F-4D97-AF65-F5344CB8AC3E}">
        <p14:creationId xmlns:p14="http://schemas.microsoft.com/office/powerpoint/2010/main" val="3681458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AC00B48-BF15-4BDB-A059-B626E5E90BF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F13F1C-F32F-4C50-8370-06780693E3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B1FA644-9CC1-4DB1-8FC8-53950B39A18F}"/>
              </a:ext>
            </a:extLst>
          </p:cNvPr>
          <p:cNvSpPr>
            <a:spLocks noGrp="1" noChangeArrowheads="1"/>
          </p:cNvSpPr>
          <p:nvPr>
            <p:ph type="sldNum" sz="quarter" idx="12"/>
          </p:nvPr>
        </p:nvSpPr>
        <p:spPr>
          <a:ln/>
        </p:spPr>
        <p:txBody>
          <a:bodyPr/>
          <a:lstStyle>
            <a:lvl1pPr>
              <a:defRPr/>
            </a:lvl1pPr>
          </a:lstStyle>
          <a:p>
            <a:fld id="{C9AF6970-7DA8-4480-BC1F-7D911DE58ABE}" type="slidenum">
              <a:rPr lang="en-US" altLang="en-US"/>
              <a:pPr/>
              <a:t>‹#›</a:t>
            </a:fld>
            <a:endParaRPr lang="en-US" altLang="en-US"/>
          </a:p>
        </p:txBody>
      </p:sp>
    </p:spTree>
    <p:extLst>
      <p:ext uri="{BB962C8B-B14F-4D97-AF65-F5344CB8AC3E}">
        <p14:creationId xmlns:p14="http://schemas.microsoft.com/office/powerpoint/2010/main" val="31786673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19EABA-A9A8-400C-ABE4-4796901854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227150-B065-49C9-A3E1-367501556A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8A35DC-627F-4053-B205-CBEF271AE376}"/>
              </a:ext>
            </a:extLst>
          </p:cNvPr>
          <p:cNvSpPr>
            <a:spLocks noGrp="1" noChangeArrowheads="1"/>
          </p:cNvSpPr>
          <p:nvPr>
            <p:ph type="sldNum" sz="quarter" idx="12"/>
          </p:nvPr>
        </p:nvSpPr>
        <p:spPr>
          <a:ln/>
        </p:spPr>
        <p:txBody>
          <a:bodyPr/>
          <a:lstStyle>
            <a:lvl1pPr>
              <a:defRPr/>
            </a:lvl1pPr>
          </a:lstStyle>
          <a:p>
            <a:fld id="{DD20B2D7-1A16-4005-81BC-06BBDDF126BB}" type="slidenum">
              <a:rPr lang="en-US" altLang="en-US"/>
              <a:pPr/>
              <a:t>‹#›</a:t>
            </a:fld>
            <a:endParaRPr lang="en-US" altLang="en-US"/>
          </a:p>
        </p:txBody>
      </p:sp>
    </p:spTree>
    <p:extLst>
      <p:ext uri="{BB962C8B-B14F-4D97-AF65-F5344CB8AC3E}">
        <p14:creationId xmlns:p14="http://schemas.microsoft.com/office/powerpoint/2010/main" val="4232882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1E54EA-07DC-4070-97AB-CF5CCEF3A8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75614D-C962-4E2F-809C-C5E0EE820E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0A4975F-45ED-447C-9285-4B143C8D47CA}"/>
              </a:ext>
            </a:extLst>
          </p:cNvPr>
          <p:cNvSpPr>
            <a:spLocks noGrp="1" noChangeArrowheads="1"/>
          </p:cNvSpPr>
          <p:nvPr>
            <p:ph type="sldNum" sz="quarter" idx="12"/>
          </p:nvPr>
        </p:nvSpPr>
        <p:spPr>
          <a:ln/>
        </p:spPr>
        <p:txBody>
          <a:bodyPr/>
          <a:lstStyle>
            <a:lvl1pPr>
              <a:defRPr/>
            </a:lvl1pPr>
          </a:lstStyle>
          <a:p>
            <a:fld id="{B7498A31-7B69-4CB9-86C7-9869552DEFAC}" type="slidenum">
              <a:rPr lang="en-US" altLang="en-US"/>
              <a:pPr/>
              <a:t>‹#›</a:t>
            </a:fld>
            <a:endParaRPr lang="en-US" altLang="en-US"/>
          </a:p>
        </p:txBody>
      </p:sp>
    </p:spTree>
    <p:extLst>
      <p:ext uri="{BB962C8B-B14F-4D97-AF65-F5344CB8AC3E}">
        <p14:creationId xmlns:p14="http://schemas.microsoft.com/office/powerpoint/2010/main" val="4158339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DB993C8-1E68-410B-BD0E-766C0B4A02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7D996F-8DFF-4AD0-8F15-B9E2755EEC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777DFE-7F9D-4186-B9A0-C85CF9827BAA}"/>
              </a:ext>
            </a:extLst>
          </p:cNvPr>
          <p:cNvSpPr>
            <a:spLocks noGrp="1" noChangeArrowheads="1"/>
          </p:cNvSpPr>
          <p:nvPr>
            <p:ph type="sldNum" sz="quarter" idx="12"/>
          </p:nvPr>
        </p:nvSpPr>
        <p:spPr>
          <a:ln/>
        </p:spPr>
        <p:txBody>
          <a:bodyPr/>
          <a:lstStyle>
            <a:lvl1pPr>
              <a:defRPr/>
            </a:lvl1pPr>
          </a:lstStyle>
          <a:p>
            <a:fld id="{62921242-9E03-4874-9383-0FE15540D072}" type="slidenum">
              <a:rPr lang="en-US" altLang="en-US"/>
              <a:pPr/>
              <a:t>‹#›</a:t>
            </a:fld>
            <a:endParaRPr lang="en-US" altLang="en-US"/>
          </a:p>
        </p:txBody>
      </p:sp>
    </p:spTree>
    <p:extLst>
      <p:ext uri="{BB962C8B-B14F-4D97-AF65-F5344CB8AC3E}">
        <p14:creationId xmlns:p14="http://schemas.microsoft.com/office/powerpoint/2010/main" val="25806501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57C80C6-3802-4073-AF8F-EEE42B4268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292E03-3E8F-42CC-831A-EE29C79DA5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E06142-B83C-486B-AE47-467FE7C4BC75}"/>
              </a:ext>
            </a:extLst>
          </p:cNvPr>
          <p:cNvSpPr>
            <a:spLocks noGrp="1" noChangeArrowheads="1"/>
          </p:cNvSpPr>
          <p:nvPr>
            <p:ph type="sldNum" sz="quarter" idx="12"/>
          </p:nvPr>
        </p:nvSpPr>
        <p:spPr>
          <a:ln/>
        </p:spPr>
        <p:txBody>
          <a:bodyPr/>
          <a:lstStyle>
            <a:lvl1pPr>
              <a:defRPr/>
            </a:lvl1pPr>
          </a:lstStyle>
          <a:p>
            <a:fld id="{DD0BF128-DF1C-461B-81E6-B834456F1C0F}" type="slidenum">
              <a:rPr lang="en-US" altLang="en-US"/>
              <a:pPr/>
              <a:t>‹#›</a:t>
            </a:fld>
            <a:endParaRPr lang="en-US" altLang="en-US"/>
          </a:p>
        </p:txBody>
      </p:sp>
    </p:spTree>
    <p:extLst>
      <p:ext uri="{BB962C8B-B14F-4D97-AF65-F5344CB8AC3E}">
        <p14:creationId xmlns:p14="http://schemas.microsoft.com/office/powerpoint/2010/main" val="564495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DCAF828F-6790-4995-AD89-CFF0BA52A70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504849C-CCE9-4F81-803B-FAF9170F237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04FFB76-96D7-45B5-9232-CB9955AE5A51}"/>
              </a:ext>
            </a:extLst>
          </p:cNvPr>
          <p:cNvSpPr>
            <a:spLocks noGrp="1" noChangeArrowheads="1"/>
          </p:cNvSpPr>
          <p:nvPr>
            <p:ph type="sldNum" sz="quarter" idx="12"/>
          </p:nvPr>
        </p:nvSpPr>
        <p:spPr>
          <a:ln/>
        </p:spPr>
        <p:txBody>
          <a:bodyPr/>
          <a:lstStyle>
            <a:lvl1pPr>
              <a:defRPr/>
            </a:lvl1pPr>
          </a:lstStyle>
          <a:p>
            <a:fld id="{9AE465DC-23B7-4604-89D0-CA3A93923C58}" type="slidenum">
              <a:rPr lang="en-GB" altLang="en-US"/>
              <a:pPr/>
              <a:t>‹#›</a:t>
            </a:fld>
            <a:endParaRPr lang="en-GB" altLang="en-US"/>
          </a:p>
        </p:txBody>
      </p:sp>
    </p:spTree>
    <p:extLst>
      <p:ext uri="{BB962C8B-B14F-4D97-AF65-F5344CB8AC3E}">
        <p14:creationId xmlns:p14="http://schemas.microsoft.com/office/powerpoint/2010/main" val="26780029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BCB1EB5-BB69-415E-8EA2-6EBFC504F13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E9693FC-D1B4-40C1-9099-441147B344B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2670FA-A79E-4A34-BB79-1084DC8966AC}"/>
              </a:ext>
            </a:extLst>
          </p:cNvPr>
          <p:cNvSpPr>
            <a:spLocks noGrp="1" noChangeArrowheads="1"/>
          </p:cNvSpPr>
          <p:nvPr>
            <p:ph type="sldNum" sz="quarter" idx="12"/>
          </p:nvPr>
        </p:nvSpPr>
        <p:spPr>
          <a:ln/>
        </p:spPr>
        <p:txBody>
          <a:bodyPr/>
          <a:lstStyle>
            <a:lvl1pPr>
              <a:defRPr/>
            </a:lvl1pPr>
          </a:lstStyle>
          <a:p>
            <a:fld id="{A304893F-5312-48E6-A0DE-19BC17D5254F}" type="slidenum">
              <a:rPr lang="en-GB" altLang="en-US"/>
              <a:pPr/>
              <a:t>‹#›</a:t>
            </a:fld>
            <a:endParaRPr lang="en-GB" altLang="en-US"/>
          </a:p>
        </p:txBody>
      </p:sp>
    </p:spTree>
    <p:extLst>
      <p:ext uri="{BB962C8B-B14F-4D97-AF65-F5344CB8AC3E}">
        <p14:creationId xmlns:p14="http://schemas.microsoft.com/office/powerpoint/2010/main" val="614217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7EDEB1-1086-4C77-A55C-5AEB4C36DF3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FC23B9F-A71F-4ABC-B83D-D6EB5206BA3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F4BAFC-8000-4848-8720-9F4120E48E02}"/>
              </a:ext>
            </a:extLst>
          </p:cNvPr>
          <p:cNvSpPr>
            <a:spLocks noGrp="1" noChangeArrowheads="1"/>
          </p:cNvSpPr>
          <p:nvPr>
            <p:ph type="sldNum" sz="quarter" idx="12"/>
          </p:nvPr>
        </p:nvSpPr>
        <p:spPr>
          <a:ln/>
        </p:spPr>
        <p:txBody>
          <a:bodyPr/>
          <a:lstStyle>
            <a:lvl1pPr>
              <a:defRPr/>
            </a:lvl1pPr>
          </a:lstStyle>
          <a:p>
            <a:fld id="{6E2F1431-8D40-4D70-AEFD-4D8F34DBF785}" type="slidenum">
              <a:rPr lang="en-GB" altLang="en-US"/>
              <a:pPr/>
              <a:t>‹#›</a:t>
            </a:fld>
            <a:endParaRPr lang="en-GB" altLang="en-US"/>
          </a:p>
        </p:txBody>
      </p:sp>
    </p:spTree>
    <p:extLst>
      <p:ext uri="{BB962C8B-B14F-4D97-AF65-F5344CB8AC3E}">
        <p14:creationId xmlns:p14="http://schemas.microsoft.com/office/powerpoint/2010/main" val="326882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62B7536-9F51-4083-83AB-872E35D58B5C}"/>
              </a:ext>
            </a:extLst>
          </p:cNvPr>
          <p:cNvSpPr>
            <a:spLocks noGrp="1" noChangeArrowheads="1"/>
          </p:cNvSpPr>
          <p:nvPr>
            <p:ph type="sldNum" sz="quarter" idx="10"/>
          </p:nvPr>
        </p:nvSpPr>
        <p:spPr>
          <a:ln/>
        </p:spPr>
        <p:txBody>
          <a:bodyPr/>
          <a:lstStyle>
            <a:lvl1pPr>
              <a:defRPr/>
            </a:lvl1pPr>
          </a:lstStyle>
          <a:p>
            <a:fld id="{BCED8A6A-7294-4082-AA48-5CA1021F8812}" type="slidenum">
              <a:rPr lang="en-US" altLang="en-US"/>
              <a:pPr/>
              <a:t>‹#›</a:t>
            </a:fld>
            <a:endParaRPr lang="en-US" altLang="en-US"/>
          </a:p>
        </p:txBody>
      </p:sp>
    </p:spTree>
    <p:extLst>
      <p:ext uri="{BB962C8B-B14F-4D97-AF65-F5344CB8AC3E}">
        <p14:creationId xmlns:p14="http://schemas.microsoft.com/office/powerpoint/2010/main" val="33630572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A0E7F5F-0195-487D-974A-31892E9F962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682FE85-BAB3-4161-B11B-FD12FA57838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CD437AB-AE66-4FE9-A557-152E15FFB4CD}"/>
              </a:ext>
            </a:extLst>
          </p:cNvPr>
          <p:cNvSpPr>
            <a:spLocks noGrp="1" noChangeArrowheads="1"/>
          </p:cNvSpPr>
          <p:nvPr>
            <p:ph type="sldNum" sz="quarter" idx="12"/>
          </p:nvPr>
        </p:nvSpPr>
        <p:spPr>
          <a:ln/>
        </p:spPr>
        <p:txBody>
          <a:bodyPr/>
          <a:lstStyle>
            <a:lvl1pPr>
              <a:defRPr/>
            </a:lvl1pPr>
          </a:lstStyle>
          <a:p>
            <a:fld id="{7932DF41-A9B1-4DF5-A3DE-4481BB82003D}" type="slidenum">
              <a:rPr lang="en-GB" altLang="en-US"/>
              <a:pPr/>
              <a:t>‹#›</a:t>
            </a:fld>
            <a:endParaRPr lang="en-GB" altLang="en-US"/>
          </a:p>
        </p:txBody>
      </p:sp>
    </p:spTree>
    <p:extLst>
      <p:ext uri="{BB962C8B-B14F-4D97-AF65-F5344CB8AC3E}">
        <p14:creationId xmlns:p14="http://schemas.microsoft.com/office/powerpoint/2010/main" val="1256287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EB8DDE18-C583-4BDE-BFD5-1F6B83ACA0F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A09DA5EA-DF57-49AC-9554-8B0E5AC7BD4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25EC83B5-85C2-417A-BEDE-602C134B7400}"/>
              </a:ext>
            </a:extLst>
          </p:cNvPr>
          <p:cNvSpPr>
            <a:spLocks noGrp="1" noChangeArrowheads="1"/>
          </p:cNvSpPr>
          <p:nvPr>
            <p:ph type="sldNum" sz="quarter" idx="12"/>
          </p:nvPr>
        </p:nvSpPr>
        <p:spPr>
          <a:ln/>
        </p:spPr>
        <p:txBody>
          <a:bodyPr/>
          <a:lstStyle>
            <a:lvl1pPr>
              <a:defRPr/>
            </a:lvl1pPr>
          </a:lstStyle>
          <a:p>
            <a:fld id="{D0BBE85A-091B-4E8E-84BC-2EEAE4594B9F}" type="slidenum">
              <a:rPr lang="en-GB" altLang="en-US"/>
              <a:pPr/>
              <a:t>‹#›</a:t>
            </a:fld>
            <a:endParaRPr lang="en-GB" altLang="en-US"/>
          </a:p>
        </p:txBody>
      </p:sp>
    </p:spTree>
    <p:extLst>
      <p:ext uri="{BB962C8B-B14F-4D97-AF65-F5344CB8AC3E}">
        <p14:creationId xmlns:p14="http://schemas.microsoft.com/office/powerpoint/2010/main" val="2022419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AEC16D29-22F1-4753-9346-B632D73F8D40}"/>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E1F13CE-8EA4-4FA8-AE61-8ADB66502C6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1A947D3-CDC2-40BE-90E0-D132F42DD3EF}"/>
              </a:ext>
            </a:extLst>
          </p:cNvPr>
          <p:cNvSpPr>
            <a:spLocks noGrp="1" noChangeArrowheads="1"/>
          </p:cNvSpPr>
          <p:nvPr>
            <p:ph type="sldNum" sz="quarter" idx="12"/>
          </p:nvPr>
        </p:nvSpPr>
        <p:spPr>
          <a:ln/>
        </p:spPr>
        <p:txBody>
          <a:bodyPr/>
          <a:lstStyle>
            <a:lvl1pPr>
              <a:defRPr/>
            </a:lvl1pPr>
          </a:lstStyle>
          <a:p>
            <a:fld id="{BC823126-055F-4CE0-932A-AE57FCDAB2E9}" type="slidenum">
              <a:rPr lang="en-GB" altLang="en-US"/>
              <a:pPr/>
              <a:t>‹#›</a:t>
            </a:fld>
            <a:endParaRPr lang="en-GB" altLang="en-US"/>
          </a:p>
        </p:txBody>
      </p:sp>
    </p:spTree>
    <p:extLst>
      <p:ext uri="{BB962C8B-B14F-4D97-AF65-F5344CB8AC3E}">
        <p14:creationId xmlns:p14="http://schemas.microsoft.com/office/powerpoint/2010/main" val="1754948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21F6D4-B3DC-4B96-A613-026C3911B8C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497DB19B-CADB-4DEB-B5E4-5FAE64E173B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1561B2CF-3CA2-47AD-870C-A85F7727C166}"/>
              </a:ext>
            </a:extLst>
          </p:cNvPr>
          <p:cNvSpPr>
            <a:spLocks noGrp="1" noChangeArrowheads="1"/>
          </p:cNvSpPr>
          <p:nvPr>
            <p:ph type="sldNum" sz="quarter" idx="12"/>
          </p:nvPr>
        </p:nvSpPr>
        <p:spPr>
          <a:ln/>
        </p:spPr>
        <p:txBody>
          <a:bodyPr/>
          <a:lstStyle>
            <a:lvl1pPr>
              <a:defRPr/>
            </a:lvl1pPr>
          </a:lstStyle>
          <a:p>
            <a:fld id="{823114B1-0FB9-418F-A407-A851F76D4BAF}" type="slidenum">
              <a:rPr lang="en-GB" altLang="en-US"/>
              <a:pPr/>
              <a:t>‹#›</a:t>
            </a:fld>
            <a:endParaRPr lang="en-GB" altLang="en-US"/>
          </a:p>
        </p:txBody>
      </p:sp>
    </p:spTree>
    <p:extLst>
      <p:ext uri="{BB962C8B-B14F-4D97-AF65-F5344CB8AC3E}">
        <p14:creationId xmlns:p14="http://schemas.microsoft.com/office/powerpoint/2010/main" val="34501928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4F7E1B-B710-4067-8188-C5BC776A53F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087DB25-3109-42D6-867E-096C55D1D4E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C594DE9-8C62-4B82-8DD0-4EB8D661533A}"/>
              </a:ext>
            </a:extLst>
          </p:cNvPr>
          <p:cNvSpPr>
            <a:spLocks noGrp="1" noChangeArrowheads="1"/>
          </p:cNvSpPr>
          <p:nvPr>
            <p:ph type="sldNum" sz="quarter" idx="12"/>
          </p:nvPr>
        </p:nvSpPr>
        <p:spPr>
          <a:ln/>
        </p:spPr>
        <p:txBody>
          <a:bodyPr/>
          <a:lstStyle>
            <a:lvl1pPr>
              <a:defRPr/>
            </a:lvl1pPr>
          </a:lstStyle>
          <a:p>
            <a:fld id="{A4EA1525-1260-47E1-B77E-98DB46A2C473}" type="slidenum">
              <a:rPr lang="en-GB" altLang="en-US"/>
              <a:pPr/>
              <a:t>‹#›</a:t>
            </a:fld>
            <a:endParaRPr lang="en-GB" altLang="en-US"/>
          </a:p>
        </p:txBody>
      </p:sp>
    </p:spTree>
    <p:extLst>
      <p:ext uri="{BB962C8B-B14F-4D97-AF65-F5344CB8AC3E}">
        <p14:creationId xmlns:p14="http://schemas.microsoft.com/office/powerpoint/2010/main" val="2142723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0FE682E-F207-4A5D-B300-F43C541A282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FDCCDBD-E410-42C6-90B1-4992F01BB11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DCDF024-8477-43C4-AF52-BD43B52E118A}"/>
              </a:ext>
            </a:extLst>
          </p:cNvPr>
          <p:cNvSpPr>
            <a:spLocks noGrp="1" noChangeArrowheads="1"/>
          </p:cNvSpPr>
          <p:nvPr>
            <p:ph type="sldNum" sz="quarter" idx="12"/>
          </p:nvPr>
        </p:nvSpPr>
        <p:spPr>
          <a:ln/>
        </p:spPr>
        <p:txBody>
          <a:bodyPr/>
          <a:lstStyle>
            <a:lvl1pPr>
              <a:defRPr/>
            </a:lvl1pPr>
          </a:lstStyle>
          <a:p>
            <a:fld id="{656D5872-93C7-4A8F-A7D7-0ED3426C7DC4}" type="slidenum">
              <a:rPr lang="en-GB" altLang="en-US"/>
              <a:pPr/>
              <a:t>‹#›</a:t>
            </a:fld>
            <a:endParaRPr lang="en-GB" altLang="en-US"/>
          </a:p>
        </p:txBody>
      </p:sp>
    </p:spTree>
    <p:extLst>
      <p:ext uri="{BB962C8B-B14F-4D97-AF65-F5344CB8AC3E}">
        <p14:creationId xmlns:p14="http://schemas.microsoft.com/office/powerpoint/2010/main" val="12017367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01EE5B0-E25D-4E34-B9D7-7C68C56A976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0A5B468-58E4-4A69-860D-963A80CBD5D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101D27A-2D35-4D9E-A502-CD8E936F425E}"/>
              </a:ext>
            </a:extLst>
          </p:cNvPr>
          <p:cNvSpPr>
            <a:spLocks noGrp="1" noChangeArrowheads="1"/>
          </p:cNvSpPr>
          <p:nvPr>
            <p:ph type="sldNum" sz="quarter" idx="12"/>
          </p:nvPr>
        </p:nvSpPr>
        <p:spPr>
          <a:ln/>
        </p:spPr>
        <p:txBody>
          <a:bodyPr/>
          <a:lstStyle>
            <a:lvl1pPr>
              <a:defRPr/>
            </a:lvl1pPr>
          </a:lstStyle>
          <a:p>
            <a:fld id="{E9A7AE38-AC2D-487A-ACC1-B9B43C84CD94}" type="slidenum">
              <a:rPr lang="en-GB" altLang="en-US"/>
              <a:pPr/>
              <a:t>‹#›</a:t>
            </a:fld>
            <a:endParaRPr lang="en-GB" altLang="en-US"/>
          </a:p>
        </p:txBody>
      </p:sp>
    </p:spTree>
    <p:extLst>
      <p:ext uri="{BB962C8B-B14F-4D97-AF65-F5344CB8AC3E}">
        <p14:creationId xmlns:p14="http://schemas.microsoft.com/office/powerpoint/2010/main" val="38905838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216F891-BBEC-465E-89BB-E78A366D93B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B82E149-FBCC-4565-B22E-39FF3FAFEF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0F204A-DC19-49B5-9693-DA6E3DC04FBC}"/>
              </a:ext>
            </a:extLst>
          </p:cNvPr>
          <p:cNvSpPr>
            <a:spLocks noGrp="1" noChangeArrowheads="1"/>
          </p:cNvSpPr>
          <p:nvPr>
            <p:ph type="sldNum" sz="quarter" idx="12"/>
          </p:nvPr>
        </p:nvSpPr>
        <p:spPr>
          <a:ln/>
        </p:spPr>
        <p:txBody>
          <a:bodyPr/>
          <a:lstStyle>
            <a:lvl1pPr>
              <a:defRPr/>
            </a:lvl1pPr>
          </a:lstStyle>
          <a:p>
            <a:fld id="{E68583C5-5722-4435-A8AD-2A841D71C70C}" type="slidenum">
              <a:rPr lang="en-GB" altLang="en-US"/>
              <a:pPr/>
              <a:t>‹#›</a:t>
            </a:fld>
            <a:endParaRPr lang="en-GB" altLang="en-US"/>
          </a:p>
        </p:txBody>
      </p:sp>
    </p:spTree>
    <p:extLst>
      <p:ext uri="{BB962C8B-B14F-4D97-AF65-F5344CB8AC3E}">
        <p14:creationId xmlns:p14="http://schemas.microsoft.com/office/powerpoint/2010/main" val="18536930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82220A7-4ADB-4DCE-BC23-0A57409E2FBA}" type="slidenum">
              <a:rPr lang="en-US" altLang="en-US"/>
              <a:pPr>
                <a:defRPr/>
              </a:pPr>
              <a:t>‹#›</a:t>
            </a:fld>
            <a:endParaRPr lang="en-US" altLang="en-US"/>
          </a:p>
        </p:txBody>
      </p:sp>
    </p:spTree>
    <p:extLst>
      <p:ext uri="{BB962C8B-B14F-4D97-AF65-F5344CB8AC3E}">
        <p14:creationId xmlns:p14="http://schemas.microsoft.com/office/powerpoint/2010/main" val="208224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0830F8-B401-40E6-A5E3-0EB33A9A7BB5}" type="slidenum">
              <a:rPr lang="en-US" altLang="en-US"/>
              <a:pPr>
                <a:defRPr/>
              </a:pPr>
              <a:t>‹#›</a:t>
            </a:fld>
            <a:endParaRPr lang="en-US" altLang="en-US"/>
          </a:p>
        </p:txBody>
      </p:sp>
    </p:spTree>
    <p:extLst>
      <p:ext uri="{BB962C8B-B14F-4D97-AF65-F5344CB8AC3E}">
        <p14:creationId xmlns:p14="http://schemas.microsoft.com/office/powerpoint/2010/main" val="212148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409D2BC-67B3-4FF2-B229-3985AF0F911F}"/>
              </a:ext>
            </a:extLst>
          </p:cNvPr>
          <p:cNvSpPr>
            <a:spLocks noGrp="1" noChangeArrowheads="1"/>
          </p:cNvSpPr>
          <p:nvPr>
            <p:ph type="sldNum" sz="quarter" idx="10"/>
          </p:nvPr>
        </p:nvSpPr>
        <p:spPr>
          <a:ln/>
        </p:spPr>
        <p:txBody>
          <a:bodyPr/>
          <a:lstStyle>
            <a:lvl1pPr>
              <a:defRPr/>
            </a:lvl1pPr>
          </a:lstStyle>
          <a:p>
            <a:fld id="{F02E0C4F-026F-4B25-8494-3146CE13AEF6}" type="slidenum">
              <a:rPr lang="en-US" altLang="en-US"/>
              <a:pPr/>
              <a:t>‹#›</a:t>
            </a:fld>
            <a:endParaRPr lang="en-US" altLang="en-US"/>
          </a:p>
        </p:txBody>
      </p:sp>
    </p:spTree>
    <p:extLst>
      <p:ext uri="{BB962C8B-B14F-4D97-AF65-F5344CB8AC3E}">
        <p14:creationId xmlns:p14="http://schemas.microsoft.com/office/powerpoint/2010/main" val="26899882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812E-57C2-46C8-B408-B24365BBD1E3}" type="slidenum">
              <a:rPr lang="en-US" altLang="en-US"/>
              <a:pPr>
                <a:defRPr/>
              </a:pPr>
              <a:t>‹#›</a:t>
            </a:fld>
            <a:endParaRPr lang="en-US" altLang="en-US"/>
          </a:p>
        </p:txBody>
      </p:sp>
    </p:spTree>
    <p:extLst>
      <p:ext uri="{BB962C8B-B14F-4D97-AF65-F5344CB8AC3E}">
        <p14:creationId xmlns:p14="http://schemas.microsoft.com/office/powerpoint/2010/main" val="35187428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99D49E-C2DA-45BF-A69F-57BEBC8F4659}" type="slidenum">
              <a:rPr lang="en-US" altLang="en-US"/>
              <a:pPr>
                <a:defRPr/>
              </a:pPr>
              <a:t>‹#›</a:t>
            </a:fld>
            <a:endParaRPr lang="en-US" altLang="en-US"/>
          </a:p>
        </p:txBody>
      </p:sp>
    </p:spTree>
    <p:extLst>
      <p:ext uri="{BB962C8B-B14F-4D97-AF65-F5344CB8AC3E}">
        <p14:creationId xmlns:p14="http://schemas.microsoft.com/office/powerpoint/2010/main" val="33651584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F7D946E-58AA-4D08-A94F-87833B96F8F0}" type="slidenum">
              <a:rPr lang="en-US" altLang="en-US"/>
              <a:pPr>
                <a:defRPr/>
              </a:pPr>
              <a:t>‹#›</a:t>
            </a:fld>
            <a:endParaRPr lang="en-US" altLang="en-US"/>
          </a:p>
        </p:txBody>
      </p:sp>
    </p:spTree>
    <p:extLst>
      <p:ext uri="{BB962C8B-B14F-4D97-AF65-F5344CB8AC3E}">
        <p14:creationId xmlns:p14="http://schemas.microsoft.com/office/powerpoint/2010/main" val="34614599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71D08B7-0491-4F0A-B601-188E5F4C2457}" type="slidenum">
              <a:rPr lang="en-US" altLang="en-US"/>
              <a:pPr>
                <a:defRPr/>
              </a:pPr>
              <a:t>‹#›</a:t>
            </a:fld>
            <a:endParaRPr lang="en-US" altLang="en-US"/>
          </a:p>
        </p:txBody>
      </p:sp>
    </p:spTree>
    <p:extLst>
      <p:ext uri="{BB962C8B-B14F-4D97-AF65-F5344CB8AC3E}">
        <p14:creationId xmlns:p14="http://schemas.microsoft.com/office/powerpoint/2010/main" val="703650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DCF5540-0004-491C-A7DC-32BC5ADB37CC}" type="slidenum">
              <a:rPr lang="en-US" altLang="en-US"/>
              <a:pPr>
                <a:defRPr/>
              </a:pPr>
              <a:t>‹#›</a:t>
            </a:fld>
            <a:endParaRPr lang="en-US" altLang="en-US"/>
          </a:p>
        </p:txBody>
      </p:sp>
    </p:spTree>
    <p:extLst>
      <p:ext uri="{BB962C8B-B14F-4D97-AF65-F5344CB8AC3E}">
        <p14:creationId xmlns:p14="http://schemas.microsoft.com/office/powerpoint/2010/main" val="27862019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A4585A7-1BC7-4389-8CE9-C581AF83DD7A}" type="slidenum">
              <a:rPr lang="en-US" altLang="en-US"/>
              <a:pPr>
                <a:defRPr/>
              </a:pPr>
              <a:t>‹#›</a:t>
            </a:fld>
            <a:endParaRPr lang="en-US" altLang="en-US"/>
          </a:p>
        </p:txBody>
      </p:sp>
    </p:spTree>
    <p:extLst>
      <p:ext uri="{BB962C8B-B14F-4D97-AF65-F5344CB8AC3E}">
        <p14:creationId xmlns:p14="http://schemas.microsoft.com/office/powerpoint/2010/main" val="4857324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3CF4F3-AC7D-4DEE-ACC3-CA70A704E1B6}" type="slidenum">
              <a:rPr lang="en-US" altLang="en-US"/>
              <a:pPr>
                <a:defRPr/>
              </a:pPr>
              <a:t>‹#›</a:t>
            </a:fld>
            <a:endParaRPr lang="en-US" altLang="en-US"/>
          </a:p>
        </p:txBody>
      </p:sp>
    </p:spTree>
    <p:extLst>
      <p:ext uri="{BB962C8B-B14F-4D97-AF65-F5344CB8AC3E}">
        <p14:creationId xmlns:p14="http://schemas.microsoft.com/office/powerpoint/2010/main" val="1693381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1046C7A-0D1B-4A52-AD9F-7F0EE857882B}" type="slidenum">
              <a:rPr lang="en-US" altLang="en-US"/>
              <a:pPr>
                <a:defRPr/>
              </a:pPr>
              <a:t>‹#›</a:t>
            </a:fld>
            <a:endParaRPr lang="en-US" altLang="en-US"/>
          </a:p>
        </p:txBody>
      </p:sp>
    </p:spTree>
    <p:extLst>
      <p:ext uri="{BB962C8B-B14F-4D97-AF65-F5344CB8AC3E}">
        <p14:creationId xmlns:p14="http://schemas.microsoft.com/office/powerpoint/2010/main" val="15556173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7968BA-BB99-4A39-9C5A-461F8D5C9044}" type="slidenum">
              <a:rPr lang="en-US" altLang="en-US"/>
              <a:pPr>
                <a:defRPr/>
              </a:pPr>
              <a:t>‹#›</a:t>
            </a:fld>
            <a:endParaRPr lang="en-US" altLang="en-US"/>
          </a:p>
        </p:txBody>
      </p:sp>
    </p:spTree>
    <p:extLst>
      <p:ext uri="{BB962C8B-B14F-4D97-AF65-F5344CB8AC3E}">
        <p14:creationId xmlns:p14="http://schemas.microsoft.com/office/powerpoint/2010/main" val="6284142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6CC2EC-31CB-4F52-9B6D-6DDAE944FEF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4065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7F6ECD6-DEBF-4FA6-B420-B17BE0B1869D}"/>
              </a:ext>
            </a:extLst>
          </p:cNvPr>
          <p:cNvSpPr>
            <a:spLocks noGrp="1" noChangeArrowheads="1"/>
          </p:cNvSpPr>
          <p:nvPr>
            <p:ph type="sldNum" sz="quarter" idx="10"/>
          </p:nvPr>
        </p:nvSpPr>
        <p:spPr>
          <a:ln/>
        </p:spPr>
        <p:txBody>
          <a:bodyPr/>
          <a:lstStyle>
            <a:lvl1pPr>
              <a:defRPr/>
            </a:lvl1pPr>
          </a:lstStyle>
          <a:p>
            <a:fld id="{98CFA287-203E-4187-B6ED-9F5EE68D9A5F}" type="slidenum">
              <a:rPr lang="en-US" altLang="en-US"/>
              <a:pPr/>
              <a:t>‹#›</a:t>
            </a:fld>
            <a:endParaRPr lang="en-US" altLang="en-US"/>
          </a:p>
        </p:txBody>
      </p:sp>
    </p:spTree>
    <p:extLst>
      <p:ext uri="{BB962C8B-B14F-4D97-AF65-F5344CB8AC3E}">
        <p14:creationId xmlns:p14="http://schemas.microsoft.com/office/powerpoint/2010/main" val="2745599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F4AE11-B571-4CFB-94C4-64342F5280B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84689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19F3D32-537B-4BEB-AB12-F1DA41A43F0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255486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54BE6B7-89C6-4248-A63A-4A76920DDCE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205341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08518BB-DB94-41EE-8682-79AB6ED692B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860560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6E0D592-EC3E-4E2A-90B3-593B47ADB31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67564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245784E-DB89-4059-A26F-4C895F9005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758703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696859-2266-4F0F-8B4C-F98846CF12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056980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158787-EE86-483E-8041-02A2CFBC4D2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005877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C362230-4511-4E16-8D61-6FE71E0B9C2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71331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10E5A52-5871-49EA-86DA-37EC6C78AB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8019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B4D02A0-58AA-41B0-8B45-D73E9F0BEB85}"/>
              </a:ext>
            </a:extLst>
          </p:cNvPr>
          <p:cNvSpPr>
            <a:spLocks noChangeArrowheads="1"/>
          </p:cNvSpPr>
          <p:nvPr userDrawn="1"/>
        </p:nvSpPr>
        <p:spPr bwMode="auto">
          <a:xfrm>
            <a:off x="0" y="476250"/>
            <a:ext cx="9144000" cy="144463"/>
          </a:xfrm>
          <a:prstGeom prst="rect">
            <a:avLst/>
          </a:prstGeom>
          <a:solidFill>
            <a:srgbClr val="D1F85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27" name="Rectangle 3">
            <a:extLst>
              <a:ext uri="{FF2B5EF4-FFF2-40B4-BE49-F238E27FC236}">
                <a16:creationId xmlns:a16="http://schemas.microsoft.com/office/drawing/2014/main" id="{8A6B105D-B82B-4326-973E-AFFEF5615391}"/>
              </a:ext>
            </a:extLst>
          </p:cNvPr>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5F700C24-5DF0-45B7-BD50-4EE9CDE4B46D}"/>
              </a:ext>
            </a:extLst>
          </p:cNvPr>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101" name="Rectangle 5">
            <a:extLst>
              <a:ext uri="{FF2B5EF4-FFF2-40B4-BE49-F238E27FC236}">
                <a16:creationId xmlns:a16="http://schemas.microsoft.com/office/drawing/2014/main" id="{49ACF242-D1A3-4B09-815A-BE6720BA0353}"/>
              </a:ext>
            </a:extLst>
          </p:cNvPr>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4C4FB4D-3B7A-4611-8AAF-0F768172973E}" type="slidenum">
              <a:rPr lang="en-US" altLang="en-US"/>
              <a:pPr/>
              <a:t>‹#›</a:t>
            </a:fld>
            <a:endParaRPr lang="en-US" altLang="en-US"/>
          </a:p>
        </p:txBody>
      </p:sp>
      <p:pic>
        <p:nvPicPr>
          <p:cNvPr id="1030" name="Picture 7">
            <a:extLst>
              <a:ext uri="{FF2B5EF4-FFF2-40B4-BE49-F238E27FC236}">
                <a16:creationId xmlns:a16="http://schemas.microsoft.com/office/drawing/2014/main" id="{33194996-8FDE-44D3-8E11-52FB95585AE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1"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A130C-4642-44AC-8453-DD5377C83760}" type="datetimeFigureOut">
              <a:rPr lang="en-GB" smtClean="0">
                <a:solidFill>
                  <a:prstClr val="black">
                    <a:tint val="75000"/>
                  </a:prstClr>
                </a:solidFill>
              </a:rPr>
              <a:pPr/>
              <a:t>22/01/2020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EDD62-EF42-41DF-876D-DBB765D1599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530990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1F851"/>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6142893-F7A6-4E9B-90A8-1738F432DFE9}"/>
              </a:ext>
            </a:extLst>
          </p:cNvPr>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7D03311E-D917-42A7-9D73-615EFB9A0F24}"/>
              </a:ext>
            </a:extLst>
          </p:cNvPr>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88068" name="Rectangle 4">
            <a:extLst>
              <a:ext uri="{FF2B5EF4-FFF2-40B4-BE49-F238E27FC236}">
                <a16:creationId xmlns:a16="http://schemas.microsoft.com/office/drawing/2014/main" id="{20B9D5A3-0EA5-470C-90ED-3C5D72C4A8E4}"/>
              </a:ext>
            </a:extLst>
          </p:cNvPr>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15BDFC5-EB00-4ECC-A57B-34B65DA6000A}" type="slidenum">
              <a:rPr lang="en-US" altLang="en-US"/>
              <a:pPr/>
              <a:t>‹#›</a:t>
            </a:fld>
            <a:endParaRPr lang="en-US" altLang="en-US"/>
          </a:p>
        </p:txBody>
      </p:sp>
      <p:pic>
        <p:nvPicPr>
          <p:cNvPr id="2053" name="Picture 6">
            <a:extLst>
              <a:ext uri="{FF2B5EF4-FFF2-40B4-BE49-F238E27FC236}">
                <a16:creationId xmlns:a16="http://schemas.microsoft.com/office/drawing/2014/main" id="{D81776BF-9AB9-4DA7-9332-A374E565D83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2"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cs typeface="Arial" charset="0"/>
        </a:defRPr>
      </a:lvl2pPr>
      <a:lvl3pPr algn="l" rtl="0" eaLnBrk="0" fontAlgn="base" hangingPunct="0">
        <a:spcBef>
          <a:spcPct val="0"/>
        </a:spcBef>
        <a:spcAft>
          <a:spcPct val="0"/>
        </a:spcAft>
        <a:defRPr sz="3000" b="1">
          <a:solidFill>
            <a:schemeClr val="tx2"/>
          </a:solidFill>
          <a:latin typeface="Arial" charset="0"/>
          <a:cs typeface="Arial" charset="0"/>
        </a:defRPr>
      </a:lvl3pPr>
      <a:lvl4pPr algn="l" rtl="0" eaLnBrk="0" fontAlgn="base" hangingPunct="0">
        <a:spcBef>
          <a:spcPct val="0"/>
        </a:spcBef>
        <a:spcAft>
          <a:spcPct val="0"/>
        </a:spcAft>
        <a:defRPr sz="3000" b="1">
          <a:solidFill>
            <a:schemeClr val="tx2"/>
          </a:solidFill>
          <a:latin typeface="Arial" charset="0"/>
          <a:cs typeface="Arial" charset="0"/>
        </a:defRPr>
      </a:lvl4pPr>
      <a:lvl5pPr algn="l" rtl="0" eaLnBrk="0" fontAlgn="base" hangingPunct="0">
        <a:spcBef>
          <a:spcPct val="0"/>
        </a:spcBef>
        <a:spcAft>
          <a:spcPct val="0"/>
        </a:spcAft>
        <a:defRPr sz="3000" b="1">
          <a:solidFill>
            <a:schemeClr val="tx2"/>
          </a:solidFill>
          <a:latin typeface="Arial" charset="0"/>
          <a:cs typeface="Arial" charset="0"/>
        </a:defRPr>
      </a:lvl5pPr>
      <a:lvl6pPr marL="457200" algn="l" rtl="0" fontAlgn="base">
        <a:spcBef>
          <a:spcPct val="0"/>
        </a:spcBef>
        <a:spcAft>
          <a:spcPct val="0"/>
        </a:spcAft>
        <a:defRPr sz="3000" b="1">
          <a:solidFill>
            <a:schemeClr val="tx2"/>
          </a:solidFill>
          <a:latin typeface="Arial" charset="0"/>
          <a:cs typeface="Arial" charset="0"/>
        </a:defRPr>
      </a:lvl6pPr>
      <a:lvl7pPr marL="914400" algn="l" rtl="0" fontAlgn="base">
        <a:spcBef>
          <a:spcPct val="0"/>
        </a:spcBef>
        <a:spcAft>
          <a:spcPct val="0"/>
        </a:spcAft>
        <a:defRPr sz="3000" b="1">
          <a:solidFill>
            <a:schemeClr val="tx2"/>
          </a:solidFill>
          <a:latin typeface="Arial" charset="0"/>
          <a:cs typeface="Arial" charset="0"/>
        </a:defRPr>
      </a:lvl7pPr>
      <a:lvl8pPr marL="1371600" algn="l" rtl="0" fontAlgn="base">
        <a:spcBef>
          <a:spcPct val="0"/>
        </a:spcBef>
        <a:spcAft>
          <a:spcPct val="0"/>
        </a:spcAft>
        <a:defRPr sz="3000" b="1">
          <a:solidFill>
            <a:schemeClr val="tx2"/>
          </a:solidFill>
          <a:latin typeface="Arial" charset="0"/>
          <a:cs typeface="Arial" charset="0"/>
        </a:defRPr>
      </a:lvl8pPr>
      <a:lvl9pPr marL="1828800" algn="l" rtl="0" fontAlgn="base">
        <a:spcBef>
          <a:spcPct val="0"/>
        </a:spcBef>
        <a:spcAft>
          <a:spcPct val="0"/>
        </a:spcAft>
        <a:defRPr sz="30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CF7393D-D1E9-421F-AB1A-0671B9D0FA0E}"/>
              </a:ext>
            </a:extLst>
          </p:cNvPr>
          <p:cNvSpPr>
            <a:spLocks noChangeArrowheads="1"/>
          </p:cNvSpPr>
          <p:nvPr userDrawn="1"/>
        </p:nvSpPr>
        <p:spPr bwMode="auto">
          <a:xfrm>
            <a:off x="0" y="476250"/>
            <a:ext cx="9144000" cy="144463"/>
          </a:xfrm>
          <a:prstGeom prst="rect">
            <a:avLst/>
          </a:prstGeom>
          <a:solidFill>
            <a:srgbClr val="D1F85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5" name="Rectangle 3">
            <a:extLst>
              <a:ext uri="{FF2B5EF4-FFF2-40B4-BE49-F238E27FC236}">
                <a16:creationId xmlns:a16="http://schemas.microsoft.com/office/drawing/2014/main" id="{09D84B34-2726-46EA-B8F5-D3C854D97E1E}"/>
              </a:ext>
            </a:extLst>
          </p:cNvPr>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Rectangle 4">
            <a:extLst>
              <a:ext uri="{FF2B5EF4-FFF2-40B4-BE49-F238E27FC236}">
                <a16:creationId xmlns:a16="http://schemas.microsoft.com/office/drawing/2014/main" id="{C1321FF3-EC62-4F39-9891-68F8AFC92803}"/>
              </a:ext>
            </a:extLst>
          </p:cNvPr>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3189" name="Rectangle 5">
            <a:extLst>
              <a:ext uri="{FF2B5EF4-FFF2-40B4-BE49-F238E27FC236}">
                <a16:creationId xmlns:a16="http://schemas.microsoft.com/office/drawing/2014/main" id="{E15DCDEB-8DF0-432C-B715-3764381DE24D}"/>
              </a:ext>
            </a:extLst>
          </p:cNvPr>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FCA2F50-AE00-4DCB-9FF4-A56F1F086A63}" type="slidenum">
              <a:rPr lang="en-US" altLang="en-US"/>
              <a:pPr/>
              <a:t>‹#›</a:t>
            </a:fld>
            <a:endParaRPr lang="en-US" altLang="en-US"/>
          </a:p>
        </p:txBody>
      </p:sp>
      <p:pic>
        <p:nvPicPr>
          <p:cNvPr id="3078" name="Picture 7">
            <a:extLst>
              <a:ext uri="{FF2B5EF4-FFF2-40B4-BE49-F238E27FC236}">
                <a16:creationId xmlns:a16="http://schemas.microsoft.com/office/drawing/2014/main" id="{EB514283-62D1-4051-B3BD-6D8C528EB87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3"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cs typeface="Arial" charset="0"/>
        </a:defRPr>
      </a:lvl2pPr>
      <a:lvl3pPr algn="l" rtl="0" eaLnBrk="0" fontAlgn="base" hangingPunct="0">
        <a:spcBef>
          <a:spcPct val="0"/>
        </a:spcBef>
        <a:spcAft>
          <a:spcPct val="0"/>
        </a:spcAft>
        <a:defRPr sz="3000" b="1">
          <a:solidFill>
            <a:schemeClr val="tx2"/>
          </a:solidFill>
          <a:latin typeface="Arial" charset="0"/>
          <a:cs typeface="Arial" charset="0"/>
        </a:defRPr>
      </a:lvl3pPr>
      <a:lvl4pPr algn="l" rtl="0" eaLnBrk="0" fontAlgn="base" hangingPunct="0">
        <a:spcBef>
          <a:spcPct val="0"/>
        </a:spcBef>
        <a:spcAft>
          <a:spcPct val="0"/>
        </a:spcAft>
        <a:defRPr sz="3000" b="1">
          <a:solidFill>
            <a:schemeClr val="tx2"/>
          </a:solidFill>
          <a:latin typeface="Arial" charset="0"/>
          <a:cs typeface="Arial" charset="0"/>
        </a:defRPr>
      </a:lvl4pPr>
      <a:lvl5pPr algn="l" rtl="0" eaLnBrk="0" fontAlgn="base" hangingPunct="0">
        <a:spcBef>
          <a:spcPct val="0"/>
        </a:spcBef>
        <a:spcAft>
          <a:spcPct val="0"/>
        </a:spcAft>
        <a:defRPr sz="3000" b="1">
          <a:solidFill>
            <a:schemeClr val="tx2"/>
          </a:solidFill>
          <a:latin typeface="Arial" charset="0"/>
          <a:cs typeface="Arial" charset="0"/>
        </a:defRPr>
      </a:lvl5pPr>
      <a:lvl6pPr marL="457200" algn="l" rtl="0" fontAlgn="base">
        <a:spcBef>
          <a:spcPct val="0"/>
        </a:spcBef>
        <a:spcAft>
          <a:spcPct val="0"/>
        </a:spcAft>
        <a:defRPr sz="3000" b="1">
          <a:solidFill>
            <a:schemeClr val="tx2"/>
          </a:solidFill>
          <a:latin typeface="Arial" charset="0"/>
          <a:cs typeface="Arial" charset="0"/>
        </a:defRPr>
      </a:lvl6pPr>
      <a:lvl7pPr marL="914400" algn="l" rtl="0" fontAlgn="base">
        <a:spcBef>
          <a:spcPct val="0"/>
        </a:spcBef>
        <a:spcAft>
          <a:spcPct val="0"/>
        </a:spcAft>
        <a:defRPr sz="3000" b="1">
          <a:solidFill>
            <a:schemeClr val="tx2"/>
          </a:solidFill>
          <a:latin typeface="Arial" charset="0"/>
          <a:cs typeface="Arial" charset="0"/>
        </a:defRPr>
      </a:lvl7pPr>
      <a:lvl8pPr marL="1371600" algn="l" rtl="0" fontAlgn="base">
        <a:spcBef>
          <a:spcPct val="0"/>
        </a:spcBef>
        <a:spcAft>
          <a:spcPct val="0"/>
        </a:spcAft>
        <a:defRPr sz="3000" b="1">
          <a:solidFill>
            <a:schemeClr val="tx2"/>
          </a:solidFill>
          <a:latin typeface="Arial" charset="0"/>
          <a:cs typeface="Arial" charset="0"/>
        </a:defRPr>
      </a:lvl8pPr>
      <a:lvl9pPr marL="1828800" algn="l" rtl="0" fontAlgn="base">
        <a:spcBef>
          <a:spcPct val="0"/>
        </a:spcBef>
        <a:spcAft>
          <a:spcPct val="0"/>
        </a:spcAft>
        <a:defRPr sz="30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3ED7236-75D6-439C-B3C2-88C3F6255A4B}"/>
              </a:ext>
            </a:extLst>
          </p:cNvPr>
          <p:cNvSpPr>
            <a:spLocks noChangeArrowheads="1"/>
          </p:cNvSpPr>
          <p:nvPr userDrawn="1"/>
        </p:nvSpPr>
        <p:spPr bwMode="auto">
          <a:xfrm>
            <a:off x="0" y="476250"/>
            <a:ext cx="9144000" cy="144463"/>
          </a:xfrm>
          <a:prstGeom prst="rect">
            <a:avLst/>
          </a:prstGeom>
          <a:solidFill>
            <a:srgbClr val="D1F85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099" name="Rectangle 3">
            <a:extLst>
              <a:ext uri="{FF2B5EF4-FFF2-40B4-BE49-F238E27FC236}">
                <a16:creationId xmlns:a16="http://schemas.microsoft.com/office/drawing/2014/main" id="{879EC131-C9E0-47B5-82E6-3B5C9F146CCA}"/>
              </a:ext>
            </a:extLst>
          </p:cNvPr>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448B5939-D070-43F4-BD59-D5366BF61BD1}"/>
              </a:ext>
            </a:extLst>
          </p:cNvPr>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32101" name="Rectangle 5">
            <a:extLst>
              <a:ext uri="{FF2B5EF4-FFF2-40B4-BE49-F238E27FC236}">
                <a16:creationId xmlns:a16="http://schemas.microsoft.com/office/drawing/2014/main" id="{40BF7AF7-7041-4DAA-AF15-C6EA48DA9303}"/>
              </a:ext>
            </a:extLst>
          </p:cNvPr>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2AEE7DF-58D5-47CC-93B3-61A98CEBD154}" type="slidenum">
              <a:rPr lang="en-US" altLang="en-US"/>
              <a:pPr/>
              <a:t>‹#›</a:t>
            </a:fld>
            <a:endParaRPr lang="en-US" altLang="en-US"/>
          </a:p>
        </p:txBody>
      </p:sp>
      <p:pic>
        <p:nvPicPr>
          <p:cNvPr id="4102" name="Picture 7">
            <a:extLst>
              <a:ext uri="{FF2B5EF4-FFF2-40B4-BE49-F238E27FC236}">
                <a16:creationId xmlns:a16="http://schemas.microsoft.com/office/drawing/2014/main" id="{C74F91AC-230B-45D5-871A-6944A9A189F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4"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cs typeface="Arial" charset="0"/>
        </a:defRPr>
      </a:lvl2pPr>
      <a:lvl3pPr algn="l" rtl="0" eaLnBrk="0" fontAlgn="base" hangingPunct="0">
        <a:spcBef>
          <a:spcPct val="0"/>
        </a:spcBef>
        <a:spcAft>
          <a:spcPct val="0"/>
        </a:spcAft>
        <a:defRPr sz="3000" b="1">
          <a:solidFill>
            <a:schemeClr val="tx2"/>
          </a:solidFill>
          <a:latin typeface="Arial" charset="0"/>
          <a:cs typeface="Arial" charset="0"/>
        </a:defRPr>
      </a:lvl3pPr>
      <a:lvl4pPr algn="l" rtl="0" eaLnBrk="0" fontAlgn="base" hangingPunct="0">
        <a:spcBef>
          <a:spcPct val="0"/>
        </a:spcBef>
        <a:spcAft>
          <a:spcPct val="0"/>
        </a:spcAft>
        <a:defRPr sz="3000" b="1">
          <a:solidFill>
            <a:schemeClr val="tx2"/>
          </a:solidFill>
          <a:latin typeface="Arial" charset="0"/>
          <a:cs typeface="Arial" charset="0"/>
        </a:defRPr>
      </a:lvl4pPr>
      <a:lvl5pPr algn="l" rtl="0" eaLnBrk="0" fontAlgn="base" hangingPunct="0">
        <a:spcBef>
          <a:spcPct val="0"/>
        </a:spcBef>
        <a:spcAft>
          <a:spcPct val="0"/>
        </a:spcAft>
        <a:defRPr sz="3000" b="1">
          <a:solidFill>
            <a:schemeClr val="tx2"/>
          </a:solidFill>
          <a:latin typeface="Arial" charset="0"/>
          <a:cs typeface="Arial" charset="0"/>
        </a:defRPr>
      </a:lvl5pPr>
      <a:lvl6pPr marL="457200" algn="l" rtl="0" fontAlgn="base">
        <a:spcBef>
          <a:spcPct val="0"/>
        </a:spcBef>
        <a:spcAft>
          <a:spcPct val="0"/>
        </a:spcAft>
        <a:defRPr sz="3000" b="1">
          <a:solidFill>
            <a:schemeClr val="tx2"/>
          </a:solidFill>
          <a:latin typeface="Arial" charset="0"/>
          <a:cs typeface="Arial" charset="0"/>
        </a:defRPr>
      </a:lvl6pPr>
      <a:lvl7pPr marL="914400" algn="l" rtl="0" fontAlgn="base">
        <a:spcBef>
          <a:spcPct val="0"/>
        </a:spcBef>
        <a:spcAft>
          <a:spcPct val="0"/>
        </a:spcAft>
        <a:defRPr sz="3000" b="1">
          <a:solidFill>
            <a:schemeClr val="tx2"/>
          </a:solidFill>
          <a:latin typeface="Arial" charset="0"/>
          <a:cs typeface="Arial" charset="0"/>
        </a:defRPr>
      </a:lvl7pPr>
      <a:lvl8pPr marL="1371600" algn="l" rtl="0" fontAlgn="base">
        <a:spcBef>
          <a:spcPct val="0"/>
        </a:spcBef>
        <a:spcAft>
          <a:spcPct val="0"/>
        </a:spcAft>
        <a:defRPr sz="3000" b="1">
          <a:solidFill>
            <a:schemeClr val="tx2"/>
          </a:solidFill>
          <a:latin typeface="Arial" charset="0"/>
          <a:cs typeface="Arial" charset="0"/>
        </a:defRPr>
      </a:lvl8pPr>
      <a:lvl9pPr marL="1828800" algn="l" rtl="0" fontAlgn="base">
        <a:spcBef>
          <a:spcPct val="0"/>
        </a:spcBef>
        <a:spcAft>
          <a:spcPct val="0"/>
        </a:spcAft>
        <a:defRPr sz="30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EB1433E-1BE2-4501-952E-5487BD9FA87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E346E40C-8A24-46E8-A896-7CDA0993C5F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6" name="Rectangle 4">
            <a:extLst>
              <a:ext uri="{FF2B5EF4-FFF2-40B4-BE49-F238E27FC236}">
                <a16:creationId xmlns:a16="http://schemas.microsoft.com/office/drawing/2014/main" id="{CD1A0124-27AA-4BC3-ADB4-8B2C97895C1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cs typeface="Times New Roman" pitchFamily="18" charset="0"/>
              </a:defRPr>
            </a:lvl1pPr>
          </a:lstStyle>
          <a:p>
            <a:pPr>
              <a:defRPr/>
            </a:pPr>
            <a:endParaRPr lang="en-US"/>
          </a:p>
        </p:txBody>
      </p:sp>
      <p:sp>
        <p:nvSpPr>
          <p:cNvPr id="105477" name="Rectangle 5">
            <a:extLst>
              <a:ext uri="{FF2B5EF4-FFF2-40B4-BE49-F238E27FC236}">
                <a16:creationId xmlns:a16="http://schemas.microsoft.com/office/drawing/2014/main" id="{D3A35BB0-5E9B-4081-AA14-9DE03286F73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Times New Roman" pitchFamily="18" charset="0"/>
              </a:defRPr>
            </a:lvl1pPr>
          </a:lstStyle>
          <a:p>
            <a:pPr>
              <a:defRPr/>
            </a:pPr>
            <a:endParaRPr lang="en-US"/>
          </a:p>
        </p:txBody>
      </p:sp>
      <p:sp>
        <p:nvSpPr>
          <p:cNvPr id="105478" name="Rectangle 6">
            <a:extLst>
              <a:ext uri="{FF2B5EF4-FFF2-40B4-BE49-F238E27FC236}">
                <a16:creationId xmlns:a16="http://schemas.microsoft.com/office/drawing/2014/main" id="{0380D307-4530-4ADD-B3A9-5399D4B2F1B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Times New Roman" panose="02020603050405020304" pitchFamily="18" charset="0"/>
              </a:defRPr>
            </a:lvl1pPr>
          </a:lstStyle>
          <a:p>
            <a:fld id="{F0BEC1E9-45BB-4D06-AA95-801E9E596F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C099B75-732D-46FB-A257-074E29D7BDF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E1BE5EB5-50E9-4B88-BF24-156E28E608D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a:extLst>
              <a:ext uri="{FF2B5EF4-FFF2-40B4-BE49-F238E27FC236}">
                <a16:creationId xmlns:a16="http://schemas.microsoft.com/office/drawing/2014/main" id="{11605D6B-88E8-473B-A3F1-B53C1B3791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90469" name="Rectangle 5">
            <a:extLst>
              <a:ext uri="{FF2B5EF4-FFF2-40B4-BE49-F238E27FC236}">
                <a16:creationId xmlns:a16="http://schemas.microsoft.com/office/drawing/2014/main" id="{9019680E-CBEA-4AB4-8A9B-73959585BD4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90470" name="Rectangle 6">
            <a:extLst>
              <a:ext uri="{FF2B5EF4-FFF2-40B4-BE49-F238E27FC236}">
                <a16:creationId xmlns:a16="http://schemas.microsoft.com/office/drawing/2014/main" id="{EE0D24E6-C185-4CBF-AEC5-3DE3D74E71A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DCF53CA-FC58-4A1A-9B93-185FB3BDBC8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59F84EC-840A-444B-8DBE-9F580A5C971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9219" name="Rectangle 3">
            <a:extLst>
              <a:ext uri="{FF2B5EF4-FFF2-40B4-BE49-F238E27FC236}">
                <a16:creationId xmlns:a16="http://schemas.microsoft.com/office/drawing/2014/main" id="{168CEA08-FFB6-4864-B1B1-032112E070F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AF9CE443-23D9-4F10-A55A-64A50BFA0E6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GB"/>
          </a:p>
        </p:txBody>
      </p:sp>
      <p:sp>
        <p:nvSpPr>
          <p:cNvPr id="1029" name="Rectangle 5">
            <a:extLst>
              <a:ext uri="{FF2B5EF4-FFF2-40B4-BE49-F238E27FC236}">
                <a16:creationId xmlns:a16="http://schemas.microsoft.com/office/drawing/2014/main" id="{3C07C400-5B45-4EF9-9C6C-28FC4D17E8B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GB"/>
          </a:p>
        </p:txBody>
      </p:sp>
      <p:sp>
        <p:nvSpPr>
          <p:cNvPr id="1030" name="Rectangle 6">
            <a:extLst>
              <a:ext uri="{FF2B5EF4-FFF2-40B4-BE49-F238E27FC236}">
                <a16:creationId xmlns:a16="http://schemas.microsoft.com/office/drawing/2014/main" id="{DB4331E6-C099-48BF-8E1E-A4A6E2E5138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A90359C-7172-4CD0-BBF8-CBB82773FDA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8CAB601-CCB8-41F5-94D1-CD36246F4B53}" type="slidenum">
              <a:rPr lang="en-US" altLang="en-US"/>
              <a:pPr>
                <a:defRPr/>
              </a:pPr>
              <a:t>‹#›</a:t>
            </a:fld>
            <a:endParaRPr lang="en-US" altLang="en-US"/>
          </a:p>
        </p:txBody>
      </p:sp>
    </p:spTree>
    <p:extLst>
      <p:ext uri="{BB962C8B-B14F-4D97-AF65-F5344CB8AC3E}">
        <p14:creationId xmlns:p14="http://schemas.microsoft.com/office/powerpoint/2010/main" val="140646577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dirty="0">
              <a:solidFill>
                <a:srgbClr val="000000"/>
              </a:solidFill>
              <a:cs typeface="Times New Roman" pitchFamily="18" charset="0"/>
            </a:endParaRPr>
          </a:p>
        </p:txBody>
      </p:sp>
      <p:sp>
        <p:nvSpPr>
          <p:cNvPr id="1054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dirty="0">
              <a:solidFill>
                <a:srgbClr val="000000"/>
              </a:solidFill>
              <a:cs typeface="Times New Roman" pitchFamily="18" charset="0"/>
            </a:endParaRPr>
          </a:p>
        </p:txBody>
      </p:sp>
      <p:sp>
        <p:nvSpPr>
          <p:cNvPr id="1054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ABE94D5A-A9B7-4EED-83B9-38D0037626C5}" type="slidenum">
              <a:rPr lang="en-US">
                <a:solidFill>
                  <a:srgbClr val="000000"/>
                </a:solidFill>
                <a:cs typeface="Times New Roman" pitchFamily="18" charset="0"/>
              </a:rPr>
              <a:pPr/>
              <a:t>‹#›</a:t>
            </a:fld>
            <a:endParaRPr lang="en-US" dirty="0">
              <a:solidFill>
                <a:srgbClr val="000000"/>
              </a:solidFill>
              <a:cs typeface="Times New Roman" pitchFamily="18" charset="0"/>
            </a:endParaRPr>
          </a:p>
        </p:txBody>
      </p:sp>
    </p:spTree>
    <p:extLst>
      <p:ext uri="{BB962C8B-B14F-4D97-AF65-F5344CB8AC3E}">
        <p14:creationId xmlns:p14="http://schemas.microsoft.com/office/powerpoint/2010/main" val="303318921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eog.ucl.ac.uk/~pjon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environment.org/resources/enabling-effective-and-equitable-marine-protected-areas-guidance-combining-governance" TargetMode="External"/><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hyperlink" Target="http://bit.ly/GoverningMPAs" TargetMode="External"/><Relationship Id="rId4" Type="http://schemas.openxmlformats.org/officeDocument/2006/relationships/hyperlink" Target="http://www.mpag.info/"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7.xml"/><Relationship Id="rId6" Type="http://schemas.openxmlformats.org/officeDocument/2006/relationships/hyperlink" Target="https://twitter.com/hashtag/GoverningMPAs?src=hash" TargetMode="External"/><Relationship Id="rId5" Type="http://schemas.openxmlformats.org/officeDocument/2006/relationships/hyperlink" Target="http://www.mpag.info/" TargetMode="Externa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hashtag/GoverningMPAs?src=hash" TargetMode="External"/><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msp.ioc-unesco.org/msp-guides/msp-step-by-step-approa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bd.int/doc/publications/ea-text-en.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51.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j.marpol.2016.04.026" TargetMode="External"/><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direct.com/science/article/pii/S0308597X12002084" TargetMode="External"/><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hyperlink" Target="http://www.tinyurl.com/BGorGES" TargetMode="External"/><Relationship Id="rId2" Type="http://schemas.openxmlformats.org/officeDocument/2006/relationships/notesSlide" Target="../notesSlides/notesSlide27.xml"/><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8.xml"/><Relationship Id="rId1" Type="http://schemas.openxmlformats.org/officeDocument/2006/relationships/slideLayout" Target="../slideLayouts/slideLayout106.xml"/><Relationship Id="rId4" Type="http://schemas.openxmlformats.org/officeDocument/2006/relationships/hyperlink" Target="https://ec.europa.eu/environment/marine/good-environmental-status/index_en.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106.xml"/><Relationship Id="rId4" Type="http://schemas.openxmlformats.org/officeDocument/2006/relationships/hyperlink" Target="http://dx.doi.org/10.1016/j.marpol.2012.10.01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3" Type="http://schemas.openxmlformats.org/officeDocument/2006/relationships/hyperlink" Target="http://dx.doi.org/10.1016/j.marpol.2012.10.010" TargetMode="External"/><Relationship Id="rId2" Type="http://schemas.openxmlformats.org/officeDocument/2006/relationships/notesSlide" Target="../notesSlides/notesSlide30.xml"/><Relationship Id="rId1" Type="http://schemas.openxmlformats.org/officeDocument/2006/relationships/slideLayout" Target="../slideLayouts/slideLayout106.xml"/><Relationship Id="rId5" Type="http://schemas.openxmlformats.org/officeDocument/2006/relationships/image" Target="../media/image31.png"/><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direct.com/science/article/pii/S0308597X12002084" TargetMode="External"/><Relationship Id="rId2" Type="http://schemas.openxmlformats.org/officeDocument/2006/relationships/notesSlide" Target="../notesSlides/notesSlide31.xml"/><Relationship Id="rId1" Type="http://schemas.openxmlformats.org/officeDocument/2006/relationships/slideLayout" Target="../slideLayouts/slideLayout101.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hyperlink" Target="http://dx.doi.org/10.1016/j.marpol.2012.10.010" TargetMode="External"/><Relationship Id="rId2" Type="http://schemas.openxmlformats.org/officeDocument/2006/relationships/notesSlide" Target="../notesSlides/notesSlide32.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68.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Platon-2b.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direct.com/science/article/pii/S0308597X07000097" TargetMode="External"/><Relationship Id="rId2" Type="http://schemas.openxmlformats.org/officeDocument/2006/relationships/notesSlide" Target="../notesSlides/notesSlide9.xml"/><Relationship Id="rId1" Type="http://schemas.openxmlformats.org/officeDocument/2006/relationships/slideLayout" Target="../slideLayouts/slideLayout95.xml"/><Relationship Id="rId5" Type="http://schemas.openxmlformats.org/officeDocument/2006/relationships/hyperlink" Target="https://doi.org/10.1016/j.marpol.2007.01.003" TargetMode="Externa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4810535-19AA-4271-A28F-B24B1B27D11F}"/>
              </a:ext>
            </a:extLst>
          </p:cNvPr>
          <p:cNvSpPr>
            <a:spLocks noGrp="1" noChangeArrowheads="1"/>
          </p:cNvSpPr>
          <p:nvPr>
            <p:ph type="ctrTitle"/>
          </p:nvPr>
        </p:nvSpPr>
        <p:spPr>
          <a:xfrm>
            <a:off x="107504" y="1491367"/>
            <a:ext cx="9036496" cy="4313897"/>
          </a:xfrm>
        </p:spPr>
        <p:txBody>
          <a:bodyPr/>
          <a:lstStyle/>
          <a:p>
            <a:pPr algn="ctr" eaLnBrk="1" hangingPunct="1"/>
            <a:r>
              <a:rPr lang="en-GB" altLang="en-US" sz="3600" dirty="0">
                <a:latin typeface="Calibri" panose="020F0502020204030204" pitchFamily="34" charset="0"/>
                <a:cs typeface="Calibri" panose="020F0502020204030204" pitchFamily="34" charset="0"/>
              </a:rPr>
              <a:t>Effective governance frameworks for implementing ecosystem-based marine spatial planning: </a:t>
            </a:r>
            <a:br>
              <a:rPr lang="en-GB" altLang="en-US" sz="3600" dirty="0">
                <a:latin typeface="Calibri" panose="020F0502020204030204" pitchFamily="34" charset="0"/>
                <a:cs typeface="Calibri" panose="020F0502020204030204" pitchFamily="34" charset="0"/>
              </a:rPr>
            </a:br>
            <a:r>
              <a:rPr lang="en-GB" altLang="en-US" sz="3600" dirty="0">
                <a:solidFill>
                  <a:srgbClr val="336600"/>
                </a:solidFill>
                <a:latin typeface="Calibri" panose="020F0502020204030204" pitchFamily="34" charset="0"/>
                <a:cs typeface="Calibri" panose="020F0502020204030204" pitchFamily="34" charset="0"/>
              </a:rPr>
              <a:t>the challenges of achieving</a:t>
            </a:r>
            <a:br>
              <a:rPr lang="en-GB" altLang="en-US" sz="3600" dirty="0">
                <a:solidFill>
                  <a:srgbClr val="336600"/>
                </a:solidFill>
                <a:latin typeface="Calibri" panose="020F0502020204030204" pitchFamily="34" charset="0"/>
                <a:cs typeface="Calibri" panose="020F0502020204030204" pitchFamily="34" charset="0"/>
              </a:rPr>
            </a:br>
            <a:r>
              <a:rPr lang="en-GB" altLang="en-US" sz="3600" dirty="0">
                <a:solidFill>
                  <a:srgbClr val="336600"/>
                </a:solidFill>
                <a:latin typeface="Calibri" panose="020F0502020204030204" pitchFamily="34" charset="0"/>
                <a:cs typeface="Calibri" panose="020F0502020204030204" pitchFamily="34" charset="0"/>
              </a:rPr>
              <a:t>ecological connectivity through </a:t>
            </a:r>
            <a:r>
              <a:rPr lang="en-GB" altLang="en-US" sz="3600" i="1" dirty="0">
                <a:solidFill>
                  <a:srgbClr val="336600"/>
                </a:solidFill>
                <a:latin typeface="Calibri" panose="020F0502020204030204" pitchFamily="34" charset="0"/>
                <a:cs typeface="Calibri" panose="020F0502020204030204" pitchFamily="34" charset="0"/>
              </a:rPr>
              <a:t>institutional </a:t>
            </a:r>
            <a:r>
              <a:rPr lang="en-GB" altLang="en-US" sz="3600" dirty="0">
                <a:solidFill>
                  <a:srgbClr val="336600"/>
                </a:solidFill>
                <a:latin typeface="Calibri" panose="020F0502020204030204" pitchFamily="34" charset="0"/>
                <a:cs typeface="Calibri" panose="020F0502020204030204" pitchFamily="34" charset="0"/>
              </a:rPr>
              <a:t>connectivity</a:t>
            </a:r>
            <a:br>
              <a:rPr lang="en-GB" altLang="en-US" sz="2400" dirty="0">
                <a:solidFill>
                  <a:srgbClr val="336600"/>
                </a:solidFill>
                <a:latin typeface="Calibri" panose="020F0502020204030204" pitchFamily="34" charset="0"/>
                <a:cs typeface="Calibri" panose="020F0502020204030204" pitchFamily="34" charset="0"/>
              </a:rPr>
            </a:br>
            <a:br>
              <a:rPr lang="en-GB" altLang="en-US" sz="2400" dirty="0">
                <a:latin typeface="Calibri" panose="020F0502020204030204" pitchFamily="34" charset="0"/>
                <a:cs typeface="Calibri" panose="020F0502020204030204" pitchFamily="34" charset="0"/>
              </a:rPr>
            </a:br>
            <a:r>
              <a:rPr lang="en-GB" altLang="en-US" sz="3200" i="1" dirty="0">
                <a:latin typeface="Calibri" panose="020F0502020204030204" pitchFamily="34" charset="0"/>
                <a:cs typeface="Calibri" panose="020F0502020204030204" pitchFamily="34" charset="0"/>
              </a:rPr>
              <a:t>Peter Jones </a:t>
            </a:r>
            <a:r>
              <a:rPr lang="en-GB" altLang="en-US" sz="2800" b="0" dirty="0">
                <a:latin typeface="Calibri" panose="020F0502020204030204" pitchFamily="34" charset="0"/>
                <a:cs typeface="Calibri" panose="020F0502020204030204" pitchFamily="34" charset="0"/>
              </a:rPr>
              <a:t>@</a:t>
            </a:r>
            <a:r>
              <a:rPr lang="en-GB" altLang="en-US" sz="2800" b="0" dirty="0" err="1">
                <a:latin typeface="Calibri" panose="020F0502020204030204" pitchFamily="34" charset="0"/>
                <a:cs typeface="Calibri" panose="020F0502020204030204" pitchFamily="34" charset="0"/>
              </a:rPr>
              <a:t>PJSJones</a:t>
            </a:r>
            <a:br>
              <a:rPr lang="en-GB" altLang="en-US" sz="3600" b="0" dirty="0">
                <a:latin typeface="Calibri" panose="020F0502020204030204" pitchFamily="34" charset="0"/>
                <a:cs typeface="Calibri" panose="020F0502020204030204" pitchFamily="34" charset="0"/>
                <a:hlinkClick r:id="rId3"/>
              </a:rPr>
            </a:br>
            <a:br>
              <a:rPr lang="en-GB" altLang="en-US" sz="3600" dirty="0">
                <a:latin typeface="Calibri" panose="020F0502020204030204" pitchFamily="34" charset="0"/>
                <a:cs typeface="Calibri" panose="020F0502020204030204" pitchFamily="34" charset="0"/>
              </a:rPr>
            </a:br>
            <a:endParaRPr lang="en-US" altLang="en-US" sz="3600" dirty="0">
              <a:latin typeface="Calibri" panose="020F0502020204030204" pitchFamily="34" charset="0"/>
              <a:cs typeface="Calibri" panose="020F0502020204030204" pitchFamily="34" charset="0"/>
            </a:endParaRPr>
          </a:p>
        </p:txBody>
      </p:sp>
      <p:pic>
        <p:nvPicPr>
          <p:cNvPr id="14343" name="Picture 7" descr="Image result for nelson mandela university">
            <a:extLst>
              <a:ext uri="{FF2B5EF4-FFF2-40B4-BE49-F238E27FC236}">
                <a16:creationId xmlns:a16="http://schemas.microsoft.com/office/drawing/2014/main" id="{05A9E53E-C439-45D4-AE5A-00A8589DE0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000" b="38000"/>
          <a:stretch/>
        </p:blipFill>
        <p:spPr bwMode="auto">
          <a:xfrm>
            <a:off x="6053241" y="6211960"/>
            <a:ext cx="3090759" cy="612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3EE75B-158F-431D-A483-B1D9C994A76E}"/>
              </a:ext>
            </a:extLst>
          </p:cNvPr>
          <p:cNvSpPr txBox="1"/>
          <p:nvPr/>
        </p:nvSpPr>
        <p:spPr>
          <a:xfrm>
            <a:off x="107504" y="6333588"/>
            <a:ext cx="6190221" cy="369332"/>
          </a:xfrm>
          <a:prstGeom prst="rect">
            <a:avLst/>
          </a:prstGeom>
          <a:noFill/>
        </p:spPr>
        <p:txBody>
          <a:bodyPr wrap="none" rtlCol="0">
            <a:spAutoFit/>
          </a:bodyPr>
          <a:lstStyle/>
          <a:p>
            <a:r>
              <a:rPr lang="en-GB" altLang="en-US" sz="1800" b="0" i="1" dirty="0">
                <a:latin typeface="Calibri" panose="020F0502020204030204" pitchFamily="34" charset="0"/>
                <a:cs typeface="Calibri" panose="020F0502020204030204" pitchFamily="34" charset="0"/>
              </a:rPr>
              <a:t>Transformed and Transformative Ocean Governance Conference,</a:t>
            </a:r>
            <a:endParaRPr lang="en-GB" i="1" dirty="0"/>
          </a:p>
        </p:txBody>
      </p:sp>
      <p:sp>
        <p:nvSpPr>
          <p:cNvPr id="3" name="TextBox 2">
            <a:extLst>
              <a:ext uri="{FF2B5EF4-FFF2-40B4-BE49-F238E27FC236}">
                <a16:creationId xmlns:a16="http://schemas.microsoft.com/office/drawing/2014/main" id="{867F2E63-E5E7-4DD8-92BB-75CF3F10530E}"/>
              </a:ext>
            </a:extLst>
          </p:cNvPr>
          <p:cNvSpPr txBox="1"/>
          <p:nvPr/>
        </p:nvSpPr>
        <p:spPr>
          <a:xfrm>
            <a:off x="0" y="17863"/>
            <a:ext cx="3794693" cy="646331"/>
          </a:xfrm>
          <a:prstGeom prst="rect">
            <a:avLst/>
          </a:prstGeom>
          <a:noFill/>
        </p:spPr>
        <p:txBody>
          <a:bodyPr wrap="none" rtlCol="0">
            <a:spAutoFit/>
          </a:bodyPr>
          <a:lstStyle/>
          <a:p>
            <a:r>
              <a:rPr lang="en-GB" dirty="0">
                <a:latin typeface="Abadi" panose="020B0604020202020204" pitchFamily="34" charset="0"/>
              </a:rPr>
              <a:t>Department of Geography</a:t>
            </a:r>
          </a:p>
          <a:p>
            <a:r>
              <a:rPr lang="en-GB" dirty="0">
                <a:hlinkClick r:id="rId3"/>
              </a:rPr>
              <a:t>https://www.geog.ucl.ac.uk/~pjones</a:t>
            </a:r>
            <a:endParaRPr lang="en-GB" dirty="0">
              <a:latin typeface="Abadi"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20D35283-3F18-417D-95BB-830808FA0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661" y="-529436"/>
            <a:ext cx="7636381" cy="4971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23555" name="Text Box 3">
            <a:extLst>
              <a:ext uri="{FF2B5EF4-FFF2-40B4-BE49-F238E27FC236}">
                <a16:creationId xmlns:a16="http://schemas.microsoft.com/office/drawing/2014/main" id="{EB8C177B-8DDA-4A6D-A26B-4CAB4180AC94}"/>
              </a:ext>
            </a:extLst>
          </p:cNvPr>
          <p:cNvSpPr txBox="1">
            <a:spLocks noChangeArrowheads="1"/>
          </p:cNvSpPr>
          <p:nvPr/>
        </p:nvSpPr>
        <p:spPr bwMode="auto">
          <a:xfrm>
            <a:off x="2445" y="4213320"/>
            <a:ext cx="9251305" cy="324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r>
              <a:rPr lang="en-US" altLang="en-US" sz="2400" dirty="0">
                <a:latin typeface="Calibri" panose="020F0502020204030204" pitchFamily="34" charset="0"/>
                <a:cs typeface="Calibri" panose="020F0502020204030204" pitchFamily="34" charset="0"/>
              </a:rPr>
              <a:t>As ecosystem-based MSP is scaled-up, governance challenges increase, so there arguably  </a:t>
            </a:r>
            <a:r>
              <a:rPr lang="en-US" altLang="en-US" sz="2400" u="sng" dirty="0">
                <a:latin typeface="Calibri" panose="020F0502020204030204" pitchFamily="34" charset="0"/>
                <a:cs typeface="Calibri" panose="020F0502020204030204" pitchFamily="34" charset="0"/>
              </a:rPr>
              <a:t>must</a:t>
            </a:r>
            <a:r>
              <a:rPr lang="en-US" altLang="en-US" sz="2400" dirty="0">
                <a:latin typeface="Calibri" panose="020F0502020204030204" pitchFamily="34" charset="0"/>
                <a:cs typeface="Calibri" panose="020F0502020204030204" pitchFamily="34" charset="0"/>
              </a:rPr>
              <a:t> be a degree of coordination &amp; strategic steer,</a:t>
            </a:r>
            <a:r>
              <a:rPr lang="en-US" altLang="en-US" sz="2400" b="1" dirty="0">
                <a:latin typeface="Calibri" panose="020F0502020204030204" pitchFamily="34" charset="0"/>
                <a:cs typeface="Calibri" panose="020F0502020204030204" pitchFamily="34" charset="0"/>
              </a:rPr>
              <a:t> </a:t>
            </a:r>
            <a:r>
              <a:rPr lang="en-US" altLang="en-US" sz="2400" dirty="0">
                <a:latin typeface="Calibri" panose="020F0502020204030204" pitchFamily="34" charset="0"/>
                <a:cs typeface="Calibri" panose="020F0502020204030204" pitchFamily="34" charset="0"/>
              </a:rPr>
              <a:t>from higher institutional</a:t>
            </a:r>
            <a:r>
              <a:rPr lang="en-US" altLang="en-US" sz="2400" b="1" dirty="0">
                <a:latin typeface="Calibri" panose="020F0502020204030204" pitchFamily="34" charset="0"/>
                <a:cs typeface="Calibri" panose="020F0502020204030204" pitchFamily="34" charset="0"/>
              </a:rPr>
              <a:t> &amp;</a:t>
            </a:r>
            <a:r>
              <a:rPr lang="en-US" altLang="en-US" sz="2400" dirty="0">
                <a:latin typeface="Calibri" panose="020F0502020204030204" pitchFamily="34" charset="0"/>
                <a:cs typeface="Calibri" panose="020F0502020204030204" pitchFamily="34" charset="0"/>
              </a:rPr>
              <a:t> cross-sectoral state bodies to address </a:t>
            </a:r>
            <a:r>
              <a:rPr lang="en-US" altLang="en-US" sz="2400" b="1" dirty="0">
                <a:latin typeface="Calibri" panose="020F0502020204030204" pitchFamily="34" charset="0"/>
                <a:cs typeface="Calibri" panose="020F0502020204030204" pitchFamily="34" charset="0"/>
              </a:rPr>
              <a:t>ecological &amp; human inter-connections between places.</a:t>
            </a:r>
            <a:endParaRPr lang="en-US" altLang="en-US" sz="2400" dirty="0">
              <a:latin typeface="Calibri" panose="020F0502020204030204" pitchFamily="34" charset="0"/>
              <a:cs typeface="Calibri" panose="020F0502020204030204" pitchFamily="34" charset="0"/>
            </a:endParaRPr>
          </a:p>
          <a:p>
            <a:pPr>
              <a:spcAft>
                <a:spcPct val="50000"/>
              </a:spcAft>
            </a:pPr>
            <a:r>
              <a:rPr lang="en-GB" altLang="en-US" sz="2400" dirty="0">
                <a:latin typeface="Calibri" panose="020F0502020204030204" pitchFamily="34" charset="0"/>
                <a:cs typeface="Calibri" panose="020F0502020204030204" pitchFamily="34" charset="0"/>
              </a:rPr>
              <a:t>In reality c</a:t>
            </a:r>
            <a:r>
              <a:rPr lang="en-GB" sz="2400" dirty="0">
                <a:latin typeface="Calibri" panose="020F0502020204030204" pitchFamily="34" charset="0"/>
                <a:cs typeface="Calibri" panose="020F0502020204030204" pitchFamily="34" charset="0"/>
              </a:rPr>
              <a:t>an strategic steer be provided by </a:t>
            </a:r>
            <a:r>
              <a:rPr lang="en-GB" sz="2400" b="1" dirty="0">
                <a:latin typeface="Calibri" panose="020F0502020204030204" pitchFamily="34" charset="0"/>
                <a:cs typeface="Calibri" panose="020F0502020204030204" pitchFamily="34" charset="0"/>
              </a:rPr>
              <a:t>linkages</a:t>
            </a:r>
            <a:r>
              <a:rPr lang="en-GB" sz="2400" dirty="0">
                <a:latin typeface="Calibri" panose="020F0502020204030204" pitchFamily="34" charset="0"/>
                <a:cs typeface="Calibri" panose="020F0502020204030204" pitchFamily="34" charset="0"/>
              </a:rPr>
              <a:t> that act purely as channels for cooperation, deliberation, negotiation &amp; conflict resolution to address competition, with no state ‘interference’ (</a:t>
            </a:r>
            <a:r>
              <a:rPr lang="en-GB" sz="2400" i="1" dirty="0">
                <a:latin typeface="Calibri" panose="020F0502020204030204" pitchFamily="34" charset="0"/>
                <a:cs typeface="Calibri" panose="020F0502020204030204" pitchFamily="34" charset="0"/>
              </a:rPr>
              <a:t>i.e.</a:t>
            </a:r>
            <a:r>
              <a:rPr lang="en-GB" sz="2400" dirty="0">
                <a:latin typeface="Calibri" panose="020F0502020204030204" pitchFamily="34" charset="0"/>
                <a:cs typeface="Calibri" panose="020F0502020204030204" pitchFamily="34" charset="0"/>
              </a:rPr>
              <a:t> ‘steer’)?</a:t>
            </a:r>
            <a:endParaRPr lang="en-GB" altLang="en-US" sz="2400" dirty="0">
              <a:latin typeface="Calibri" panose="020F0502020204030204" pitchFamily="34" charset="0"/>
              <a:cs typeface="Calibri" panose="020F0502020204030204" pitchFamily="34" charset="0"/>
            </a:endParaRPr>
          </a:p>
          <a:p>
            <a:pPr>
              <a:spcAft>
                <a:spcPct val="50000"/>
              </a:spcAft>
            </a:pPr>
            <a:endParaRPr lang="en-GB" altLang="en-US" sz="2000" dirty="0">
              <a:latin typeface="Times New Roman" panose="02020603050405020304" pitchFamily="18" charset="0"/>
            </a:endParaRPr>
          </a:p>
        </p:txBody>
      </p:sp>
      <p:grpSp>
        <p:nvGrpSpPr>
          <p:cNvPr id="90116" name="Group 4">
            <a:extLst>
              <a:ext uri="{FF2B5EF4-FFF2-40B4-BE49-F238E27FC236}">
                <a16:creationId xmlns:a16="http://schemas.microsoft.com/office/drawing/2014/main" id="{AB98522E-4A6A-4190-8D76-58AF97F1B80A}"/>
              </a:ext>
            </a:extLst>
          </p:cNvPr>
          <p:cNvGrpSpPr>
            <a:grpSpLocks/>
          </p:cNvGrpSpPr>
          <p:nvPr/>
        </p:nvGrpSpPr>
        <p:grpSpPr bwMode="auto">
          <a:xfrm>
            <a:off x="1979712" y="47445"/>
            <a:ext cx="6269360" cy="4245651"/>
            <a:chOff x="1248" y="240"/>
            <a:chExt cx="4176" cy="3600"/>
          </a:xfrm>
        </p:grpSpPr>
        <p:sp>
          <p:nvSpPr>
            <p:cNvPr id="23557" name="Pyr1">
              <a:extLst>
                <a:ext uri="{FF2B5EF4-FFF2-40B4-BE49-F238E27FC236}">
                  <a16:creationId xmlns:a16="http://schemas.microsoft.com/office/drawing/2014/main" id="{0FA06071-43D7-4C2D-A5EC-CE326C510B5F}"/>
                </a:ext>
              </a:extLst>
            </p:cNvPr>
            <p:cNvSpPr>
              <a:spLocks noEditPoints="1" noChangeArrowheads="1"/>
            </p:cNvSpPr>
            <p:nvPr/>
          </p:nvSpPr>
          <p:spPr bwMode="auto">
            <a:xfrm>
              <a:off x="2873" y="240"/>
              <a:ext cx="936" cy="798"/>
            </a:xfrm>
            <a:custGeom>
              <a:avLst/>
              <a:gdLst>
                <a:gd name="T0" fmla="*/ 468 w 21600"/>
                <a:gd name="T1" fmla="*/ 0 h 21600"/>
                <a:gd name="T2" fmla="*/ 936 w 21600"/>
                <a:gd name="T3" fmla="*/ 798 h 21600"/>
                <a:gd name="T4" fmla="*/ 0 w 21600"/>
                <a:gd name="T5" fmla="*/ 798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alpha val="50195"/>
              </a:srgbClr>
            </a:solidFill>
            <a:ln w="9525">
              <a:solidFill>
                <a:srgbClr val="000000"/>
              </a:solidFill>
              <a:miter lim="800000"/>
              <a:headEnd/>
              <a:tailEnd/>
            </a:ln>
          </p:spPr>
          <p:txBody>
            <a:bodyPr/>
            <a:lstStyle/>
            <a:p>
              <a:endParaRPr lang="en-GB"/>
            </a:p>
          </p:txBody>
        </p:sp>
        <p:sp>
          <p:nvSpPr>
            <p:cNvPr id="23558" name="Pyr2">
              <a:extLst>
                <a:ext uri="{FF2B5EF4-FFF2-40B4-BE49-F238E27FC236}">
                  <a16:creationId xmlns:a16="http://schemas.microsoft.com/office/drawing/2014/main" id="{0395599F-E1A0-4501-B722-0F02008F7208}"/>
                </a:ext>
              </a:extLst>
            </p:cNvPr>
            <p:cNvSpPr>
              <a:spLocks noEditPoints="1" noChangeArrowheads="1"/>
            </p:cNvSpPr>
            <p:nvPr/>
          </p:nvSpPr>
          <p:spPr bwMode="auto">
            <a:xfrm>
              <a:off x="2331" y="1038"/>
              <a:ext cx="2015" cy="936"/>
            </a:xfrm>
            <a:custGeom>
              <a:avLst/>
              <a:gdLst>
                <a:gd name="T0" fmla="*/ 540 w 21600"/>
                <a:gd name="T1" fmla="*/ 0 h 21600"/>
                <a:gd name="T2" fmla="*/ 1475 w 21600"/>
                <a:gd name="T3" fmla="*/ 0 h 21600"/>
                <a:gd name="T4" fmla="*/ 2015 w 21600"/>
                <a:gd name="T5" fmla="*/ 936 h 21600"/>
                <a:gd name="T6" fmla="*/ 0 w 21600"/>
                <a:gd name="T7" fmla="*/ 936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alpha val="50195"/>
              </a:srgbClr>
            </a:solidFill>
            <a:ln w="9525">
              <a:solidFill>
                <a:srgbClr val="000000"/>
              </a:solidFill>
              <a:miter lim="800000"/>
              <a:headEnd/>
              <a:tailEnd/>
            </a:ln>
          </p:spPr>
          <p:txBody>
            <a:bodyPr/>
            <a:lstStyle/>
            <a:p>
              <a:endParaRPr lang="en-GB"/>
            </a:p>
          </p:txBody>
        </p:sp>
        <p:sp>
          <p:nvSpPr>
            <p:cNvPr id="23559" name="Pyr3">
              <a:extLst>
                <a:ext uri="{FF2B5EF4-FFF2-40B4-BE49-F238E27FC236}">
                  <a16:creationId xmlns:a16="http://schemas.microsoft.com/office/drawing/2014/main" id="{F5991795-9F4E-4911-94DF-B97D889C368E}"/>
                </a:ext>
              </a:extLst>
            </p:cNvPr>
            <p:cNvSpPr>
              <a:spLocks noEditPoints="1" noChangeArrowheads="1"/>
            </p:cNvSpPr>
            <p:nvPr/>
          </p:nvSpPr>
          <p:spPr bwMode="auto">
            <a:xfrm>
              <a:off x="1795" y="1974"/>
              <a:ext cx="3087" cy="935"/>
            </a:xfrm>
            <a:custGeom>
              <a:avLst/>
              <a:gdLst>
                <a:gd name="T0" fmla="*/ 539 w 21600"/>
                <a:gd name="T1" fmla="*/ 0 h 21600"/>
                <a:gd name="T2" fmla="*/ 2548 w 21600"/>
                <a:gd name="T3" fmla="*/ 0 h 21600"/>
                <a:gd name="T4" fmla="*/ 3087 w 21600"/>
                <a:gd name="T5" fmla="*/ 935 h 21600"/>
                <a:gd name="T6" fmla="*/ 0 w 21600"/>
                <a:gd name="T7" fmla="*/ 935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alpha val="50195"/>
              </a:srgbClr>
            </a:solidFill>
            <a:ln w="9525">
              <a:solidFill>
                <a:srgbClr val="000000"/>
              </a:solidFill>
              <a:miter lim="800000"/>
              <a:headEnd/>
              <a:tailEnd/>
            </a:ln>
          </p:spPr>
          <p:txBody>
            <a:bodyPr/>
            <a:lstStyle/>
            <a:p>
              <a:endParaRPr lang="en-GB"/>
            </a:p>
          </p:txBody>
        </p:sp>
        <p:sp>
          <p:nvSpPr>
            <p:cNvPr id="23560" name="Pyr4">
              <a:extLst>
                <a:ext uri="{FF2B5EF4-FFF2-40B4-BE49-F238E27FC236}">
                  <a16:creationId xmlns:a16="http://schemas.microsoft.com/office/drawing/2014/main" id="{5F8017CA-2330-4EAC-B41B-221BBC35F72E}"/>
                </a:ext>
              </a:extLst>
            </p:cNvPr>
            <p:cNvSpPr>
              <a:spLocks noEditPoints="1" noChangeArrowheads="1"/>
            </p:cNvSpPr>
            <p:nvPr/>
          </p:nvSpPr>
          <p:spPr bwMode="auto">
            <a:xfrm>
              <a:off x="1248" y="2904"/>
              <a:ext cx="4176" cy="936"/>
            </a:xfrm>
            <a:custGeom>
              <a:avLst/>
              <a:gdLst>
                <a:gd name="T0" fmla="*/ 540 w 21600"/>
                <a:gd name="T1" fmla="*/ 0 h 21600"/>
                <a:gd name="T2" fmla="*/ 3636 w 21600"/>
                <a:gd name="T3" fmla="*/ 0 h 21600"/>
                <a:gd name="T4" fmla="*/ 4176 w 21600"/>
                <a:gd name="T5" fmla="*/ 936 h 21600"/>
                <a:gd name="T6" fmla="*/ 0 w 21600"/>
                <a:gd name="T7" fmla="*/ 936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alpha val="50195"/>
              </a:srgbClr>
            </a:solidFill>
            <a:ln w="9525">
              <a:solidFill>
                <a:srgbClr val="000000"/>
              </a:solidFill>
              <a:miter lim="800000"/>
              <a:headEnd/>
              <a:tailEnd/>
            </a:ln>
          </p:spPr>
          <p:txBody>
            <a:bodyPr/>
            <a:lstStyle/>
            <a:p>
              <a:endParaRPr lang="en-GB"/>
            </a:p>
          </p:txBody>
        </p:sp>
      </p:grpSp>
    </p:spTree>
    <p:extLst>
      <p:ext uri="{BB962C8B-B14F-4D97-AF65-F5344CB8AC3E}">
        <p14:creationId xmlns:p14="http://schemas.microsoft.com/office/powerpoint/2010/main" val="2372836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dissolve">
                                      <p:cBhvr>
                                        <p:cTn id="7"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258888" y="188913"/>
            <a:ext cx="6629400" cy="5715000"/>
            <a:chOff x="1248" y="240"/>
            <a:chExt cx="4176" cy="3600"/>
          </a:xfrm>
        </p:grpSpPr>
        <p:sp>
          <p:nvSpPr>
            <p:cNvPr id="31776" name="Pyr1"/>
            <p:cNvSpPr>
              <a:spLocks noEditPoints="1" noChangeArrowheads="1"/>
            </p:cNvSpPr>
            <p:nvPr/>
          </p:nvSpPr>
          <p:spPr bwMode="auto">
            <a:xfrm>
              <a:off x="2873" y="240"/>
              <a:ext cx="936" cy="798"/>
            </a:xfrm>
            <a:custGeom>
              <a:avLst/>
              <a:gdLst>
                <a:gd name="T0" fmla="*/ 468 w 21600"/>
                <a:gd name="T1" fmla="*/ 0 h 21600"/>
                <a:gd name="T2" fmla="*/ 936 w 21600"/>
                <a:gd name="T3" fmla="*/ 798 h 21600"/>
                <a:gd name="T4" fmla="*/ 0 w 21600"/>
                <a:gd name="T5" fmla="*/ 798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GB" dirty="0">
                <a:solidFill>
                  <a:srgbClr val="000000"/>
                </a:solidFill>
              </a:endParaRPr>
            </a:p>
          </p:txBody>
        </p:sp>
        <p:sp>
          <p:nvSpPr>
            <p:cNvPr id="31777" name="Pyr2"/>
            <p:cNvSpPr>
              <a:spLocks noEditPoints="1" noChangeArrowheads="1"/>
            </p:cNvSpPr>
            <p:nvPr/>
          </p:nvSpPr>
          <p:spPr bwMode="auto">
            <a:xfrm>
              <a:off x="2331" y="1038"/>
              <a:ext cx="2015" cy="936"/>
            </a:xfrm>
            <a:custGeom>
              <a:avLst/>
              <a:gdLst>
                <a:gd name="T0" fmla="*/ 540 w 21600"/>
                <a:gd name="T1" fmla="*/ 0 h 21600"/>
                <a:gd name="T2" fmla="*/ 1475 w 21600"/>
                <a:gd name="T3" fmla="*/ 0 h 21600"/>
                <a:gd name="T4" fmla="*/ 2015 w 21600"/>
                <a:gd name="T5" fmla="*/ 936 h 21600"/>
                <a:gd name="T6" fmla="*/ 0 w 21600"/>
                <a:gd name="T7" fmla="*/ 936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algn="ctr"/>
              <a:endParaRPr lang="en-GB" sz="1800" b="1" dirty="0">
                <a:solidFill>
                  <a:srgbClr val="000000"/>
                </a:solidFill>
                <a:latin typeface="Arial"/>
              </a:endParaRPr>
            </a:p>
            <a:p>
              <a:pPr algn="ctr"/>
              <a:r>
                <a:rPr lang="en-GB" sz="1800" b="1" dirty="0">
                  <a:solidFill>
                    <a:srgbClr val="000000"/>
                  </a:solidFill>
                  <a:latin typeface="Arial"/>
                </a:rPr>
                <a:t>Regional (federal)</a:t>
              </a:r>
            </a:p>
            <a:p>
              <a:r>
                <a:rPr lang="en-GB" sz="1800" b="1" dirty="0">
                  <a:solidFill>
                    <a:srgbClr val="000000"/>
                  </a:solidFill>
                  <a:latin typeface="Arial"/>
                </a:rPr>
                <a:t>structures</a:t>
              </a:r>
              <a:endParaRPr lang="en-US" sz="1800" b="1" dirty="0">
                <a:solidFill>
                  <a:srgbClr val="000000"/>
                </a:solidFill>
                <a:latin typeface="Arial"/>
              </a:endParaRPr>
            </a:p>
          </p:txBody>
        </p:sp>
        <p:sp>
          <p:nvSpPr>
            <p:cNvPr id="31778" name="Pyr3"/>
            <p:cNvSpPr>
              <a:spLocks noEditPoints="1" noChangeArrowheads="1"/>
            </p:cNvSpPr>
            <p:nvPr/>
          </p:nvSpPr>
          <p:spPr bwMode="auto">
            <a:xfrm>
              <a:off x="1795" y="1974"/>
              <a:ext cx="3087" cy="935"/>
            </a:xfrm>
            <a:custGeom>
              <a:avLst/>
              <a:gdLst>
                <a:gd name="T0" fmla="*/ 539 w 21600"/>
                <a:gd name="T1" fmla="*/ 0 h 21600"/>
                <a:gd name="T2" fmla="*/ 2548 w 21600"/>
                <a:gd name="T3" fmla="*/ 0 h 21600"/>
                <a:gd name="T4" fmla="*/ 3087 w 21600"/>
                <a:gd name="T5" fmla="*/ 935 h 21600"/>
                <a:gd name="T6" fmla="*/ 0 w 21600"/>
                <a:gd name="T7" fmla="*/ 935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GB" sz="1800" b="1" dirty="0">
                <a:solidFill>
                  <a:srgbClr val="000000"/>
                </a:solidFill>
                <a:latin typeface="Arial"/>
              </a:endParaRPr>
            </a:p>
            <a:p>
              <a:pPr algn="ctr"/>
              <a:r>
                <a:rPr lang="en-GB" sz="1800" b="1" dirty="0">
                  <a:solidFill>
                    <a:srgbClr val="000000"/>
                  </a:solidFill>
                  <a:latin typeface="Arial"/>
                </a:rPr>
                <a:t>National</a:t>
              </a:r>
            </a:p>
            <a:p>
              <a:pPr algn="ctr"/>
              <a:r>
                <a:rPr lang="en-GB" sz="1800" b="1" dirty="0">
                  <a:solidFill>
                    <a:srgbClr val="000000"/>
                  </a:solidFill>
                  <a:latin typeface="Arial"/>
                </a:rPr>
                <a:t>(state)</a:t>
              </a:r>
            </a:p>
            <a:p>
              <a:pPr algn="ctr"/>
              <a:r>
                <a:rPr lang="en-GB" sz="1800" b="1" dirty="0">
                  <a:solidFill>
                    <a:srgbClr val="000000"/>
                  </a:solidFill>
                  <a:latin typeface="Arial"/>
                </a:rPr>
                <a:t>structures</a:t>
              </a:r>
              <a:endParaRPr lang="en-US" sz="1800" b="1" dirty="0">
                <a:solidFill>
                  <a:srgbClr val="000000"/>
                </a:solidFill>
                <a:latin typeface="Arial"/>
              </a:endParaRPr>
            </a:p>
          </p:txBody>
        </p:sp>
        <p:sp>
          <p:nvSpPr>
            <p:cNvPr id="31779" name="Pyr4"/>
            <p:cNvSpPr>
              <a:spLocks noEditPoints="1" noChangeArrowheads="1"/>
            </p:cNvSpPr>
            <p:nvPr/>
          </p:nvSpPr>
          <p:spPr bwMode="auto">
            <a:xfrm>
              <a:off x="1248" y="2904"/>
              <a:ext cx="4176" cy="936"/>
            </a:xfrm>
            <a:custGeom>
              <a:avLst/>
              <a:gdLst>
                <a:gd name="T0" fmla="*/ 540 w 21600"/>
                <a:gd name="T1" fmla="*/ 0 h 21600"/>
                <a:gd name="T2" fmla="*/ 3636 w 21600"/>
                <a:gd name="T3" fmla="*/ 0 h 21600"/>
                <a:gd name="T4" fmla="*/ 4176 w 21600"/>
                <a:gd name="T5" fmla="*/ 936 h 21600"/>
                <a:gd name="T6" fmla="*/ 0 w 21600"/>
                <a:gd name="T7" fmla="*/ 936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GB" dirty="0">
                <a:solidFill>
                  <a:srgbClr val="000000"/>
                </a:solidFill>
              </a:endParaRPr>
            </a:p>
          </p:txBody>
        </p:sp>
      </p:grpSp>
      <p:sp>
        <p:nvSpPr>
          <p:cNvPr id="31747" name="Text Box 7"/>
          <p:cNvSpPr txBox="1">
            <a:spLocks noChangeArrowheads="1"/>
          </p:cNvSpPr>
          <p:nvPr/>
        </p:nvSpPr>
        <p:spPr bwMode="auto">
          <a:xfrm>
            <a:off x="1835150" y="4437063"/>
            <a:ext cx="55451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algn="ctr" eaLnBrk="1" hangingPunct="1"/>
            <a:r>
              <a:rPr lang="en-GB" sz="1800" b="1" dirty="0">
                <a:solidFill>
                  <a:srgbClr val="000000"/>
                </a:solidFill>
                <a:latin typeface="Arial" charset="0"/>
              </a:rPr>
              <a:t>Local structures</a:t>
            </a:r>
          </a:p>
          <a:p>
            <a:pPr eaLnBrk="1" hangingPunct="1"/>
            <a:endParaRPr lang="en-GB" sz="1800" b="1" dirty="0">
              <a:solidFill>
                <a:srgbClr val="000000"/>
              </a:solidFill>
              <a:latin typeface="Arial" charset="0"/>
            </a:endParaRPr>
          </a:p>
          <a:p>
            <a:pPr algn="ctr" eaLnBrk="1" hangingPunct="1"/>
            <a:r>
              <a:rPr lang="en-GB" sz="1800" b="1" i="1" dirty="0">
                <a:solidFill>
                  <a:srgbClr val="000000"/>
                </a:solidFill>
                <a:latin typeface="Arial" charset="0"/>
              </a:rPr>
              <a:t>Local direct/</a:t>
            </a:r>
            <a:r>
              <a:rPr lang="en-GB" sz="1800" i="1" dirty="0">
                <a:solidFill>
                  <a:srgbClr val="000000"/>
                </a:solidFill>
                <a:latin typeface="Arial" charset="0"/>
              </a:rPr>
              <a:t>indirect</a:t>
            </a:r>
            <a:r>
              <a:rPr lang="en-GB" sz="1800" b="1" i="1" dirty="0">
                <a:solidFill>
                  <a:srgbClr val="000000"/>
                </a:solidFill>
                <a:latin typeface="Arial" charset="0"/>
              </a:rPr>
              <a:t> </a:t>
            </a:r>
            <a:r>
              <a:rPr lang="en-GB" sz="1800" b="1" i="1" dirty="0">
                <a:solidFill>
                  <a:srgbClr val="0033CC"/>
                </a:solidFill>
                <a:latin typeface="Arial" charset="0"/>
              </a:rPr>
              <a:t>user</a:t>
            </a:r>
            <a:r>
              <a:rPr lang="en-GB" sz="1800" b="1" i="1" dirty="0">
                <a:solidFill>
                  <a:srgbClr val="000000"/>
                </a:solidFill>
                <a:latin typeface="Arial" charset="0"/>
              </a:rPr>
              <a:t> – </a:t>
            </a:r>
            <a:r>
              <a:rPr lang="en-GB" sz="1800" b="1" i="1" dirty="0">
                <a:solidFill>
                  <a:srgbClr val="008000"/>
                </a:solidFill>
                <a:latin typeface="Arial" charset="0"/>
              </a:rPr>
              <a:t>environment</a:t>
            </a:r>
            <a:r>
              <a:rPr lang="en-GB" sz="1800" b="1" i="1" dirty="0">
                <a:solidFill>
                  <a:srgbClr val="000000"/>
                </a:solidFill>
                <a:latin typeface="Arial" charset="0"/>
              </a:rPr>
              <a:t> interface</a:t>
            </a:r>
            <a:endParaRPr lang="en-US" sz="1800" b="1" i="1" dirty="0">
              <a:solidFill>
                <a:srgbClr val="000000"/>
              </a:solidFill>
              <a:latin typeface="Arial" charset="0"/>
            </a:endParaRPr>
          </a:p>
        </p:txBody>
      </p:sp>
      <p:sp>
        <p:nvSpPr>
          <p:cNvPr id="31748" name="AutoShape 8"/>
          <p:cNvSpPr>
            <a:spLocks noChangeArrowheads="1"/>
          </p:cNvSpPr>
          <p:nvPr/>
        </p:nvSpPr>
        <p:spPr bwMode="auto">
          <a:xfrm>
            <a:off x="1619250" y="5373688"/>
            <a:ext cx="720725" cy="431800"/>
          </a:xfrm>
          <a:custGeom>
            <a:avLst/>
            <a:gdLst>
              <a:gd name="T0" fmla="*/ 720725 w 21600"/>
              <a:gd name="T1" fmla="*/ 215900 h 21600"/>
              <a:gd name="T2" fmla="*/ 360363 w 21600"/>
              <a:gd name="T3" fmla="*/ 431800 h 21600"/>
              <a:gd name="T4" fmla="*/ 0 w 21600"/>
              <a:gd name="T5" fmla="*/ 215900 h 21600"/>
              <a:gd name="T6" fmla="*/ 360363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31749" name="AutoShape 9"/>
          <p:cNvSpPr>
            <a:spLocks noChangeArrowheads="1"/>
          </p:cNvSpPr>
          <p:nvPr/>
        </p:nvSpPr>
        <p:spPr bwMode="auto">
          <a:xfrm>
            <a:off x="2411413" y="5373688"/>
            <a:ext cx="720725" cy="431800"/>
          </a:xfrm>
          <a:custGeom>
            <a:avLst/>
            <a:gdLst>
              <a:gd name="T0" fmla="*/ 720725 w 21600"/>
              <a:gd name="T1" fmla="*/ 215900 h 21600"/>
              <a:gd name="T2" fmla="*/ 360363 w 21600"/>
              <a:gd name="T3" fmla="*/ 431800 h 21600"/>
              <a:gd name="T4" fmla="*/ 0 w 21600"/>
              <a:gd name="T5" fmla="*/ 215900 h 21600"/>
              <a:gd name="T6" fmla="*/ 360363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31750" name="AutoShape 10"/>
          <p:cNvSpPr>
            <a:spLocks noChangeArrowheads="1"/>
          </p:cNvSpPr>
          <p:nvPr/>
        </p:nvSpPr>
        <p:spPr bwMode="auto">
          <a:xfrm>
            <a:off x="3276600" y="5373688"/>
            <a:ext cx="720725" cy="431800"/>
          </a:xfrm>
          <a:custGeom>
            <a:avLst/>
            <a:gdLst>
              <a:gd name="T0" fmla="*/ 720725 w 21600"/>
              <a:gd name="T1" fmla="*/ 215900 h 21600"/>
              <a:gd name="T2" fmla="*/ 360363 w 21600"/>
              <a:gd name="T3" fmla="*/ 431800 h 21600"/>
              <a:gd name="T4" fmla="*/ 0 w 21600"/>
              <a:gd name="T5" fmla="*/ 215900 h 21600"/>
              <a:gd name="T6" fmla="*/ 360363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31751" name="AutoShape 11"/>
          <p:cNvSpPr>
            <a:spLocks noChangeArrowheads="1"/>
          </p:cNvSpPr>
          <p:nvPr/>
        </p:nvSpPr>
        <p:spPr bwMode="auto">
          <a:xfrm>
            <a:off x="4140200" y="5373688"/>
            <a:ext cx="720725" cy="431800"/>
          </a:xfrm>
          <a:custGeom>
            <a:avLst/>
            <a:gdLst>
              <a:gd name="T0" fmla="*/ 720725 w 21600"/>
              <a:gd name="T1" fmla="*/ 215900 h 21600"/>
              <a:gd name="T2" fmla="*/ 360363 w 21600"/>
              <a:gd name="T3" fmla="*/ 431800 h 21600"/>
              <a:gd name="T4" fmla="*/ 0 w 21600"/>
              <a:gd name="T5" fmla="*/ 215900 h 21600"/>
              <a:gd name="T6" fmla="*/ 360363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31752" name="AutoShape 12"/>
          <p:cNvSpPr>
            <a:spLocks noChangeArrowheads="1"/>
          </p:cNvSpPr>
          <p:nvPr/>
        </p:nvSpPr>
        <p:spPr bwMode="auto">
          <a:xfrm>
            <a:off x="5003800" y="5373688"/>
            <a:ext cx="720725" cy="431800"/>
          </a:xfrm>
          <a:custGeom>
            <a:avLst/>
            <a:gdLst>
              <a:gd name="T0" fmla="*/ 720725 w 21600"/>
              <a:gd name="T1" fmla="*/ 215900 h 21600"/>
              <a:gd name="T2" fmla="*/ 360363 w 21600"/>
              <a:gd name="T3" fmla="*/ 431800 h 21600"/>
              <a:gd name="T4" fmla="*/ 0 w 21600"/>
              <a:gd name="T5" fmla="*/ 215900 h 21600"/>
              <a:gd name="T6" fmla="*/ 360363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31753" name="AutoShape 13"/>
          <p:cNvSpPr>
            <a:spLocks noChangeArrowheads="1"/>
          </p:cNvSpPr>
          <p:nvPr/>
        </p:nvSpPr>
        <p:spPr bwMode="auto">
          <a:xfrm>
            <a:off x="5940425" y="5373688"/>
            <a:ext cx="720725" cy="431800"/>
          </a:xfrm>
          <a:custGeom>
            <a:avLst/>
            <a:gdLst>
              <a:gd name="T0" fmla="*/ 720725 w 21600"/>
              <a:gd name="T1" fmla="*/ 215900 h 21600"/>
              <a:gd name="T2" fmla="*/ 360363 w 21600"/>
              <a:gd name="T3" fmla="*/ 431800 h 21600"/>
              <a:gd name="T4" fmla="*/ 0 w 21600"/>
              <a:gd name="T5" fmla="*/ 215900 h 21600"/>
              <a:gd name="T6" fmla="*/ 360363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31754" name="AutoShape 14"/>
          <p:cNvSpPr>
            <a:spLocks noChangeArrowheads="1"/>
          </p:cNvSpPr>
          <p:nvPr/>
        </p:nvSpPr>
        <p:spPr bwMode="auto">
          <a:xfrm>
            <a:off x="6804025" y="5373688"/>
            <a:ext cx="720725" cy="431800"/>
          </a:xfrm>
          <a:custGeom>
            <a:avLst/>
            <a:gdLst>
              <a:gd name="T0" fmla="*/ 720725 w 21600"/>
              <a:gd name="T1" fmla="*/ 215900 h 21600"/>
              <a:gd name="T2" fmla="*/ 360363 w 21600"/>
              <a:gd name="T3" fmla="*/ 431800 h 21600"/>
              <a:gd name="T4" fmla="*/ 0 w 21600"/>
              <a:gd name="T5" fmla="*/ 215900 h 21600"/>
              <a:gd name="T6" fmla="*/ 360363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31755" name="Text Box 15"/>
          <p:cNvSpPr txBox="1">
            <a:spLocks noChangeArrowheads="1"/>
          </p:cNvSpPr>
          <p:nvPr/>
        </p:nvSpPr>
        <p:spPr bwMode="auto">
          <a:xfrm>
            <a:off x="3908425" y="549275"/>
            <a:ext cx="1301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algn="ctr" eaLnBrk="1" hangingPunct="1"/>
            <a:r>
              <a:rPr lang="en-GB" sz="1800" b="1" dirty="0">
                <a:solidFill>
                  <a:srgbClr val="000000"/>
                </a:solidFill>
                <a:latin typeface="Arial" charset="0"/>
              </a:rPr>
              <a:t>Inter-</a:t>
            </a:r>
          </a:p>
          <a:p>
            <a:pPr algn="ctr" eaLnBrk="1" hangingPunct="1"/>
            <a:r>
              <a:rPr lang="en-GB" sz="1800" b="1" dirty="0">
                <a:solidFill>
                  <a:srgbClr val="000000"/>
                </a:solidFill>
                <a:latin typeface="Arial" charset="0"/>
              </a:rPr>
              <a:t>national</a:t>
            </a:r>
          </a:p>
          <a:p>
            <a:pPr algn="ctr" eaLnBrk="1" hangingPunct="1"/>
            <a:r>
              <a:rPr lang="en-GB" sz="1800" b="1" dirty="0">
                <a:solidFill>
                  <a:srgbClr val="000000"/>
                </a:solidFill>
                <a:latin typeface="Arial" charset="0"/>
              </a:rPr>
              <a:t>structures</a:t>
            </a:r>
            <a:endParaRPr lang="en-US" sz="1800" b="1" dirty="0">
              <a:solidFill>
                <a:srgbClr val="000000"/>
              </a:solidFill>
              <a:latin typeface="Arial" charset="0"/>
            </a:endParaRPr>
          </a:p>
        </p:txBody>
      </p:sp>
      <p:sp>
        <p:nvSpPr>
          <p:cNvPr id="106512" name="AutoShape 16"/>
          <p:cNvSpPr>
            <a:spLocks noChangeArrowheads="1"/>
          </p:cNvSpPr>
          <p:nvPr/>
        </p:nvSpPr>
        <p:spPr bwMode="auto">
          <a:xfrm>
            <a:off x="8533229" y="4494636"/>
            <a:ext cx="358775" cy="936625"/>
          </a:xfrm>
          <a:prstGeom prst="upDownArrow">
            <a:avLst>
              <a:gd name="adj1" fmla="val 50000"/>
              <a:gd name="adj2" fmla="val 52212"/>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
        <p:nvSpPr>
          <p:cNvPr id="106513" name="AutoShape 17"/>
          <p:cNvSpPr>
            <a:spLocks noChangeArrowheads="1"/>
          </p:cNvSpPr>
          <p:nvPr/>
        </p:nvSpPr>
        <p:spPr bwMode="auto">
          <a:xfrm>
            <a:off x="8531642" y="3339359"/>
            <a:ext cx="360362" cy="996950"/>
          </a:xfrm>
          <a:prstGeom prst="upDownArrow">
            <a:avLst>
              <a:gd name="adj1" fmla="val 50000"/>
              <a:gd name="adj2" fmla="val 5533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
        <p:nvSpPr>
          <p:cNvPr id="106514" name="AutoShape 18"/>
          <p:cNvSpPr>
            <a:spLocks noChangeArrowheads="1"/>
          </p:cNvSpPr>
          <p:nvPr/>
        </p:nvSpPr>
        <p:spPr bwMode="auto">
          <a:xfrm>
            <a:off x="8521704" y="2038821"/>
            <a:ext cx="360362" cy="996950"/>
          </a:xfrm>
          <a:prstGeom prst="upDownArrow">
            <a:avLst>
              <a:gd name="adj1" fmla="val 50000"/>
              <a:gd name="adj2" fmla="val 5533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
        <p:nvSpPr>
          <p:cNvPr id="106517" name="AutoShape 21"/>
          <p:cNvSpPr>
            <a:spLocks noChangeArrowheads="1"/>
          </p:cNvSpPr>
          <p:nvPr/>
        </p:nvSpPr>
        <p:spPr bwMode="auto">
          <a:xfrm>
            <a:off x="1619250" y="3860800"/>
            <a:ext cx="360363" cy="719138"/>
          </a:xfrm>
          <a:prstGeom prst="upArrow">
            <a:avLst>
              <a:gd name="adj1" fmla="val 50000"/>
              <a:gd name="adj2" fmla="val 49890"/>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dirty="0">
              <a:solidFill>
                <a:srgbClr val="669900"/>
              </a:solidFill>
              <a:latin typeface="Arial"/>
            </a:endParaRPr>
          </a:p>
        </p:txBody>
      </p:sp>
      <p:sp>
        <p:nvSpPr>
          <p:cNvPr id="106518" name="AutoShape 22"/>
          <p:cNvSpPr>
            <a:spLocks noChangeArrowheads="1"/>
          </p:cNvSpPr>
          <p:nvPr/>
        </p:nvSpPr>
        <p:spPr bwMode="auto">
          <a:xfrm>
            <a:off x="2124075" y="2708275"/>
            <a:ext cx="360363" cy="719138"/>
          </a:xfrm>
          <a:prstGeom prst="upArrow">
            <a:avLst>
              <a:gd name="adj1" fmla="val 50000"/>
              <a:gd name="adj2" fmla="val 49890"/>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dirty="0">
              <a:solidFill>
                <a:srgbClr val="669900"/>
              </a:solidFill>
              <a:latin typeface="Arial"/>
            </a:endParaRPr>
          </a:p>
        </p:txBody>
      </p:sp>
      <p:sp>
        <p:nvSpPr>
          <p:cNvPr id="106519" name="AutoShape 23"/>
          <p:cNvSpPr>
            <a:spLocks noChangeArrowheads="1"/>
          </p:cNvSpPr>
          <p:nvPr/>
        </p:nvSpPr>
        <p:spPr bwMode="auto">
          <a:xfrm>
            <a:off x="2916238" y="1312748"/>
            <a:ext cx="360362" cy="719138"/>
          </a:xfrm>
          <a:prstGeom prst="upArrow">
            <a:avLst>
              <a:gd name="adj1" fmla="val 50000"/>
              <a:gd name="adj2" fmla="val 49890"/>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dirty="0">
              <a:solidFill>
                <a:srgbClr val="669900"/>
              </a:solidFill>
              <a:latin typeface="Arial"/>
            </a:endParaRPr>
          </a:p>
        </p:txBody>
      </p:sp>
      <p:sp>
        <p:nvSpPr>
          <p:cNvPr id="106520" name="Text Box 24"/>
          <p:cNvSpPr txBox="1">
            <a:spLocks noChangeArrowheads="1"/>
          </p:cNvSpPr>
          <p:nvPr/>
        </p:nvSpPr>
        <p:spPr bwMode="auto">
          <a:xfrm>
            <a:off x="683568" y="-29740"/>
            <a:ext cx="345663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2000" b="1" dirty="0">
                <a:solidFill>
                  <a:srgbClr val="339933"/>
                </a:solidFill>
                <a:latin typeface="Calibri" panose="020F0502020204030204" pitchFamily="34" charset="0"/>
              </a:rPr>
              <a:t>Participation &amp;</a:t>
            </a:r>
          </a:p>
          <a:p>
            <a:pPr eaLnBrk="1" hangingPunct="1"/>
            <a:r>
              <a:rPr lang="en-GB" sz="2000" b="1" dirty="0">
                <a:solidFill>
                  <a:srgbClr val="339933"/>
                </a:solidFill>
                <a:latin typeface="Calibri" panose="020F0502020204030204" pitchFamily="34" charset="0"/>
              </a:rPr>
              <a:t>Institutional learning </a:t>
            </a:r>
            <a:r>
              <a:rPr lang="en-GB" sz="2000" i="1" dirty="0" err="1">
                <a:latin typeface="Calibri" panose="020F0502020204030204" pitchFamily="34" charset="0"/>
              </a:rPr>
              <a:t>ie</a:t>
            </a:r>
            <a:r>
              <a:rPr lang="en-GB" sz="2000" i="1" dirty="0">
                <a:latin typeface="Calibri" panose="020F0502020204030204" pitchFamily="34" charset="0"/>
              </a:rPr>
              <a:t> </a:t>
            </a:r>
            <a:r>
              <a:rPr lang="en-GB" sz="2000" dirty="0">
                <a:latin typeface="Calibri" panose="020F0502020204030204" pitchFamily="34" charset="0"/>
              </a:rPr>
              <a:t>rules adapted in light of experiences from local places</a:t>
            </a:r>
            <a:endParaRPr lang="en-US" sz="2000" b="1" dirty="0">
              <a:solidFill>
                <a:srgbClr val="339933"/>
              </a:solidFill>
              <a:latin typeface="Calibri" panose="020F0502020204030204" pitchFamily="34" charset="0"/>
            </a:endParaRPr>
          </a:p>
        </p:txBody>
      </p:sp>
      <p:sp>
        <p:nvSpPr>
          <p:cNvPr id="106523" name="Text Box 27"/>
          <p:cNvSpPr txBox="1">
            <a:spLocks noChangeArrowheads="1"/>
          </p:cNvSpPr>
          <p:nvPr/>
        </p:nvSpPr>
        <p:spPr bwMode="auto">
          <a:xfrm>
            <a:off x="7502525" y="236538"/>
            <a:ext cx="1398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2000" b="1" dirty="0">
                <a:solidFill>
                  <a:srgbClr val="FFCC00"/>
                </a:solidFill>
                <a:latin typeface="Arial" charset="0"/>
              </a:rPr>
              <a:t>Co-evolve</a:t>
            </a:r>
            <a:endParaRPr lang="en-US" sz="2000" b="1" dirty="0">
              <a:solidFill>
                <a:srgbClr val="FFCC00"/>
              </a:solidFill>
              <a:latin typeface="Arial" charset="0"/>
            </a:endParaRPr>
          </a:p>
        </p:txBody>
      </p:sp>
      <p:sp>
        <p:nvSpPr>
          <p:cNvPr id="106526" name="AutoShape 30"/>
          <p:cNvSpPr>
            <a:spLocks noChangeArrowheads="1"/>
          </p:cNvSpPr>
          <p:nvPr/>
        </p:nvSpPr>
        <p:spPr bwMode="auto">
          <a:xfrm>
            <a:off x="8521703" y="738283"/>
            <a:ext cx="360363" cy="996950"/>
          </a:xfrm>
          <a:prstGeom prst="upDownArrow">
            <a:avLst>
              <a:gd name="adj1" fmla="val 50000"/>
              <a:gd name="adj2" fmla="val 5533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
        <p:nvSpPr>
          <p:cNvPr id="106527" name="AutoShape 31"/>
          <p:cNvSpPr>
            <a:spLocks noChangeArrowheads="1"/>
          </p:cNvSpPr>
          <p:nvPr/>
        </p:nvSpPr>
        <p:spPr bwMode="auto">
          <a:xfrm>
            <a:off x="8551863" y="5562469"/>
            <a:ext cx="358775" cy="936625"/>
          </a:xfrm>
          <a:prstGeom prst="upDownArrow">
            <a:avLst>
              <a:gd name="adj1" fmla="val 50000"/>
              <a:gd name="adj2" fmla="val 52212"/>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
        <p:nvSpPr>
          <p:cNvPr id="106529" name="AutoShape 33"/>
          <p:cNvSpPr>
            <a:spLocks noChangeArrowheads="1"/>
          </p:cNvSpPr>
          <p:nvPr/>
        </p:nvSpPr>
        <p:spPr bwMode="auto">
          <a:xfrm>
            <a:off x="1042988" y="4797425"/>
            <a:ext cx="360362" cy="719138"/>
          </a:xfrm>
          <a:prstGeom prst="upArrow">
            <a:avLst>
              <a:gd name="adj1" fmla="val 50000"/>
              <a:gd name="adj2" fmla="val 49890"/>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dirty="0">
              <a:solidFill>
                <a:srgbClr val="669900"/>
              </a:solidFill>
              <a:latin typeface="Arial"/>
            </a:endParaRPr>
          </a:p>
        </p:txBody>
      </p:sp>
      <p:sp>
        <p:nvSpPr>
          <p:cNvPr id="106531" name="AutoShape 35"/>
          <p:cNvSpPr>
            <a:spLocks noChangeArrowheads="1"/>
          </p:cNvSpPr>
          <p:nvPr/>
        </p:nvSpPr>
        <p:spPr bwMode="auto">
          <a:xfrm>
            <a:off x="5867400" y="1125538"/>
            <a:ext cx="287338" cy="647700"/>
          </a:xfrm>
          <a:prstGeom prst="downArrow">
            <a:avLst>
              <a:gd name="adj1" fmla="val 50000"/>
              <a:gd name="adj2" fmla="val 5635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b="1" dirty="0">
              <a:solidFill>
                <a:srgbClr val="000000"/>
              </a:solidFill>
              <a:latin typeface="Arial"/>
            </a:endParaRPr>
          </a:p>
        </p:txBody>
      </p:sp>
      <p:sp>
        <p:nvSpPr>
          <p:cNvPr id="106532" name="AutoShape 36"/>
          <p:cNvSpPr>
            <a:spLocks noChangeArrowheads="1"/>
          </p:cNvSpPr>
          <p:nvPr/>
        </p:nvSpPr>
        <p:spPr bwMode="auto">
          <a:xfrm>
            <a:off x="6516688" y="2560271"/>
            <a:ext cx="287337" cy="647700"/>
          </a:xfrm>
          <a:prstGeom prst="downArrow">
            <a:avLst>
              <a:gd name="adj1" fmla="val 50000"/>
              <a:gd name="adj2" fmla="val 56354"/>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b="1" dirty="0">
              <a:solidFill>
                <a:srgbClr val="000000"/>
              </a:solidFill>
              <a:latin typeface="Arial"/>
            </a:endParaRPr>
          </a:p>
        </p:txBody>
      </p:sp>
      <p:sp>
        <p:nvSpPr>
          <p:cNvPr id="106533" name="AutoShape 37"/>
          <p:cNvSpPr>
            <a:spLocks noChangeArrowheads="1"/>
          </p:cNvSpPr>
          <p:nvPr/>
        </p:nvSpPr>
        <p:spPr bwMode="auto">
          <a:xfrm>
            <a:off x="7235825" y="3933825"/>
            <a:ext cx="287338" cy="647700"/>
          </a:xfrm>
          <a:prstGeom prst="downArrow">
            <a:avLst>
              <a:gd name="adj1" fmla="val 50000"/>
              <a:gd name="adj2" fmla="val 5635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b="1" dirty="0">
              <a:solidFill>
                <a:srgbClr val="000000"/>
              </a:solidFill>
              <a:latin typeface="Arial"/>
            </a:endParaRPr>
          </a:p>
        </p:txBody>
      </p:sp>
      <p:sp>
        <p:nvSpPr>
          <p:cNvPr id="106534" name="AutoShape 38"/>
          <p:cNvSpPr>
            <a:spLocks noChangeArrowheads="1"/>
          </p:cNvSpPr>
          <p:nvPr/>
        </p:nvSpPr>
        <p:spPr bwMode="auto">
          <a:xfrm>
            <a:off x="7812088" y="4797425"/>
            <a:ext cx="287337" cy="647700"/>
          </a:xfrm>
          <a:prstGeom prst="downArrow">
            <a:avLst>
              <a:gd name="adj1" fmla="val 50000"/>
              <a:gd name="adj2" fmla="val 56354"/>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b="1" dirty="0">
              <a:solidFill>
                <a:srgbClr val="000000"/>
              </a:solidFill>
              <a:latin typeface="Arial"/>
            </a:endParaRPr>
          </a:p>
        </p:txBody>
      </p:sp>
      <p:sp>
        <p:nvSpPr>
          <p:cNvPr id="106536" name="Text Box 40"/>
          <p:cNvSpPr txBox="1">
            <a:spLocks noChangeArrowheads="1"/>
          </p:cNvSpPr>
          <p:nvPr/>
        </p:nvSpPr>
        <p:spPr bwMode="auto">
          <a:xfrm>
            <a:off x="6176964" y="917531"/>
            <a:ext cx="25146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2000" b="1" dirty="0">
                <a:solidFill>
                  <a:srgbClr val="CC0000"/>
                </a:solidFill>
                <a:latin typeface="Calibri" panose="020F0502020204030204" pitchFamily="34" charset="0"/>
              </a:rPr>
              <a:t>‘Negotiated’</a:t>
            </a:r>
          </a:p>
          <a:p>
            <a:r>
              <a:rPr lang="en-GB" sz="2000" b="1" dirty="0">
                <a:solidFill>
                  <a:srgbClr val="CC0000"/>
                </a:solidFill>
                <a:latin typeface="Calibri" panose="020F0502020204030204" pitchFamily="34" charset="0"/>
              </a:rPr>
              <a:t>Compliance</a:t>
            </a:r>
          </a:p>
          <a:p>
            <a:r>
              <a:rPr lang="en-GB" sz="2000" i="1" dirty="0" err="1">
                <a:latin typeface="Calibri" panose="020F0502020204030204" pitchFamily="34" charset="0"/>
              </a:rPr>
              <a:t>ie</a:t>
            </a:r>
            <a:r>
              <a:rPr lang="en-GB" sz="2000" i="1" dirty="0">
                <a:latin typeface="Calibri" panose="020F0502020204030204" pitchFamily="34" charset="0"/>
              </a:rPr>
              <a:t> </a:t>
            </a:r>
            <a:r>
              <a:rPr lang="en-GB" sz="2000" dirty="0">
                <a:latin typeface="Calibri" panose="020F0502020204030204" pitchFamily="34" charset="0"/>
              </a:rPr>
              <a:t>rules contextualised</a:t>
            </a:r>
          </a:p>
          <a:p>
            <a:r>
              <a:rPr lang="en-GB" sz="2000" dirty="0">
                <a:latin typeface="Calibri" panose="020F0502020204030204" pitchFamily="34" charset="0"/>
              </a:rPr>
              <a:t>in places but in the</a:t>
            </a:r>
          </a:p>
          <a:p>
            <a:r>
              <a:rPr lang="en-GB" sz="2000" dirty="0">
                <a:latin typeface="Calibri" panose="020F0502020204030204" pitchFamily="34" charset="0"/>
              </a:rPr>
              <a:t>shadow of hierarchy </a:t>
            </a:r>
          </a:p>
          <a:p>
            <a:pPr eaLnBrk="1" hangingPunct="1"/>
            <a:endParaRPr lang="en-US" sz="2000" b="1" dirty="0">
              <a:solidFill>
                <a:srgbClr val="339933"/>
              </a:solidFill>
              <a:latin typeface="Arial" charset="0"/>
            </a:endParaRPr>
          </a:p>
        </p:txBody>
      </p:sp>
      <p:sp>
        <p:nvSpPr>
          <p:cNvPr id="31772" name="Text Box 41"/>
          <p:cNvSpPr txBox="1">
            <a:spLocks noChangeArrowheads="1"/>
          </p:cNvSpPr>
          <p:nvPr/>
        </p:nvSpPr>
        <p:spPr bwMode="auto">
          <a:xfrm>
            <a:off x="87313" y="6184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endParaRPr lang="en-GB" sz="1800" dirty="0">
              <a:solidFill>
                <a:srgbClr val="000000"/>
              </a:solidFill>
              <a:latin typeface="Arial" charset="0"/>
            </a:endParaRPr>
          </a:p>
        </p:txBody>
      </p:sp>
      <p:sp>
        <p:nvSpPr>
          <p:cNvPr id="106538" name="AutoShape 42"/>
          <p:cNvSpPr>
            <a:spLocks noChangeArrowheads="1"/>
          </p:cNvSpPr>
          <p:nvPr/>
        </p:nvSpPr>
        <p:spPr bwMode="auto">
          <a:xfrm>
            <a:off x="0" y="6308725"/>
            <a:ext cx="8316913" cy="215900"/>
          </a:xfrm>
          <a:prstGeom prst="leftRightArrow">
            <a:avLst>
              <a:gd name="adj1" fmla="val 50000"/>
              <a:gd name="adj2" fmla="val 770441"/>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106539" name="AutoShape 43"/>
          <p:cNvSpPr>
            <a:spLocks noChangeArrowheads="1"/>
          </p:cNvSpPr>
          <p:nvPr/>
        </p:nvSpPr>
        <p:spPr bwMode="auto">
          <a:xfrm>
            <a:off x="179388" y="333375"/>
            <a:ext cx="323850" cy="5905500"/>
          </a:xfrm>
          <a:prstGeom prst="upDownArrow">
            <a:avLst>
              <a:gd name="adj1" fmla="val 50000"/>
              <a:gd name="adj2" fmla="val 364706"/>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
        <p:nvSpPr>
          <p:cNvPr id="106540" name="Text Box 44"/>
          <p:cNvSpPr txBox="1">
            <a:spLocks noChangeArrowheads="1"/>
          </p:cNvSpPr>
          <p:nvPr/>
        </p:nvSpPr>
        <p:spPr bwMode="auto">
          <a:xfrm>
            <a:off x="2700338" y="6461125"/>
            <a:ext cx="2509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2000" b="1" dirty="0">
                <a:solidFill>
                  <a:srgbClr val="0033CC"/>
                </a:solidFill>
                <a:latin typeface="Arial" charset="0"/>
              </a:rPr>
              <a:t>Market interactions</a:t>
            </a:r>
            <a:endParaRPr lang="en-US" sz="2000" b="1" dirty="0">
              <a:solidFill>
                <a:srgbClr val="0033CC"/>
              </a:solidFill>
              <a:latin typeface="Arial" charset="0"/>
            </a:endParaRPr>
          </a:p>
        </p:txBody>
      </p:sp>
      <p:sp>
        <p:nvSpPr>
          <p:cNvPr id="36" name="TextBox 35"/>
          <p:cNvSpPr txBox="1"/>
          <p:nvPr/>
        </p:nvSpPr>
        <p:spPr>
          <a:xfrm>
            <a:off x="587099" y="1403446"/>
            <a:ext cx="2231893" cy="1200329"/>
          </a:xfrm>
          <a:prstGeom prst="rect">
            <a:avLst/>
          </a:prstGeom>
          <a:noFill/>
        </p:spPr>
        <p:txBody>
          <a:bodyPr wrap="none" rtlCol="0">
            <a:spAutoFit/>
          </a:bodyPr>
          <a:lstStyle/>
          <a:p>
            <a:r>
              <a:rPr lang="en-GB" sz="2400" b="1" u="sng" dirty="0">
                <a:solidFill>
                  <a:srgbClr val="000000"/>
                </a:solidFill>
                <a:latin typeface="Calibri" panose="020F0502020204030204" pitchFamily="34" charset="0"/>
                <a:cs typeface="Times New Roman" pitchFamily="18" charset="0"/>
              </a:rPr>
              <a:t>Co-evolutionary</a:t>
            </a:r>
          </a:p>
          <a:p>
            <a:r>
              <a:rPr lang="en-GB" sz="2400" b="1" u="sng" dirty="0">
                <a:solidFill>
                  <a:srgbClr val="000000"/>
                </a:solidFill>
                <a:latin typeface="Calibri" panose="020F0502020204030204" pitchFamily="34" charset="0"/>
                <a:cs typeface="Times New Roman" pitchFamily="18" charset="0"/>
              </a:rPr>
              <a:t>Governance</a:t>
            </a:r>
          </a:p>
          <a:p>
            <a:r>
              <a:rPr lang="en-GB" sz="2400" b="1" dirty="0">
                <a:solidFill>
                  <a:srgbClr val="000000"/>
                </a:solidFill>
                <a:latin typeface="Calibri" panose="020F0502020204030204" pitchFamily="34" charset="0"/>
                <a:cs typeface="Times New Roman" pitchFamily="18" charset="0"/>
              </a:rPr>
              <a:t>(Jones 2014)</a:t>
            </a:r>
          </a:p>
        </p:txBody>
      </p:sp>
    </p:spTree>
    <p:extLst>
      <p:ext uri="{BB962C8B-B14F-4D97-AF65-F5344CB8AC3E}">
        <p14:creationId xmlns:p14="http://schemas.microsoft.com/office/powerpoint/2010/main" val="735076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5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5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5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5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5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5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5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5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65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65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65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65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652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65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65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6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2" grpId="0" animBg="1"/>
      <p:bldP spid="106513" grpId="0" animBg="1"/>
      <p:bldP spid="106514" grpId="0" animBg="1"/>
      <p:bldP spid="106523" grpId="0"/>
      <p:bldP spid="106526" grpId="0" animBg="1"/>
      <p:bldP spid="106527" grpId="0" animBg="1"/>
      <p:bldP spid="106529" grpId="0" animBg="1"/>
      <p:bldP spid="106538" grpId="0" animBg="1"/>
      <p:bldP spid="106539" grpId="0" animBg="1"/>
      <p:bldP spid="1065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46445" y="188640"/>
            <a:ext cx="4051109" cy="461665"/>
          </a:xfrm>
          <a:prstGeom prst="rect">
            <a:avLst/>
          </a:prstGeom>
          <a:noFill/>
        </p:spPr>
        <p:txBody>
          <a:bodyPr wrap="none" rtlCol="0">
            <a:spAutoFit/>
          </a:bodyPr>
          <a:lstStyle/>
          <a:p>
            <a:r>
              <a:rPr lang="en-GB" sz="2400" b="1" dirty="0">
                <a:latin typeface="Calibri" panose="020F0502020204030204" pitchFamily="34" charset="0"/>
              </a:rPr>
              <a:t>50 case studies in 23 countries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3" y="800100"/>
            <a:ext cx="9080327" cy="5221188"/>
          </a:xfrm>
          <a:prstGeom prst="rect">
            <a:avLst/>
          </a:prstGeom>
        </p:spPr>
      </p:pic>
    </p:spTree>
    <p:extLst>
      <p:ext uri="{BB962C8B-B14F-4D97-AF65-F5344CB8AC3E}">
        <p14:creationId xmlns:p14="http://schemas.microsoft.com/office/powerpoint/2010/main" val="420337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Text Box 5">
            <a:extLst>
              <a:ext uri="{FF2B5EF4-FFF2-40B4-BE49-F238E27FC236}">
                <a16:creationId xmlns:a16="http://schemas.microsoft.com/office/drawing/2014/main" id="{F1543D3B-8EFF-4337-8A50-0697586A071B}"/>
              </a:ext>
            </a:extLst>
          </p:cNvPr>
          <p:cNvSpPr txBox="1">
            <a:spLocks noChangeArrowheads="1"/>
          </p:cNvSpPr>
          <p:nvPr/>
        </p:nvSpPr>
        <p:spPr bwMode="auto">
          <a:xfrm>
            <a:off x="304424" y="5808717"/>
            <a:ext cx="29876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hlinkClick r:id="rId3"/>
              </a:rPr>
              <a:t>2019</a:t>
            </a:r>
            <a:r>
              <a:rPr lang="en-GB" altLang="en-US" sz="3200" dirty="0"/>
              <a:t> </a:t>
            </a:r>
          </a:p>
          <a:p>
            <a:pPr eaLnBrk="1" hangingPunct="1"/>
            <a:r>
              <a:rPr lang="en-GB" altLang="en-US" sz="3200" dirty="0">
                <a:hlinkClick r:id="rId4"/>
              </a:rPr>
              <a:t>www.mpag.info</a:t>
            </a:r>
            <a:endParaRPr lang="en-GB" altLang="en-US" sz="3200" dirty="0"/>
          </a:p>
        </p:txBody>
      </p:sp>
      <p:sp>
        <p:nvSpPr>
          <p:cNvPr id="8" name="Text Box 5">
            <a:extLst>
              <a:ext uri="{FF2B5EF4-FFF2-40B4-BE49-F238E27FC236}">
                <a16:creationId xmlns:a16="http://schemas.microsoft.com/office/drawing/2014/main" id="{D4DB164B-D7B8-4726-9991-104FABF8BDA7}"/>
              </a:ext>
            </a:extLst>
          </p:cNvPr>
          <p:cNvSpPr txBox="1">
            <a:spLocks noChangeArrowheads="1"/>
          </p:cNvSpPr>
          <p:nvPr/>
        </p:nvSpPr>
        <p:spPr bwMode="auto">
          <a:xfrm>
            <a:off x="5004048" y="5886355"/>
            <a:ext cx="39739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2000" dirty="0">
                <a:solidFill>
                  <a:schemeClr val="tx1"/>
                </a:solidFill>
                <a:latin typeface="Calibri" pitchFamily="34" charset="0"/>
              </a:rPr>
              <a:t>2014</a:t>
            </a:r>
          </a:p>
          <a:p>
            <a:pPr eaLnBrk="1" hangingPunct="1"/>
            <a:r>
              <a:rPr lang="en-GB" sz="2400" b="1" dirty="0">
                <a:latin typeface="Calibri" panose="020F0502020204030204" pitchFamily="34" charset="0"/>
                <a:hlinkClick r:id="rId5"/>
              </a:rPr>
              <a:t>http://bit.ly/GoverningMPAs</a:t>
            </a:r>
            <a:r>
              <a:rPr lang="en-GB" sz="2400" b="1" dirty="0">
                <a:solidFill>
                  <a:schemeClr val="tx1"/>
                </a:solidFill>
                <a:latin typeface="Calibri" panose="020F0502020204030204" pitchFamily="34" charset="0"/>
              </a:rPr>
              <a:t>   </a:t>
            </a:r>
          </a:p>
        </p:txBody>
      </p:sp>
      <p:pic>
        <p:nvPicPr>
          <p:cNvPr id="9" name="Picture 2">
            <a:extLst>
              <a:ext uri="{FF2B5EF4-FFF2-40B4-BE49-F238E27FC236}">
                <a16:creationId xmlns:a16="http://schemas.microsoft.com/office/drawing/2014/main" id="{71B283B3-61AF-4F3E-AC13-B5C761DEAE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16632"/>
            <a:ext cx="3866397" cy="5769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81E8161E-EE07-436C-85CD-7C452C7E6D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670" y="-63343"/>
            <a:ext cx="4239690" cy="59496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354355" y="171451"/>
            <a:ext cx="8496622" cy="769937"/>
          </a:xfrm>
          <a:prstGeom prst="rect">
            <a:avLst/>
          </a:prstGeom>
          <a:solidFill>
            <a:srgbClr val="7AA4DD"/>
          </a:solidFill>
          <a:ln w="9525">
            <a:solidFill>
              <a:schemeClr val="tx1"/>
            </a:solidFill>
            <a:miter lim="800000"/>
            <a:headEnd/>
            <a:tailEnd/>
          </a:ln>
        </p:spPr>
        <p:txBody>
          <a:bodyPr wrap="squar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US" sz="2200" i="1" dirty="0">
                <a:solidFill>
                  <a:srgbClr val="FFFFFF"/>
                </a:solidFill>
                <a:latin typeface="Calibri"/>
              </a:rPr>
              <a:t>Economic incentives </a:t>
            </a:r>
            <a:r>
              <a:rPr lang="en-US" sz="2200" dirty="0">
                <a:solidFill>
                  <a:srgbClr val="FFFFFF"/>
                </a:solidFill>
                <a:latin typeface="Calibri"/>
              </a:rPr>
              <a:t>(markets): using economic and property rights approaches to promote the fulfilment of PA objectives (10) </a:t>
            </a:r>
          </a:p>
        </p:txBody>
      </p:sp>
      <p:sp>
        <p:nvSpPr>
          <p:cNvPr id="66563" name="TextBox 4"/>
          <p:cNvSpPr txBox="1">
            <a:spLocks noChangeArrowheads="1"/>
          </p:cNvSpPr>
          <p:nvPr/>
        </p:nvSpPr>
        <p:spPr bwMode="auto">
          <a:xfrm>
            <a:off x="323850" y="1101725"/>
            <a:ext cx="8496622" cy="1446213"/>
          </a:xfrm>
          <a:prstGeom prst="rect">
            <a:avLst/>
          </a:prstGeom>
          <a:solidFill>
            <a:srgbClr val="FCEC90"/>
          </a:solidFill>
          <a:ln w="9525">
            <a:solidFill>
              <a:schemeClr val="tx1"/>
            </a:solidFill>
            <a:miter lim="800000"/>
            <a:headEnd/>
            <a:tailEnd/>
          </a:ln>
        </p:spPr>
        <p:txBody>
          <a:bodyPr wrap="squar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US" sz="2200" i="1" dirty="0">
                <a:solidFill>
                  <a:srgbClr val="000000"/>
                </a:solidFill>
                <a:latin typeface="Calibri"/>
              </a:rPr>
              <a:t>Communication incentives </a:t>
            </a:r>
            <a:r>
              <a:rPr lang="en-US" sz="2200" dirty="0">
                <a:solidFill>
                  <a:srgbClr val="000000"/>
                </a:solidFill>
                <a:latin typeface="Calibri"/>
              </a:rPr>
              <a:t>(education and awareness raising): promoting awareness of the conservation features of the PA, the related objectives for conserving them, the policies for achieving these objectives and support for related measures (3)</a:t>
            </a:r>
          </a:p>
        </p:txBody>
      </p:sp>
      <p:sp>
        <p:nvSpPr>
          <p:cNvPr id="6" name="TextBox 5"/>
          <p:cNvSpPr txBox="1"/>
          <p:nvPr/>
        </p:nvSpPr>
        <p:spPr>
          <a:xfrm>
            <a:off x="323850" y="2708275"/>
            <a:ext cx="8496622" cy="769441"/>
          </a:xfrm>
          <a:prstGeom prst="rect">
            <a:avLst/>
          </a:prstGeom>
          <a:solidFill>
            <a:srgbClr val="A292B3"/>
          </a:solidFill>
          <a:ln>
            <a:solidFill>
              <a:schemeClr val="tx1"/>
            </a:solidFill>
          </a:ln>
        </p:spPr>
        <p:txBody>
          <a:bodyPr wrap="square">
            <a:spAutoFit/>
          </a:bodyPr>
          <a:lstStyle/>
          <a:p>
            <a:pPr>
              <a:defRPr/>
            </a:pPr>
            <a:r>
              <a:rPr lang="en-US" sz="2200" i="1" dirty="0">
                <a:solidFill>
                  <a:srgbClr val="000000"/>
                </a:solidFill>
                <a:latin typeface="Calibri"/>
              </a:rPr>
              <a:t>Knowledge incentives </a:t>
            </a:r>
            <a:r>
              <a:rPr lang="en-US" sz="2200" dirty="0">
                <a:solidFill>
                  <a:srgbClr val="000000"/>
                </a:solidFill>
                <a:latin typeface="Calibri"/>
              </a:rPr>
              <a:t>(collective learning): respecting and promoting the use of different sources of knowledge to better inform PA decisions (3)</a:t>
            </a:r>
          </a:p>
        </p:txBody>
      </p:sp>
      <p:sp>
        <p:nvSpPr>
          <p:cNvPr id="66565" name="TextBox 6"/>
          <p:cNvSpPr txBox="1">
            <a:spLocks noChangeArrowheads="1"/>
          </p:cNvSpPr>
          <p:nvPr/>
        </p:nvSpPr>
        <p:spPr bwMode="auto">
          <a:xfrm>
            <a:off x="323850" y="3594100"/>
            <a:ext cx="8496622" cy="1108075"/>
          </a:xfrm>
          <a:prstGeom prst="rect">
            <a:avLst/>
          </a:prstGeom>
          <a:solidFill>
            <a:srgbClr val="EA747C"/>
          </a:solidFill>
          <a:ln w="9525">
            <a:solidFill>
              <a:schemeClr val="tx1"/>
            </a:solidFill>
            <a:miter lim="800000"/>
            <a:headEnd/>
            <a:tailEnd/>
          </a:ln>
        </p:spPr>
        <p:txBody>
          <a:bodyPr wrap="squar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US" sz="2200" i="1" dirty="0">
                <a:solidFill>
                  <a:srgbClr val="FFFFFF"/>
                </a:solidFill>
                <a:latin typeface="Calibri"/>
              </a:rPr>
              <a:t>Legal incentives </a:t>
            </a:r>
            <a:r>
              <a:rPr lang="en-US" sz="2200" dirty="0">
                <a:solidFill>
                  <a:srgbClr val="FFFFFF"/>
                </a:solidFill>
                <a:latin typeface="Calibri"/>
              </a:rPr>
              <a:t>(top down): use of relevant laws, regulations etc. as a source of ‘state steer’ to promote compliance with decisions and thereby the achievement of PA obligations (10)</a:t>
            </a:r>
          </a:p>
        </p:txBody>
      </p:sp>
      <p:sp>
        <p:nvSpPr>
          <p:cNvPr id="66566" name="TextBox 7"/>
          <p:cNvSpPr txBox="1">
            <a:spLocks noChangeArrowheads="1"/>
          </p:cNvSpPr>
          <p:nvPr/>
        </p:nvSpPr>
        <p:spPr bwMode="auto">
          <a:xfrm>
            <a:off x="323850" y="4846638"/>
            <a:ext cx="8496622" cy="1784350"/>
          </a:xfrm>
          <a:prstGeom prst="rect">
            <a:avLst/>
          </a:prstGeom>
          <a:solidFill>
            <a:srgbClr val="4DB293"/>
          </a:solidFill>
          <a:ln w="9525">
            <a:solidFill>
              <a:schemeClr val="tx1"/>
            </a:solidFill>
            <a:miter lim="800000"/>
            <a:headEnd/>
            <a:tailEnd/>
          </a:ln>
        </p:spPr>
        <p:txBody>
          <a:bodyPr wrap="squar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US" sz="2200" i="1" dirty="0">
                <a:solidFill>
                  <a:srgbClr val="FFFFFF"/>
                </a:solidFill>
                <a:latin typeface="Calibri"/>
              </a:rPr>
              <a:t>Participation incentives </a:t>
            </a:r>
            <a:r>
              <a:rPr lang="en-US" sz="2200" dirty="0">
                <a:solidFill>
                  <a:srgbClr val="FFFFFF"/>
                </a:solidFill>
                <a:latin typeface="Calibri"/>
              </a:rPr>
              <a:t>(bottom-up): providing for users, communities and other interest groups to participate in and influence PA decision-making that may potentially affect them, in order to promote their ‘ownership’ of the PA and thereby their potential to cooperate in implementation of decisions (10)</a:t>
            </a:r>
          </a:p>
        </p:txBody>
      </p:sp>
    </p:spTree>
    <p:extLst>
      <p:ext uri="{BB962C8B-B14F-4D97-AF65-F5344CB8AC3E}">
        <p14:creationId xmlns:p14="http://schemas.microsoft.com/office/powerpoint/2010/main" val="4229373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9F8CC5-5438-4B75-BC87-D6364C79B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552" y="68580"/>
            <a:ext cx="7168896" cy="6720840"/>
          </a:xfrm>
          <a:prstGeom prst="rect">
            <a:avLst/>
          </a:prstGeom>
        </p:spPr>
      </p:pic>
    </p:spTree>
    <p:extLst>
      <p:ext uri="{BB962C8B-B14F-4D97-AF65-F5344CB8AC3E}">
        <p14:creationId xmlns:p14="http://schemas.microsoft.com/office/powerpoint/2010/main" val="207184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00" y="3695052"/>
            <a:ext cx="8964488" cy="3200876"/>
          </a:xfrm>
          <a:prstGeom prst="rect">
            <a:avLst/>
          </a:prstGeom>
          <a:noFill/>
        </p:spPr>
        <p:txBody>
          <a:bodyPr wrap="square" rtlCol="0">
            <a:spAutoFit/>
          </a:bodyPr>
          <a:lstStyle/>
          <a:p>
            <a:pPr fontAlgn="auto">
              <a:spcBef>
                <a:spcPts val="0"/>
              </a:spcBef>
              <a:spcAft>
                <a:spcPts val="1200"/>
              </a:spcAft>
            </a:pPr>
            <a:r>
              <a:rPr lang="en-GB" sz="2400" dirty="0">
                <a:solidFill>
                  <a:srgbClr val="000000"/>
                </a:solidFill>
                <a:latin typeface="Calibri"/>
              </a:rPr>
              <a:t>Important to consider how incentives from different categories interact with and support each other (~synecology), </a:t>
            </a:r>
            <a:r>
              <a:rPr lang="en-GB" sz="2400" b="1" dirty="0">
                <a:solidFill>
                  <a:srgbClr val="000000"/>
                </a:solidFill>
                <a:latin typeface="Calibri"/>
              </a:rPr>
              <a:t>co-evolving</a:t>
            </a:r>
            <a:r>
              <a:rPr lang="en-GB" sz="2400" dirty="0">
                <a:solidFill>
                  <a:srgbClr val="000000"/>
                </a:solidFill>
                <a:latin typeface="Calibri"/>
              </a:rPr>
              <a:t> and working </a:t>
            </a:r>
            <a:r>
              <a:rPr lang="en-GB" sz="2400" b="1" dirty="0">
                <a:solidFill>
                  <a:srgbClr val="000000"/>
                </a:solidFill>
                <a:latin typeface="Calibri"/>
              </a:rPr>
              <a:t>in combination</a:t>
            </a:r>
            <a:r>
              <a:rPr lang="en-GB" sz="2400" dirty="0">
                <a:solidFill>
                  <a:srgbClr val="000000"/>
                </a:solidFill>
                <a:latin typeface="Calibri"/>
              </a:rPr>
              <a:t>.</a:t>
            </a:r>
          </a:p>
          <a:p>
            <a:pPr fontAlgn="auto">
              <a:spcBef>
                <a:spcPts val="0"/>
              </a:spcBef>
              <a:spcAft>
                <a:spcPts val="0"/>
              </a:spcAft>
            </a:pPr>
            <a:r>
              <a:rPr lang="en-GB" sz="2400" dirty="0">
                <a:solidFill>
                  <a:srgbClr val="000000"/>
                </a:solidFill>
                <a:latin typeface="Calibri"/>
              </a:rPr>
              <a:t>Distinction between top-down, bottom-up and market approaches thus becomes blurred, if not irrelevant, as you need to </a:t>
            </a:r>
            <a:r>
              <a:rPr lang="en-GB" sz="2400" b="1" dirty="0">
                <a:solidFill>
                  <a:srgbClr val="000000"/>
                </a:solidFill>
                <a:latin typeface="Calibri"/>
              </a:rPr>
              <a:t>combine incentives based on all three approaches</a:t>
            </a:r>
            <a:r>
              <a:rPr lang="en-GB" sz="2400" dirty="0">
                <a:solidFill>
                  <a:srgbClr val="000000"/>
                </a:solidFill>
                <a:latin typeface="Calibri"/>
              </a:rPr>
              <a:t>, including </a:t>
            </a:r>
            <a:r>
              <a:rPr lang="en-GB" sz="2400" b="1" dirty="0">
                <a:solidFill>
                  <a:srgbClr val="000000"/>
                </a:solidFill>
                <a:latin typeface="Calibri"/>
              </a:rPr>
              <a:t>cementing role </a:t>
            </a:r>
            <a:r>
              <a:rPr lang="en-GB" sz="2400" dirty="0">
                <a:solidFill>
                  <a:srgbClr val="000000"/>
                </a:solidFill>
                <a:latin typeface="Calibri"/>
              </a:rPr>
              <a:t>of participation, economic, communication &amp; knowledge incentives and the </a:t>
            </a:r>
            <a:r>
              <a:rPr lang="en-GB" sz="2400" b="1" dirty="0">
                <a:solidFill>
                  <a:srgbClr val="000000"/>
                </a:solidFill>
                <a:latin typeface="Calibri"/>
              </a:rPr>
              <a:t>reinforcement role </a:t>
            </a:r>
            <a:r>
              <a:rPr lang="en-GB" sz="2400" dirty="0">
                <a:solidFill>
                  <a:srgbClr val="000000"/>
                </a:solidFill>
                <a:latin typeface="Calibri"/>
              </a:rPr>
              <a:t>of legal incentives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862" b="11209"/>
          <a:stretch/>
        </p:blipFill>
        <p:spPr>
          <a:xfrm>
            <a:off x="2003328" y="-171400"/>
            <a:ext cx="5137343" cy="3861048"/>
          </a:xfrm>
          <a:prstGeom prst="rect">
            <a:avLst/>
          </a:prstGeom>
        </p:spPr>
      </p:pic>
    </p:spTree>
    <p:extLst>
      <p:ext uri="{BB962C8B-B14F-4D97-AF65-F5344CB8AC3E}">
        <p14:creationId xmlns:p14="http://schemas.microsoft.com/office/powerpoint/2010/main" val="22428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118770-C0D8-4621-86CD-BA3C41A43D81}"/>
              </a:ext>
            </a:extLst>
          </p:cNvPr>
          <p:cNvPicPr>
            <a:picLocks noChangeAspect="1"/>
          </p:cNvPicPr>
          <p:nvPr/>
        </p:nvPicPr>
        <p:blipFill rotWithShape="1">
          <a:blip r:embed="rId3">
            <a:extLst>
              <a:ext uri="{28A0092B-C50C-407E-A947-70E740481C1C}">
                <a14:useLocalDpi xmlns:a14="http://schemas.microsoft.com/office/drawing/2010/main" val="0"/>
              </a:ext>
            </a:extLst>
          </a:blip>
          <a:srcRect t="16401" b="19551"/>
          <a:stretch/>
        </p:blipFill>
        <p:spPr>
          <a:xfrm>
            <a:off x="1691679" y="41308"/>
            <a:ext cx="5976665" cy="6805334"/>
          </a:xfrm>
          <a:prstGeom prst="rect">
            <a:avLst/>
          </a:prstGeom>
        </p:spPr>
      </p:pic>
    </p:spTree>
    <p:extLst>
      <p:ext uri="{BB962C8B-B14F-4D97-AF65-F5344CB8AC3E}">
        <p14:creationId xmlns:p14="http://schemas.microsoft.com/office/powerpoint/2010/main" val="188529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AutoShape 6"/>
          <p:cNvSpPr>
            <a:spLocks noChangeArrowheads="1"/>
          </p:cNvSpPr>
          <p:nvPr/>
        </p:nvSpPr>
        <p:spPr bwMode="auto">
          <a:xfrm flipV="1">
            <a:off x="94984" y="4564290"/>
            <a:ext cx="611188" cy="233362"/>
          </a:xfrm>
          <a:prstGeom prst="rightArrow">
            <a:avLst>
              <a:gd name="adj1" fmla="val 50000"/>
              <a:gd name="adj2" fmla="val 65476"/>
            </a:avLst>
          </a:prstGeom>
          <a:solidFill>
            <a:srgbClr val="FF0000"/>
          </a:solidFill>
          <a:ln w="9525">
            <a:solidFill>
              <a:srgbClr val="000000"/>
            </a:solidFill>
            <a:miter lim="800000"/>
            <a:headEnd/>
            <a:tailEnd/>
          </a:ln>
        </p:spPr>
        <p:txBody>
          <a:bodyPr rot="10800000"/>
          <a:lstStyle/>
          <a:p>
            <a:pPr fontAlgn="base">
              <a:spcBef>
                <a:spcPct val="0"/>
              </a:spcBef>
              <a:spcAft>
                <a:spcPct val="0"/>
              </a:spcAft>
            </a:pPr>
            <a:endParaRPr lang="en-GB" dirty="0">
              <a:solidFill>
                <a:srgbClr val="000000"/>
              </a:solidFill>
            </a:endParaRPr>
          </a:p>
        </p:txBody>
      </p:sp>
      <p:sp>
        <p:nvSpPr>
          <p:cNvPr id="93189" name="AutoShape 7"/>
          <p:cNvSpPr>
            <a:spLocks noChangeArrowheads="1"/>
          </p:cNvSpPr>
          <p:nvPr/>
        </p:nvSpPr>
        <p:spPr bwMode="auto">
          <a:xfrm flipV="1">
            <a:off x="94984" y="3988027"/>
            <a:ext cx="611188" cy="233363"/>
          </a:xfrm>
          <a:prstGeom prst="rightArrow">
            <a:avLst>
              <a:gd name="adj1" fmla="val 50000"/>
              <a:gd name="adj2" fmla="val 65476"/>
            </a:avLst>
          </a:prstGeom>
          <a:solidFill>
            <a:srgbClr val="FF0000"/>
          </a:solidFill>
          <a:ln w="9525">
            <a:solidFill>
              <a:srgbClr val="000000"/>
            </a:solidFill>
            <a:miter lim="800000"/>
            <a:headEnd/>
            <a:tailEnd/>
          </a:ln>
        </p:spPr>
        <p:txBody>
          <a:bodyPr rot="10800000"/>
          <a:lstStyle/>
          <a:p>
            <a:pPr fontAlgn="base">
              <a:spcBef>
                <a:spcPct val="0"/>
              </a:spcBef>
              <a:spcAft>
                <a:spcPct val="0"/>
              </a:spcAft>
            </a:pPr>
            <a:endParaRPr lang="en-GB" dirty="0">
              <a:solidFill>
                <a:srgbClr val="000000"/>
              </a:solidFill>
            </a:endParaRPr>
          </a:p>
        </p:txBody>
      </p:sp>
      <p:sp>
        <p:nvSpPr>
          <p:cNvPr id="93190" name="Text Box 8"/>
          <p:cNvSpPr txBox="1">
            <a:spLocks noChangeArrowheads="1"/>
          </p:cNvSpPr>
          <p:nvPr/>
        </p:nvSpPr>
        <p:spPr bwMode="auto">
          <a:xfrm>
            <a:off x="-56622" y="3124426"/>
            <a:ext cx="900113" cy="719138"/>
          </a:xfrm>
          <a:prstGeom prst="rect">
            <a:avLst/>
          </a:prstGeom>
          <a:solidFill>
            <a:srgbClr val="FFFFFF"/>
          </a:solidFill>
          <a:ln w="0" cap="rnd">
            <a:solidFill>
              <a:srgbClr val="FFFFFF"/>
            </a:solidFill>
            <a:prstDash val="sysDot"/>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ltLang="zh-CN" sz="1600" b="1" dirty="0">
                <a:solidFill>
                  <a:srgbClr val="FF0000"/>
                </a:solidFill>
                <a:latin typeface="Times New Roman" pitchFamily="18" charset="0"/>
                <a:ea typeface="SimSun" pitchFamily="2" charset="-122"/>
              </a:rPr>
              <a:t>Driving forces</a:t>
            </a:r>
            <a:endParaRPr lang="en-GB" sz="1600" b="1" dirty="0">
              <a:solidFill>
                <a:srgbClr val="FF0000"/>
              </a:solidFill>
              <a:latin typeface="Times New Roman" pitchFamily="18" charset="0"/>
              <a:ea typeface="SimSun" pitchFamily="2" charset="-122"/>
            </a:endParaRPr>
          </a:p>
        </p:txBody>
      </p:sp>
      <p:sp>
        <p:nvSpPr>
          <p:cNvPr id="93191" name="AutoShape 9"/>
          <p:cNvSpPr>
            <a:spLocks noChangeArrowheads="1"/>
          </p:cNvSpPr>
          <p:nvPr/>
        </p:nvSpPr>
        <p:spPr bwMode="auto">
          <a:xfrm flipV="1">
            <a:off x="94984" y="2764065"/>
            <a:ext cx="611188" cy="233362"/>
          </a:xfrm>
          <a:prstGeom prst="rightArrow">
            <a:avLst>
              <a:gd name="adj1" fmla="val 50000"/>
              <a:gd name="adj2" fmla="val 65476"/>
            </a:avLst>
          </a:prstGeom>
          <a:solidFill>
            <a:srgbClr val="FF0000"/>
          </a:solidFill>
          <a:ln w="9525">
            <a:solidFill>
              <a:srgbClr val="000000"/>
            </a:solidFill>
            <a:miter lim="800000"/>
            <a:headEnd/>
            <a:tailEnd/>
          </a:ln>
        </p:spPr>
        <p:txBody>
          <a:bodyPr rot="10800000"/>
          <a:lstStyle/>
          <a:p>
            <a:pPr fontAlgn="base">
              <a:spcBef>
                <a:spcPct val="0"/>
              </a:spcBef>
              <a:spcAft>
                <a:spcPct val="0"/>
              </a:spcAft>
            </a:pPr>
            <a:endParaRPr lang="en-GB" dirty="0">
              <a:solidFill>
                <a:srgbClr val="000000"/>
              </a:solidFill>
            </a:endParaRPr>
          </a:p>
        </p:txBody>
      </p:sp>
      <p:sp>
        <p:nvSpPr>
          <p:cNvPr id="93192" name="AutoShape 10"/>
          <p:cNvSpPr>
            <a:spLocks noChangeArrowheads="1"/>
          </p:cNvSpPr>
          <p:nvPr/>
        </p:nvSpPr>
        <p:spPr bwMode="auto">
          <a:xfrm flipV="1">
            <a:off x="94984" y="2187802"/>
            <a:ext cx="611188" cy="233363"/>
          </a:xfrm>
          <a:prstGeom prst="rightArrow">
            <a:avLst>
              <a:gd name="adj1" fmla="val 50000"/>
              <a:gd name="adj2" fmla="val 65476"/>
            </a:avLst>
          </a:prstGeom>
          <a:solidFill>
            <a:srgbClr val="FF0000"/>
          </a:solidFill>
          <a:ln w="9525">
            <a:solidFill>
              <a:srgbClr val="000000"/>
            </a:solidFill>
            <a:miter lim="800000"/>
            <a:headEnd/>
            <a:tailEnd/>
          </a:ln>
        </p:spPr>
        <p:txBody>
          <a:bodyPr rot="10800000"/>
          <a:lstStyle/>
          <a:p>
            <a:pPr fontAlgn="base">
              <a:spcBef>
                <a:spcPct val="0"/>
              </a:spcBef>
              <a:spcAft>
                <a:spcPct val="0"/>
              </a:spcAft>
            </a:pPr>
            <a:endParaRPr lang="en-GB" dirty="0">
              <a:solidFill>
                <a:srgbClr val="000000"/>
              </a:solidFill>
            </a:endParaRPr>
          </a:p>
        </p:txBody>
      </p:sp>
      <p:pic>
        <p:nvPicPr>
          <p:cNvPr id="11" name="Picture 5" descr="0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0600" y="2847628"/>
            <a:ext cx="777503" cy="181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4984" y="2787"/>
            <a:ext cx="8869503" cy="1077218"/>
          </a:xfrm>
          <a:prstGeom prst="rect">
            <a:avLst/>
          </a:prstGeom>
          <a:noFill/>
        </p:spPr>
        <p:txBody>
          <a:bodyPr wrap="square" rtlCol="0">
            <a:spAutoFit/>
          </a:bodyPr>
          <a:lstStyle/>
          <a:p>
            <a:r>
              <a:rPr lang="en-GB" sz="3200" b="1" dirty="0">
                <a:solidFill>
                  <a:srgbClr val="000000"/>
                </a:solidFill>
                <a:latin typeface="Calibri" pitchFamily="34" charset="0"/>
              </a:rPr>
              <a:t>Diversity is the key to resilience, both of species in ecosystems and incentives in governance systems</a:t>
            </a:r>
          </a:p>
        </p:txBody>
      </p:sp>
      <p:sp>
        <p:nvSpPr>
          <p:cNvPr id="5" name="TextBox 4"/>
          <p:cNvSpPr txBox="1"/>
          <p:nvPr/>
        </p:nvSpPr>
        <p:spPr>
          <a:xfrm>
            <a:off x="843491" y="6032706"/>
            <a:ext cx="8778349" cy="707886"/>
          </a:xfrm>
          <a:prstGeom prst="rect">
            <a:avLst/>
          </a:prstGeom>
          <a:noFill/>
        </p:spPr>
        <p:txBody>
          <a:bodyPr wrap="square" rtlCol="0">
            <a:spAutoFit/>
          </a:bodyPr>
          <a:lstStyle/>
          <a:p>
            <a:pPr fontAlgn="base">
              <a:spcBef>
                <a:spcPct val="0"/>
              </a:spcBef>
              <a:spcAft>
                <a:spcPct val="0"/>
              </a:spcAft>
            </a:pPr>
            <a:r>
              <a:rPr lang="en-GB" sz="4000" b="1" dirty="0">
                <a:solidFill>
                  <a:srgbClr val="000000"/>
                </a:solidFill>
                <a:latin typeface="Calibri" pitchFamily="34" charset="0"/>
              </a:rPr>
              <a:t>www.mpag.info      #</a:t>
            </a:r>
            <a:r>
              <a:rPr lang="en-GB" sz="4000" b="1" dirty="0" err="1">
                <a:solidFill>
                  <a:srgbClr val="000000"/>
                </a:solidFill>
                <a:latin typeface="Calibri" pitchFamily="34" charset="0"/>
              </a:rPr>
              <a:t>GoverningMPAs</a:t>
            </a:r>
            <a:r>
              <a:rPr lang="en-GB" sz="4000" b="1" dirty="0">
                <a:solidFill>
                  <a:srgbClr val="000000"/>
                </a:solidFill>
                <a:latin typeface="Calibri" pitchFamily="34" charset="0"/>
              </a:rPr>
              <a:t> </a:t>
            </a:r>
          </a:p>
        </p:txBody>
      </p:sp>
      <p:sp>
        <p:nvSpPr>
          <p:cNvPr id="16" name="Text Box 5"/>
          <p:cNvSpPr txBox="1">
            <a:spLocks noChangeArrowheads="1"/>
          </p:cNvSpPr>
          <p:nvPr/>
        </p:nvSpPr>
        <p:spPr bwMode="auto">
          <a:xfrm>
            <a:off x="5424257" y="5755927"/>
            <a:ext cx="37155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1400" dirty="0"/>
              <a:t>Jackson et al (2001) </a:t>
            </a:r>
            <a:r>
              <a:rPr lang="en-GB" sz="1400" i="1" dirty="0"/>
              <a:t>Science</a:t>
            </a:r>
            <a:r>
              <a:rPr lang="en-GB" sz="1400" dirty="0"/>
              <a:t>, 293, 629-638</a:t>
            </a:r>
            <a:endParaRPr lang="en-GB" sz="1400" dirty="0">
              <a:solidFill>
                <a:srgbClr val="000000"/>
              </a:solidFill>
              <a:ea typeface="SimSun" pitchFamily="2" charset="-122"/>
            </a:endParaRPr>
          </a:p>
        </p:txBody>
      </p:sp>
      <p:pic>
        <p:nvPicPr>
          <p:cNvPr id="17" name="Picture 2" descr="C:\Users\Peter Jones\Documents\MOVE\BOOK drafts\JPG\Fig 3b Trophic Web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4257" y="1562624"/>
            <a:ext cx="3108183" cy="40789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5"/>
          </p:cNvPr>
          <p:cNvSpPr/>
          <p:nvPr/>
        </p:nvSpPr>
        <p:spPr>
          <a:xfrm>
            <a:off x="843491" y="6165304"/>
            <a:ext cx="3512485" cy="575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6"/>
          </p:cNvPr>
          <p:cNvSpPr/>
          <p:nvPr/>
        </p:nvSpPr>
        <p:spPr>
          <a:xfrm>
            <a:off x="4826171" y="6186722"/>
            <a:ext cx="3888431" cy="53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b="10843"/>
          <a:stretch/>
        </p:blipFill>
        <p:spPr>
          <a:xfrm>
            <a:off x="786217" y="2077683"/>
            <a:ext cx="4081701" cy="2999804"/>
          </a:xfrm>
          <a:prstGeom prst="rect">
            <a:avLst/>
          </a:prstGeom>
        </p:spPr>
      </p:pic>
    </p:spTree>
    <p:extLst>
      <p:ext uri="{BB962C8B-B14F-4D97-AF65-F5344CB8AC3E}">
        <p14:creationId xmlns:p14="http://schemas.microsoft.com/office/powerpoint/2010/main" val="397139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85" y="2787"/>
            <a:ext cx="5053080" cy="6863417"/>
          </a:xfrm>
          <a:prstGeom prst="rect">
            <a:avLst/>
          </a:prstGeom>
          <a:noFill/>
        </p:spPr>
        <p:txBody>
          <a:bodyPr wrap="square" rtlCol="0">
            <a:spAutoFit/>
          </a:bodyPr>
          <a:lstStyle/>
          <a:p>
            <a:r>
              <a:rPr lang="en-GB" sz="4000" dirty="0"/>
              <a:t>Yet another definition of governance!</a:t>
            </a:r>
          </a:p>
          <a:p>
            <a:endParaRPr lang="en-GB" sz="4000" dirty="0"/>
          </a:p>
          <a:p>
            <a:r>
              <a:rPr lang="en-GB" sz="4000" dirty="0"/>
              <a:t>Steering human behaviour through combinations of state, market and civil society approaches in order to achieve strategic societal objectives</a:t>
            </a:r>
            <a:endParaRPr lang="en-GB" sz="6000" b="1" dirty="0">
              <a:solidFill>
                <a:srgbClr val="000000"/>
              </a:solidFill>
              <a:latin typeface="Calibri" pitchFamily="34" charset="0"/>
            </a:endParaRPr>
          </a:p>
        </p:txBody>
      </p:sp>
      <p:sp>
        <p:nvSpPr>
          <p:cNvPr id="14" name="Rectangle 13">
            <a:hlinkClick r:id="rId3"/>
          </p:cNvPr>
          <p:cNvSpPr/>
          <p:nvPr/>
        </p:nvSpPr>
        <p:spPr>
          <a:xfrm>
            <a:off x="4826171" y="6186722"/>
            <a:ext cx="3888431" cy="53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a:extLst>
              <a:ext uri="{FF2B5EF4-FFF2-40B4-BE49-F238E27FC236}">
                <a16:creationId xmlns:a16="http://schemas.microsoft.com/office/drawing/2014/main" id="{113F0204-BA88-427B-9F34-7AE689D12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16632"/>
            <a:ext cx="3866397" cy="5769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90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3DB4F58-C681-49F7-9486-9BBDDCF3EAB6}"/>
              </a:ext>
            </a:extLst>
          </p:cNvPr>
          <p:cNvSpPr>
            <a:spLocks noGrp="1" noChangeArrowheads="1"/>
          </p:cNvSpPr>
          <p:nvPr>
            <p:ph type="title"/>
          </p:nvPr>
        </p:nvSpPr>
        <p:spPr>
          <a:xfrm>
            <a:off x="179512" y="620688"/>
            <a:ext cx="8964488" cy="5113338"/>
          </a:xfrm>
        </p:spPr>
        <p:txBody>
          <a:bodyPr/>
          <a:lstStyle/>
          <a:p>
            <a:pPr algn="ctr" eaLnBrk="1" hangingPunct="1"/>
            <a:br>
              <a:rPr lang="en-GB" sz="2800" dirty="0">
                <a:latin typeface="Calibri" panose="020F0502020204030204" pitchFamily="34" charset="0"/>
                <a:cs typeface="Calibri" panose="020F0502020204030204" pitchFamily="34" charset="0"/>
              </a:rPr>
            </a:br>
            <a:br>
              <a:rPr lang="en-GB" sz="2800" dirty="0">
                <a:latin typeface="Calibri" panose="020F0502020204030204" pitchFamily="34" charset="0"/>
                <a:cs typeface="Calibri" panose="020F0502020204030204" pitchFamily="34" charset="0"/>
              </a:rPr>
            </a:br>
            <a:br>
              <a:rPr lang="en-GB" sz="2800" dirty="0">
                <a:latin typeface="Calibri" panose="020F0502020204030204" pitchFamily="34" charset="0"/>
                <a:cs typeface="Calibri" panose="020F0502020204030204" pitchFamily="34" charset="0"/>
              </a:rPr>
            </a:br>
            <a:br>
              <a:rPr lang="en-GB" dirty="0"/>
            </a:br>
            <a:br>
              <a:rPr lang="en-GB" dirty="0"/>
            </a:br>
            <a:br>
              <a:rPr lang="en-GB" altLang="en-US" sz="2600" dirty="0">
                <a:latin typeface="Times New Roman" panose="02020603050405020304" pitchFamily="18" charset="0"/>
                <a:cs typeface="Times New Roman" panose="02020603050405020304" pitchFamily="18" charset="0"/>
              </a:rPr>
            </a:br>
            <a:br>
              <a:rPr lang="en-GB" altLang="en-US" sz="2600" b="0" dirty="0">
                <a:latin typeface="Times New Roman" panose="02020603050405020304" pitchFamily="18" charset="0"/>
                <a:cs typeface="Times New Roman" panose="02020603050405020304" pitchFamily="18" charset="0"/>
              </a:rPr>
            </a:br>
            <a:endParaRPr lang="en-US" altLang="en-US" b="0" dirty="0">
              <a:solidFill>
                <a:srgbClr val="339933"/>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70DADE6-7814-47A3-8D85-33AEBF335A4E}"/>
              </a:ext>
            </a:extLst>
          </p:cNvPr>
          <p:cNvSpPr/>
          <p:nvPr/>
        </p:nvSpPr>
        <p:spPr>
          <a:xfrm>
            <a:off x="395536" y="438146"/>
            <a:ext cx="8568952" cy="6494085"/>
          </a:xfrm>
          <a:prstGeom prst="rect">
            <a:avLst/>
          </a:prstGeom>
        </p:spPr>
        <p:txBody>
          <a:bodyPr wrap="square">
            <a:spAutoFit/>
          </a:bodyPr>
          <a:lstStyle/>
          <a:p>
            <a:pPr lvl="0"/>
            <a:r>
              <a:rPr lang="en-US" altLang="en-US" sz="2800" b="1" dirty="0">
                <a:solidFill>
                  <a:srgbClr val="000000"/>
                </a:solidFill>
                <a:latin typeface="Calibri" pitchFamily="34" charset="0"/>
                <a:cs typeface="Arial" charset="0"/>
              </a:rPr>
              <a:t>Marine spatial planning</a:t>
            </a:r>
          </a:p>
          <a:p>
            <a:pPr lvl="0"/>
            <a:r>
              <a:rPr lang="en-US" altLang="en-US" sz="2800" dirty="0">
                <a:solidFill>
                  <a:srgbClr val="000000"/>
                </a:solidFill>
                <a:latin typeface="Calibri" pitchFamily="34" charset="0"/>
                <a:cs typeface="Arial" charset="0"/>
              </a:rPr>
              <a:t>“The public process of analyzing and allocating the spatial and temporal distribution of human activities in marine areas to achieve ecological, economic and social objectives that are usually specified through a political process. MSP should be ecosystem-based and is an element of sea use management.” (UNESCO </a:t>
            </a:r>
            <a:r>
              <a:rPr lang="en-US" altLang="en-US" sz="2800" dirty="0">
                <a:solidFill>
                  <a:srgbClr val="000000"/>
                </a:solidFill>
                <a:latin typeface="Calibri" pitchFamily="34" charset="0"/>
                <a:cs typeface="Arial" charset="0"/>
                <a:hlinkClick r:id="rId3"/>
              </a:rPr>
              <a:t>2009</a:t>
            </a:r>
            <a:r>
              <a:rPr lang="en-US" altLang="en-US" sz="2800" dirty="0">
                <a:solidFill>
                  <a:srgbClr val="000000"/>
                </a:solidFill>
                <a:latin typeface="Calibri" pitchFamily="34" charset="0"/>
                <a:cs typeface="Arial" charset="0"/>
              </a:rPr>
              <a:t>)</a:t>
            </a:r>
          </a:p>
          <a:p>
            <a:pPr lvl="0"/>
            <a:endParaRPr lang="en-US" altLang="en-US" sz="2800" dirty="0">
              <a:solidFill>
                <a:srgbClr val="000000"/>
              </a:solidFill>
              <a:latin typeface="Calibri" pitchFamily="34" charset="0"/>
              <a:cs typeface="Arial" charset="0"/>
            </a:endParaRPr>
          </a:p>
          <a:p>
            <a:r>
              <a:rPr lang="en-US" altLang="en-US" sz="2800" dirty="0">
                <a:solidFill>
                  <a:srgbClr val="000000"/>
                </a:solidFill>
                <a:latin typeface="Calibri" pitchFamily="34" charset="0"/>
                <a:cs typeface="Times New Roman" pitchFamily="18" charset="0"/>
              </a:rPr>
              <a:t>“The </a:t>
            </a:r>
            <a:r>
              <a:rPr lang="en-US" altLang="en-US" sz="2800" b="1" dirty="0">
                <a:solidFill>
                  <a:srgbClr val="000000"/>
                </a:solidFill>
                <a:latin typeface="Calibri" pitchFamily="34" charset="0"/>
                <a:cs typeface="Times New Roman" pitchFamily="18" charset="0"/>
              </a:rPr>
              <a:t>ecosystem approach</a:t>
            </a:r>
            <a:r>
              <a:rPr lang="en-US" altLang="en-US" sz="2800" dirty="0">
                <a:solidFill>
                  <a:srgbClr val="000000"/>
                </a:solidFill>
                <a:latin typeface="Calibri" pitchFamily="34" charset="0"/>
                <a:cs typeface="Times New Roman" pitchFamily="18" charset="0"/>
              </a:rPr>
              <a:t> is a strategy for the integrated management of land, water and living resources that promotes conservation and sustainable use in an equitable way… </a:t>
            </a:r>
            <a:r>
              <a:rPr lang="en-GB" altLang="en-US" sz="2800" dirty="0">
                <a:solidFill>
                  <a:srgbClr val="000000"/>
                </a:solidFill>
                <a:latin typeface="Calibri" pitchFamily="34" charset="0"/>
                <a:cs typeface="Times New Roman" pitchFamily="18" charset="0"/>
              </a:rPr>
              <a:t> It also recognizes that humans, with their cultural diversity, are an integral component of many ecosystems.</a:t>
            </a:r>
            <a:r>
              <a:rPr lang="en-US" altLang="en-US" sz="2800" dirty="0">
                <a:solidFill>
                  <a:srgbClr val="000000"/>
                </a:solidFill>
                <a:latin typeface="Calibri" pitchFamily="34" charset="0"/>
                <a:cs typeface="Times New Roman" pitchFamily="18" charset="0"/>
              </a:rPr>
              <a:t>” (CBD </a:t>
            </a:r>
            <a:r>
              <a:rPr lang="en-US" altLang="en-US" sz="2800" dirty="0">
                <a:solidFill>
                  <a:srgbClr val="000000"/>
                </a:solidFill>
                <a:latin typeface="Calibri" pitchFamily="34" charset="0"/>
                <a:cs typeface="Times New Roman" pitchFamily="18" charset="0"/>
                <a:hlinkClick r:id="rId4"/>
              </a:rPr>
              <a:t>2004</a:t>
            </a:r>
            <a:r>
              <a:rPr lang="en-US" altLang="en-US" sz="2800" dirty="0">
                <a:solidFill>
                  <a:srgbClr val="000000"/>
                </a:solidFill>
                <a:latin typeface="Calibri" pitchFamily="34" charset="0"/>
                <a:cs typeface="Times New Roman" pitchFamily="18" charset="0"/>
              </a:rPr>
              <a:t>)</a:t>
            </a:r>
          </a:p>
          <a:p>
            <a:pPr lvl="0"/>
            <a:endParaRPr lang="en-US" altLang="en-US" sz="2400" dirty="0">
              <a:solidFill>
                <a:srgbClr val="000000"/>
              </a:solidFill>
              <a:latin typeface="Calibri" pitchFamily="34" charset="0"/>
              <a:cs typeface="Arial" charset="0"/>
            </a:endParaRPr>
          </a:p>
        </p:txBody>
      </p:sp>
    </p:spTree>
    <p:extLst>
      <p:ext uri="{BB962C8B-B14F-4D97-AF65-F5344CB8AC3E}">
        <p14:creationId xmlns:p14="http://schemas.microsoft.com/office/powerpoint/2010/main" val="181624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eter Jones\Documents\MOVE\BOOK drafts\JPG\Fig 5c Top down monocentric hierarch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188640"/>
            <a:ext cx="7516737" cy="65823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1196752"/>
            <a:ext cx="2231893"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Co-evolutionary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governance: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combine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approaches</a:t>
            </a:r>
          </a:p>
        </p:txBody>
      </p:sp>
    </p:spTree>
    <p:extLst>
      <p:ext uri="{BB962C8B-B14F-4D97-AF65-F5344CB8AC3E}">
        <p14:creationId xmlns:p14="http://schemas.microsoft.com/office/powerpoint/2010/main" val="390341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578" name="Group 2">
            <a:extLst>
              <a:ext uri="{FF2B5EF4-FFF2-40B4-BE49-F238E27FC236}">
                <a16:creationId xmlns:a16="http://schemas.microsoft.com/office/drawing/2014/main" id="{E06D3C44-3563-4A57-AC47-562DA28C5235}"/>
              </a:ext>
            </a:extLst>
          </p:cNvPr>
          <p:cNvGrpSpPr>
            <a:grpSpLocks/>
          </p:cNvGrpSpPr>
          <p:nvPr/>
        </p:nvGrpSpPr>
        <p:grpSpPr bwMode="auto">
          <a:xfrm>
            <a:off x="1187450" y="0"/>
            <a:ext cx="6629400" cy="5715000"/>
            <a:chOff x="1248" y="240"/>
            <a:chExt cx="4176" cy="3600"/>
          </a:xfrm>
        </p:grpSpPr>
        <p:sp>
          <p:nvSpPr>
            <p:cNvPr id="24629" name="Pyr1">
              <a:extLst>
                <a:ext uri="{FF2B5EF4-FFF2-40B4-BE49-F238E27FC236}">
                  <a16:creationId xmlns:a16="http://schemas.microsoft.com/office/drawing/2014/main" id="{93706E45-8BC1-45F3-A1A5-AFC51D852FD6}"/>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GB"/>
            </a:p>
          </p:txBody>
        </p:sp>
        <p:sp>
          <p:nvSpPr>
            <p:cNvPr id="24630" name="Pyr2">
              <a:extLst>
                <a:ext uri="{FF2B5EF4-FFF2-40B4-BE49-F238E27FC236}">
                  <a16:creationId xmlns:a16="http://schemas.microsoft.com/office/drawing/2014/main" id="{3FBCD874-CA86-48FC-AB89-54D61AB65921}"/>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a:p>
              <a:pPr algn="ctr" eaLnBrk="1" hangingPunct="1"/>
              <a:endParaRPr lang="en-US" altLang="en-US" b="1">
                <a:cs typeface="Times New Roman" panose="02020603050405020304" pitchFamily="18" charset="0"/>
              </a:endParaRPr>
            </a:p>
          </p:txBody>
        </p:sp>
        <p:sp>
          <p:nvSpPr>
            <p:cNvPr id="24631" name="Pyr3">
              <a:extLst>
                <a:ext uri="{FF2B5EF4-FFF2-40B4-BE49-F238E27FC236}">
                  <a16:creationId xmlns:a16="http://schemas.microsoft.com/office/drawing/2014/main" id="{4D85BA38-9384-419C-9D16-0E014BF3D80F}"/>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b="1">
                <a:cs typeface="Times New Roman" panose="02020603050405020304" pitchFamily="18" charset="0"/>
              </a:endParaRPr>
            </a:p>
            <a:p>
              <a:pPr algn="ctr" eaLnBrk="1" hangingPunct="1"/>
              <a:endParaRPr lang="en-US" altLang="en-US" b="1">
                <a:cs typeface="Times New Roman" panose="02020603050405020304" pitchFamily="18" charset="0"/>
              </a:endParaRPr>
            </a:p>
          </p:txBody>
        </p:sp>
        <p:sp>
          <p:nvSpPr>
            <p:cNvPr id="24632" name="Pyr4">
              <a:extLst>
                <a:ext uri="{FF2B5EF4-FFF2-40B4-BE49-F238E27FC236}">
                  <a16:creationId xmlns:a16="http://schemas.microsoft.com/office/drawing/2014/main" id="{3F82C7AD-5B70-4A52-AD9D-71E9F140D109}"/>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GB"/>
            </a:p>
          </p:txBody>
        </p:sp>
      </p:grpSp>
      <p:sp>
        <p:nvSpPr>
          <p:cNvPr id="24579" name="Text Box 41">
            <a:extLst>
              <a:ext uri="{FF2B5EF4-FFF2-40B4-BE49-F238E27FC236}">
                <a16:creationId xmlns:a16="http://schemas.microsoft.com/office/drawing/2014/main" id="{FDA6A562-122F-4CA1-908C-3B2AF2657555}"/>
              </a:ext>
            </a:extLst>
          </p:cNvPr>
          <p:cNvSpPr txBox="1">
            <a:spLocks noChangeArrowheads="1"/>
          </p:cNvSpPr>
          <p:nvPr/>
        </p:nvSpPr>
        <p:spPr bwMode="auto">
          <a:xfrm>
            <a:off x="0" y="59245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cs typeface="Times New Roman" panose="02020603050405020304" pitchFamily="18" charset="0"/>
            </a:endParaRPr>
          </a:p>
        </p:txBody>
      </p:sp>
      <p:sp>
        <p:nvSpPr>
          <p:cNvPr id="24580" name="Line 36">
            <a:extLst>
              <a:ext uri="{FF2B5EF4-FFF2-40B4-BE49-F238E27FC236}">
                <a16:creationId xmlns:a16="http://schemas.microsoft.com/office/drawing/2014/main" id="{581F128D-C3C2-4C67-97F8-E3802D93AFCB}"/>
              </a:ext>
            </a:extLst>
          </p:cNvPr>
          <p:cNvSpPr>
            <a:spLocks noChangeShapeType="1"/>
          </p:cNvSpPr>
          <p:nvPr/>
        </p:nvSpPr>
        <p:spPr bwMode="auto">
          <a:xfrm flipH="1">
            <a:off x="2468563" y="0"/>
            <a:ext cx="2016125" cy="568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1" name="Line 37">
            <a:extLst>
              <a:ext uri="{FF2B5EF4-FFF2-40B4-BE49-F238E27FC236}">
                <a16:creationId xmlns:a16="http://schemas.microsoft.com/office/drawing/2014/main" id="{E968BF34-7BAD-49DB-967B-4633E767D774}"/>
              </a:ext>
            </a:extLst>
          </p:cNvPr>
          <p:cNvSpPr>
            <a:spLocks noChangeShapeType="1"/>
          </p:cNvSpPr>
          <p:nvPr/>
        </p:nvSpPr>
        <p:spPr bwMode="auto">
          <a:xfrm flipH="1">
            <a:off x="3563938" y="0"/>
            <a:ext cx="920750" cy="5734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2" name="Line 38">
            <a:extLst>
              <a:ext uri="{FF2B5EF4-FFF2-40B4-BE49-F238E27FC236}">
                <a16:creationId xmlns:a16="http://schemas.microsoft.com/office/drawing/2014/main" id="{24071ECF-D0E3-4D3D-86D9-F49B68B4CD74}"/>
              </a:ext>
            </a:extLst>
          </p:cNvPr>
          <p:cNvSpPr>
            <a:spLocks noChangeShapeType="1"/>
          </p:cNvSpPr>
          <p:nvPr/>
        </p:nvSpPr>
        <p:spPr bwMode="auto">
          <a:xfrm>
            <a:off x="4484688" y="0"/>
            <a:ext cx="2087562" cy="568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4583" name="Picture 43" descr="MC900332190[1]">
            <a:extLst>
              <a:ext uri="{FF2B5EF4-FFF2-40B4-BE49-F238E27FC236}">
                <a16:creationId xmlns:a16="http://schemas.microsoft.com/office/drawing/2014/main" id="{67F80247-A4D5-4245-AD9B-BDE430253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724400"/>
            <a:ext cx="64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48" descr="MC900292200[1]">
            <a:extLst>
              <a:ext uri="{FF2B5EF4-FFF2-40B4-BE49-F238E27FC236}">
                <a16:creationId xmlns:a16="http://schemas.microsoft.com/office/drawing/2014/main" id="{9C65440A-D648-4FD8-AFA2-3CCE6A7A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4508500"/>
            <a:ext cx="10795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50" descr="MC900060049[1]">
            <a:extLst>
              <a:ext uri="{FF2B5EF4-FFF2-40B4-BE49-F238E27FC236}">
                <a16:creationId xmlns:a16="http://schemas.microsoft.com/office/drawing/2014/main" id="{C40A7778-E322-4868-B5F8-D712B60DD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963" y="4752975"/>
            <a:ext cx="936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54" descr="MC900104978[1]">
            <a:extLst>
              <a:ext uri="{FF2B5EF4-FFF2-40B4-BE49-F238E27FC236}">
                <a16:creationId xmlns:a16="http://schemas.microsoft.com/office/drawing/2014/main" id="{D853B175-8132-4EF2-AAD8-45AA8D824D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4652963"/>
            <a:ext cx="82073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60" descr="MC900198101[1]">
            <a:extLst>
              <a:ext uri="{FF2B5EF4-FFF2-40B4-BE49-F238E27FC236}">
                <a16:creationId xmlns:a16="http://schemas.microsoft.com/office/drawing/2014/main" id="{58267B1A-EBB4-42D5-B465-25D7CBA83A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868863"/>
            <a:ext cx="42386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Line 61">
            <a:extLst>
              <a:ext uri="{FF2B5EF4-FFF2-40B4-BE49-F238E27FC236}">
                <a16:creationId xmlns:a16="http://schemas.microsoft.com/office/drawing/2014/main" id="{8D5A1D5A-EB7A-43E8-B9BA-0FC1A78E6986}"/>
              </a:ext>
            </a:extLst>
          </p:cNvPr>
          <p:cNvSpPr>
            <a:spLocks noChangeShapeType="1"/>
          </p:cNvSpPr>
          <p:nvPr/>
        </p:nvSpPr>
        <p:spPr bwMode="auto">
          <a:xfrm>
            <a:off x="4500563" y="0"/>
            <a:ext cx="863600" cy="568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4589" name="Picture 62" descr="MC900197889[1]">
            <a:extLst>
              <a:ext uri="{FF2B5EF4-FFF2-40B4-BE49-F238E27FC236}">
                <a16:creationId xmlns:a16="http://schemas.microsoft.com/office/drawing/2014/main" id="{215F327A-BAFF-4398-AD8E-B35308A352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4149725"/>
            <a:ext cx="6826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65" descr="MC900287612[1]">
            <a:extLst>
              <a:ext uri="{FF2B5EF4-FFF2-40B4-BE49-F238E27FC236}">
                <a16:creationId xmlns:a16="http://schemas.microsoft.com/office/drawing/2014/main" id="{77E9FB13-25F7-4B2A-962A-2C80C6C704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4941888"/>
            <a:ext cx="6016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67" descr="MC900060049[1]">
            <a:extLst>
              <a:ext uri="{FF2B5EF4-FFF2-40B4-BE49-F238E27FC236}">
                <a16:creationId xmlns:a16="http://schemas.microsoft.com/office/drawing/2014/main" id="{2C88B6AD-82B4-4DA1-B720-8DA62E6EC0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963" y="4752975"/>
            <a:ext cx="936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Text Box 91">
            <a:extLst>
              <a:ext uri="{FF2B5EF4-FFF2-40B4-BE49-F238E27FC236}">
                <a16:creationId xmlns:a16="http://schemas.microsoft.com/office/drawing/2014/main" id="{9DFBC261-E489-45E9-9BD5-F41E13E3CA7A}"/>
              </a:ext>
            </a:extLst>
          </p:cNvPr>
          <p:cNvSpPr txBox="1">
            <a:spLocks noChangeArrowheads="1"/>
          </p:cNvSpPr>
          <p:nvPr/>
        </p:nvSpPr>
        <p:spPr bwMode="auto">
          <a:xfrm>
            <a:off x="1476375" y="6021388"/>
            <a:ext cx="6521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Need for cross-sectoral, cross-space institutional linkages,</a:t>
            </a:r>
          </a:p>
          <a:p>
            <a:pPr eaLnBrk="1" hangingPunct="1"/>
            <a:r>
              <a:rPr lang="en-GB" altLang="en-US" dirty="0"/>
              <a:t>with some </a:t>
            </a:r>
            <a:r>
              <a:rPr lang="en-GB" altLang="en-US" b="1" dirty="0"/>
              <a:t>overarching</a:t>
            </a:r>
            <a:r>
              <a:rPr lang="en-GB" altLang="en-US" dirty="0"/>
              <a:t> priorities &amp; controls</a:t>
            </a:r>
            <a:r>
              <a:rPr lang="en-GB" altLang="en-US" b="1" dirty="0"/>
              <a:t>:</a:t>
            </a:r>
            <a:r>
              <a:rPr lang="en-GB" altLang="en-US" dirty="0"/>
              <a:t> ecosystem-</a:t>
            </a:r>
            <a:r>
              <a:rPr lang="en-GB" altLang="en-US" i="1" dirty="0"/>
              <a:t>based</a:t>
            </a:r>
          </a:p>
        </p:txBody>
      </p:sp>
      <p:sp>
        <p:nvSpPr>
          <p:cNvPr id="24593" name="Text Box 92">
            <a:extLst>
              <a:ext uri="{FF2B5EF4-FFF2-40B4-BE49-F238E27FC236}">
                <a16:creationId xmlns:a16="http://schemas.microsoft.com/office/drawing/2014/main" id="{B1AA5308-9DA5-4742-84F0-42301E8C05ED}"/>
              </a:ext>
            </a:extLst>
          </p:cNvPr>
          <p:cNvSpPr txBox="1">
            <a:spLocks noChangeArrowheads="1"/>
          </p:cNvSpPr>
          <p:nvPr/>
        </p:nvSpPr>
        <p:spPr bwMode="auto">
          <a:xfrm>
            <a:off x="2383" y="1365137"/>
            <a:ext cx="192643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t>EB MSP:</a:t>
            </a:r>
          </a:p>
          <a:p>
            <a:pPr eaLnBrk="1" hangingPunct="1"/>
            <a:r>
              <a:rPr lang="en-GB" altLang="en-US" sz="2400" dirty="0"/>
              <a:t>ecosystem connectivity</a:t>
            </a:r>
          </a:p>
          <a:p>
            <a:pPr eaLnBrk="1" hangingPunct="1"/>
            <a:r>
              <a:rPr lang="en-GB" altLang="en-US" sz="2400" dirty="0"/>
              <a:t>through</a:t>
            </a:r>
          </a:p>
          <a:p>
            <a:pPr eaLnBrk="1" hangingPunct="1"/>
            <a:r>
              <a:rPr lang="en-GB" altLang="en-US" sz="2400" dirty="0"/>
              <a:t>Institutional connectivity</a:t>
            </a:r>
          </a:p>
        </p:txBody>
      </p:sp>
      <p:sp>
        <p:nvSpPr>
          <p:cNvPr id="24594" name="AutoShape 97">
            <a:extLst>
              <a:ext uri="{FF2B5EF4-FFF2-40B4-BE49-F238E27FC236}">
                <a16:creationId xmlns:a16="http://schemas.microsoft.com/office/drawing/2014/main" id="{0A506B6C-7743-4267-8726-7C780F51C302}"/>
              </a:ext>
            </a:extLst>
          </p:cNvPr>
          <p:cNvSpPr>
            <a:spLocks noChangeArrowheads="1"/>
          </p:cNvSpPr>
          <p:nvPr/>
        </p:nvSpPr>
        <p:spPr bwMode="auto">
          <a:xfrm>
            <a:off x="197961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595" name="AutoShape 98">
            <a:extLst>
              <a:ext uri="{FF2B5EF4-FFF2-40B4-BE49-F238E27FC236}">
                <a16:creationId xmlns:a16="http://schemas.microsoft.com/office/drawing/2014/main" id="{9510BCEF-2CA1-4203-8AD4-8595A3DB5103}"/>
              </a:ext>
            </a:extLst>
          </p:cNvPr>
          <p:cNvSpPr>
            <a:spLocks noChangeArrowheads="1"/>
          </p:cNvSpPr>
          <p:nvPr/>
        </p:nvSpPr>
        <p:spPr bwMode="auto">
          <a:xfrm>
            <a:off x="622776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596" name="AutoShape 100">
            <a:extLst>
              <a:ext uri="{FF2B5EF4-FFF2-40B4-BE49-F238E27FC236}">
                <a16:creationId xmlns:a16="http://schemas.microsoft.com/office/drawing/2014/main" id="{C274624B-9045-4509-92D2-7A4FDE559AAD}"/>
              </a:ext>
            </a:extLst>
          </p:cNvPr>
          <p:cNvSpPr>
            <a:spLocks noChangeArrowheads="1"/>
          </p:cNvSpPr>
          <p:nvPr/>
        </p:nvSpPr>
        <p:spPr bwMode="auto">
          <a:xfrm>
            <a:off x="2987675" y="5805488"/>
            <a:ext cx="863600" cy="144462"/>
          </a:xfrm>
          <a:prstGeom prst="leftArrow">
            <a:avLst>
              <a:gd name="adj1" fmla="val 50000"/>
              <a:gd name="adj2" fmla="val 14945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597" name="AutoShape 101">
            <a:extLst>
              <a:ext uri="{FF2B5EF4-FFF2-40B4-BE49-F238E27FC236}">
                <a16:creationId xmlns:a16="http://schemas.microsoft.com/office/drawing/2014/main" id="{D798C604-3314-4DF4-92A3-AC03AD70E0E9}"/>
              </a:ext>
            </a:extLst>
          </p:cNvPr>
          <p:cNvSpPr>
            <a:spLocks noChangeArrowheads="1"/>
          </p:cNvSpPr>
          <p:nvPr/>
        </p:nvSpPr>
        <p:spPr bwMode="auto">
          <a:xfrm>
            <a:off x="5003800" y="5805488"/>
            <a:ext cx="976313" cy="144462"/>
          </a:xfrm>
          <a:prstGeom prst="rightArrow">
            <a:avLst>
              <a:gd name="adj1" fmla="val 50000"/>
              <a:gd name="adj2" fmla="val 168957"/>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01" name="AutoShape 35">
            <a:extLst>
              <a:ext uri="{FF2B5EF4-FFF2-40B4-BE49-F238E27FC236}">
                <a16:creationId xmlns:a16="http://schemas.microsoft.com/office/drawing/2014/main" id="{60EF9FAF-A809-4AED-8677-27CF101C8999}"/>
              </a:ext>
            </a:extLst>
          </p:cNvPr>
          <p:cNvSpPr>
            <a:spLocks noChangeArrowheads="1"/>
          </p:cNvSpPr>
          <p:nvPr/>
        </p:nvSpPr>
        <p:spPr bwMode="auto">
          <a:xfrm>
            <a:off x="6450807" y="2452688"/>
            <a:ext cx="287338" cy="647700"/>
          </a:xfrm>
          <a:prstGeom prst="downArrow">
            <a:avLst>
              <a:gd name="adj1" fmla="val 50000"/>
              <a:gd name="adj2" fmla="val 5635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4602" name="AutoShape 107">
            <a:extLst>
              <a:ext uri="{FF2B5EF4-FFF2-40B4-BE49-F238E27FC236}">
                <a16:creationId xmlns:a16="http://schemas.microsoft.com/office/drawing/2014/main" id="{B89E42B1-D7EA-4AFD-81F2-D71BBC3AC654}"/>
              </a:ext>
            </a:extLst>
          </p:cNvPr>
          <p:cNvSpPr>
            <a:spLocks noChangeArrowheads="1"/>
          </p:cNvSpPr>
          <p:nvPr/>
        </p:nvSpPr>
        <p:spPr bwMode="auto">
          <a:xfrm>
            <a:off x="197961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03" name="AutoShape 108">
            <a:extLst>
              <a:ext uri="{FF2B5EF4-FFF2-40B4-BE49-F238E27FC236}">
                <a16:creationId xmlns:a16="http://schemas.microsoft.com/office/drawing/2014/main" id="{894BCC77-9C8B-4483-BBF8-85A4CB6FB052}"/>
              </a:ext>
            </a:extLst>
          </p:cNvPr>
          <p:cNvSpPr>
            <a:spLocks noChangeArrowheads="1"/>
          </p:cNvSpPr>
          <p:nvPr/>
        </p:nvSpPr>
        <p:spPr bwMode="auto">
          <a:xfrm>
            <a:off x="2987675" y="5805488"/>
            <a:ext cx="863600" cy="144462"/>
          </a:xfrm>
          <a:prstGeom prst="leftArrow">
            <a:avLst>
              <a:gd name="adj1" fmla="val 50000"/>
              <a:gd name="adj2" fmla="val 14945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04" name="AutoShape 109">
            <a:extLst>
              <a:ext uri="{FF2B5EF4-FFF2-40B4-BE49-F238E27FC236}">
                <a16:creationId xmlns:a16="http://schemas.microsoft.com/office/drawing/2014/main" id="{5C0EB83F-13AA-4A5E-B409-34A7B5F91F7A}"/>
              </a:ext>
            </a:extLst>
          </p:cNvPr>
          <p:cNvSpPr>
            <a:spLocks noChangeArrowheads="1"/>
          </p:cNvSpPr>
          <p:nvPr/>
        </p:nvSpPr>
        <p:spPr bwMode="auto">
          <a:xfrm>
            <a:off x="5003800" y="5805488"/>
            <a:ext cx="976313" cy="144462"/>
          </a:xfrm>
          <a:prstGeom prst="rightArrow">
            <a:avLst>
              <a:gd name="adj1" fmla="val 50000"/>
              <a:gd name="adj2" fmla="val 168957"/>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05" name="AutoShape 110">
            <a:extLst>
              <a:ext uri="{FF2B5EF4-FFF2-40B4-BE49-F238E27FC236}">
                <a16:creationId xmlns:a16="http://schemas.microsoft.com/office/drawing/2014/main" id="{44DEEDC2-D1DC-4C15-9504-FD68093634A2}"/>
              </a:ext>
            </a:extLst>
          </p:cNvPr>
          <p:cNvSpPr>
            <a:spLocks noChangeArrowheads="1"/>
          </p:cNvSpPr>
          <p:nvPr/>
        </p:nvSpPr>
        <p:spPr bwMode="auto">
          <a:xfrm>
            <a:off x="197961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06" name="AutoShape 111">
            <a:extLst>
              <a:ext uri="{FF2B5EF4-FFF2-40B4-BE49-F238E27FC236}">
                <a16:creationId xmlns:a16="http://schemas.microsoft.com/office/drawing/2014/main" id="{EAF69A99-4EDC-459E-B071-4B2A45A09890}"/>
              </a:ext>
            </a:extLst>
          </p:cNvPr>
          <p:cNvSpPr>
            <a:spLocks noChangeArrowheads="1"/>
          </p:cNvSpPr>
          <p:nvPr/>
        </p:nvSpPr>
        <p:spPr bwMode="auto">
          <a:xfrm>
            <a:off x="2987675" y="5805488"/>
            <a:ext cx="863600" cy="144462"/>
          </a:xfrm>
          <a:prstGeom prst="leftArrow">
            <a:avLst>
              <a:gd name="adj1" fmla="val 50000"/>
              <a:gd name="adj2" fmla="val 14945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07" name="AutoShape 112">
            <a:extLst>
              <a:ext uri="{FF2B5EF4-FFF2-40B4-BE49-F238E27FC236}">
                <a16:creationId xmlns:a16="http://schemas.microsoft.com/office/drawing/2014/main" id="{7EC6C925-44D9-4B89-B155-F2A1C2A231B4}"/>
              </a:ext>
            </a:extLst>
          </p:cNvPr>
          <p:cNvSpPr>
            <a:spLocks noChangeArrowheads="1"/>
          </p:cNvSpPr>
          <p:nvPr/>
        </p:nvSpPr>
        <p:spPr bwMode="auto">
          <a:xfrm>
            <a:off x="622776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08" name="AutoShape 113">
            <a:extLst>
              <a:ext uri="{FF2B5EF4-FFF2-40B4-BE49-F238E27FC236}">
                <a16:creationId xmlns:a16="http://schemas.microsoft.com/office/drawing/2014/main" id="{97931A5C-CD87-4599-AB49-1977331EEDBE}"/>
              </a:ext>
            </a:extLst>
          </p:cNvPr>
          <p:cNvSpPr>
            <a:spLocks noChangeArrowheads="1"/>
          </p:cNvSpPr>
          <p:nvPr/>
        </p:nvSpPr>
        <p:spPr bwMode="auto">
          <a:xfrm>
            <a:off x="5003800" y="5805488"/>
            <a:ext cx="976313" cy="144462"/>
          </a:xfrm>
          <a:prstGeom prst="rightArrow">
            <a:avLst>
              <a:gd name="adj1" fmla="val 50000"/>
              <a:gd name="adj2" fmla="val 168957"/>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09" name="AutoShape 114">
            <a:extLst>
              <a:ext uri="{FF2B5EF4-FFF2-40B4-BE49-F238E27FC236}">
                <a16:creationId xmlns:a16="http://schemas.microsoft.com/office/drawing/2014/main" id="{75FB691D-4C3D-4DAC-B82E-C45EB573B581}"/>
              </a:ext>
            </a:extLst>
          </p:cNvPr>
          <p:cNvSpPr>
            <a:spLocks noChangeArrowheads="1"/>
          </p:cNvSpPr>
          <p:nvPr/>
        </p:nvSpPr>
        <p:spPr bwMode="auto">
          <a:xfrm>
            <a:off x="197961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10" name="AutoShape 115">
            <a:extLst>
              <a:ext uri="{FF2B5EF4-FFF2-40B4-BE49-F238E27FC236}">
                <a16:creationId xmlns:a16="http://schemas.microsoft.com/office/drawing/2014/main" id="{115EB5B8-44AF-4ACF-A93D-3995946B685D}"/>
              </a:ext>
            </a:extLst>
          </p:cNvPr>
          <p:cNvSpPr>
            <a:spLocks noChangeArrowheads="1"/>
          </p:cNvSpPr>
          <p:nvPr/>
        </p:nvSpPr>
        <p:spPr bwMode="auto">
          <a:xfrm>
            <a:off x="2987675" y="5805488"/>
            <a:ext cx="863600" cy="144462"/>
          </a:xfrm>
          <a:prstGeom prst="leftArrow">
            <a:avLst>
              <a:gd name="adj1" fmla="val 50000"/>
              <a:gd name="adj2" fmla="val 14945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12" name="AutoShape 117">
            <a:extLst>
              <a:ext uri="{FF2B5EF4-FFF2-40B4-BE49-F238E27FC236}">
                <a16:creationId xmlns:a16="http://schemas.microsoft.com/office/drawing/2014/main" id="{AEF90F0B-C3F5-419F-B9DF-A2A91C4514C1}"/>
              </a:ext>
            </a:extLst>
          </p:cNvPr>
          <p:cNvSpPr>
            <a:spLocks noChangeArrowheads="1"/>
          </p:cNvSpPr>
          <p:nvPr/>
        </p:nvSpPr>
        <p:spPr bwMode="auto">
          <a:xfrm>
            <a:off x="622776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13" name="AutoShape 118">
            <a:extLst>
              <a:ext uri="{FF2B5EF4-FFF2-40B4-BE49-F238E27FC236}">
                <a16:creationId xmlns:a16="http://schemas.microsoft.com/office/drawing/2014/main" id="{8210EB11-D753-4280-8C55-5F00E376C6E1}"/>
              </a:ext>
            </a:extLst>
          </p:cNvPr>
          <p:cNvSpPr>
            <a:spLocks noChangeArrowheads="1"/>
          </p:cNvSpPr>
          <p:nvPr/>
        </p:nvSpPr>
        <p:spPr bwMode="auto">
          <a:xfrm>
            <a:off x="5003800" y="5805488"/>
            <a:ext cx="976313" cy="144462"/>
          </a:xfrm>
          <a:prstGeom prst="rightArrow">
            <a:avLst>
              <a:gd name="adj1" fmla="val 50000"/>
              <a:gd name="adj2" fmla="val 168957"/>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14" name="AutoShape 119">
            <a:extLst>
              <a:ext uri="{FF2B5EF4-FFF2-40B4-BE49-F238E27FC236}">
                <a16:creationId xmlns:a16="http://schemas.microsoft.com/office/drawing/2014/main" id="{FFFC0FC6-322F-4463-8E0F-FDE705562D0E}"/>
              </a:ext>
            </a:extLst>
          </p:cNvPr>
          <p:cNvSpPr>
            <a:spLocks noChangeArrowheads="1"/>
          </p:cNvSpPr>
          <p:nvPr/>
        </p:nvSpPr>
        <p:spPr bwMode="auto">
          <a:xfrm>
            <a:off x="197961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15" name="AutoShape 120">
            <a:extLst>
              <a:ext uri="{FF2B5EF4-FFF2-40B4-BE49-F238E27FC236}">
                <a16:creationId xmlns:a16="http://schemas.microsoft.com/office/drawing/2014/main" id="{834B6064-8974-4007-942F-32442AA2089A}"/>
              </a:ext>
            </a:extLst>
          </p:cNvPr>
          <p:cNvSpPr>
            <a:spLocks noChangeArrowheads="1"/>
          </p:cNvSpPr>
          <p:nvPr/>
        </p:nvSpPr>
        <p:spPr bwMode="auto">
          <a:xfrm>
            <a:off x="2987675" y="5805488"/>
            <a:ext cx="863600" cy="144462"/>
          </a:xfrm>
          <a:prstGeom prst="leftArrow">
            <a:avLst>
              <a:gd name="adj1" fmla="val 50000"/>
              <a:gd name="adj2" fmla="val 14945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18" name="AutoShape 123">
            <a:extLst>
              <a:ext uri="{FF2B5EF4-FFF2-40B4-BE49-F238E27FC236}">
                <a16:creationId xmlns:a16="http://schemas.microsoft.com/office/drawing/2014/main" id="{DC5561FD-F1F2-43E8-9B85-FD0E0CDE24E8}"/>
              </a:ext>
            </a:extLst>
          </p:cNvPr>
          <p:cNvSpPr>
            <a:spLocks noChangeArrowheads="1"/>
          </p:cNvSpPr>
          <p:nvPr/>
        </p:nvSpPr>
        <p:spPr bwMode="auto">
          <a:xfrm>
            <a:off x="622776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19" name="AutoShape 124">
            <a:extLst>
              <a:ext uri="{FF2B5EF4-FFF2-40B4-BE49-F238E27FC236}">
                <a16:creationId xmlns:a16="http://schemas.microsoft.com/office/drawing/2014/main" id="{C8C5F36D-DB6F-4C78-B4EA-4E5DF2319B51}"/>
              </a:ext>
            </a:extLst>
          </p:cNvPr>
          <p:cNvSpPr>
            <a:spLocks noChangeArrowheads="1"/>
          </p:cNvSpPr>
          <p:nvPr/>
        </p:nvSpPr>
        <p:spPr bwMode="auto">
          <a:xfrm>
            <a:off x="5003800" y="5805488"/>
            <a:ext cx="976313" cy="144462"/>
          </a:xfrm>
          <a:prstGeom prst="rightArrow">
            <a:avLst>
              <a:gd name="adj1" fmla="val 50000"/>
              <a:gd name="adj2" fmla="val 168957"/>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20" name="AutoShape 125">
            <a:extLst>
              <a:ext uri="{FF2B5EF4-FFF2-40B4-BE49-F238E27FC236}">
                <a16:creationId xmlns:a16="http://schemas.microsoft.com/office/drawing/2014/main" id="{7FAC8F04-3DE0-4C28-B297-F00E1A468C66}"/>
              </a:ext>
            </a:extLst>
          </p:cNvPr>
          <p:cNvSpPr>
            <a:spLocks noChangeArrowheads="1"/>
          </p:cNvSpPr>
          <p:nvPr/>
        </p:nvSpPr>
        <p:spPr bwMode="auto">
          <a:xfrm>
            <a:off x="197961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21" name="AutoShape 126">
            <a:extLst>
              <a:ext uri="{FF2B5EF4-FFF2-40B4-BE49-F238E27FC236}">
                <a16:creationId xmlns:a16="http://schemas.microsoft.com/office/drawing/2014/main" id="{22B1CF8C-40AD-4ADD-B57B-7312BFFFF24B}"/>
              </a:ext>
            </a:extLst>
          </p:cNvPr>
          <p:cNvSpPr>
            <a:spLocks noChangeArrowheads="1"/>
          </p:cNvSpPr>
          <p:nvPr/>
        </p:nvSpPr>
        <p:spPr bwMode="auto">
          <a:xfrm>
            <a:off x="2987675" y="5805488"/>
            <a:ext cx="863600" cy="144462"/>
          </a:xfrm>
          <a:prstGeom prst="leftArrow">
            <a:avLst>
              <a:gd name="adj1" fmla="val 50000"/>
              <a:gd name="adj2" fmla="val 14945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25" name="AutoShape 130">
            <a:extLst>
              <a:ext uri="{FF2B5EF4-FFF2-40B4-BE49-F238E27FC236}">
                <a16:creationId xmlns:a16="http://schemas.microsoft.com/office/drawing/2014/main" id="{5E38A92E-5E0A-4CBF-9508-7C1FDD52EBF3}"/>
              </a:ext>
            </a:extLst>
          </p:cNvPr>
          <p:cNvSpPr>
            <a:spLocks noChangeArrowheads="1"/>
          </p:cNvSpPr>
          <p:nvPr/>
        </p:nvSpPr>
        <p:spPr bwMode="auto">
          <a:xfrm>
            <a:off x="622776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26" name="AutoShape 131">
            <a:extLst>
              <a:ext uri="{FF2B5EF4-FFF2-40B4-BE49-F238E27FC236}">
                <a16:creationId xmlns:a16="http://schemas.microsoft.com/office/drawing/2014/main" id="{59FD7B24-95BA-4D16-B5BF-8DB37B97914D}"/>
              </a:ext>
            </a:extLst>
          </p:cNvPr>
          <p:cNvSpPr>
            <a:spLocks noChangeArrowheads="1"/>
          </p:cNvSpPr>
          <p:nvPr/>
        </p:nvSpPr>
        <p:spPr bwMode="auto">
          <a:xfrm>
            <a:off x="5003800" y="5805488"/>
            <a:ext cx="976313" cy="144462"/>
          </a:xfrm>
          <a:prstGeom prst="rightArrow">
            <a:avLst>
              <a:gd name="adj1" fmla="val 50000"/>
              <a:gd name="adj2" fmla="val 168957"/>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27" name="AutoShape 132">
            <a:extLst>
              <a:ext uri="{FF2B5EF4-FFF2-40B4-BE49-F238E27FC236}">
                <a16:creationId xmlns:a16="http://schemas.microsoft.com/office/drawing/2014/main" id="{9DB3BB27-6D15-4509-985B-036C52416A79}"/>
              </a:ext>
            </a:extLst>
          </p:cNvPr>
          <p:cNvSpPr>
            <a:spLocks noChangeArrowheads="1"/>
          </p:cNvSpPr>
          <p:nvPr/>
        </p:nvSpPr>
        <p:spPr bwMode="auto">
          <a:xfrm>
            <a:off x="1979613" y="5805488"/>
            <a:ext cx="855662" cy="144462"/>
          </a:xfrm>
          <a:prstGeom prst="leftRightArrow">
            <a:avLst>
              <a:gd name="adj1" fmla="val 50000"/>
              <a:gd name="adj2" fmla="val 1184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628" name="AutoShape 133">
            <a:extLst>
              <a:ext uri="{FF2B5EF4-FFF2-40B4-BE49-F238E27FC236}">
                <a16:creationId xmlns:a16="http://schemas.microsoft.com/office/drawing/2014/main" id="{0AF86A48-3452-49CE-B75E-C1C872C49059}"/>
              </a:ext>
            </a:extLst>
          </p:cNvPr>
          <p:cNvSpPr>
            <a:spLocks noChangeArrowheads="1"/>
          </p:cNvSpPr>
          <p:nvPr/>
        </p:nvSpPr>
        <p:spPr bwMode="auto">
          <a:xfrm>
            <a:off x="2987675" y="5805488"/>
            <a:ext cx="863600" cy="144462"/>
          </a:xfrm>
          <a:prstGeom prst="leftArrow">
            <a:avLst>
              <a:gd name="adj1" fmla="val 50000"/>
              <a:gd name="adj2" fmla="val 14945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7" name="AutoShape 35">
            <a:extLst>
              <a:ext uri="{FF2B5EF4-FFF2-40B4-BE49-F238E27FC236}">
                <a16:creationId xmlns:a16="http://schemas.microsoft.com/office/drawing/2014/main" id="{6DD468F4-16EC-4D2C-B1D9-CEAEAE0EAC33}"/>
              </a:ext>
            </a:extLst>
          </p:cNvPr>
          <p:cNvSpPr>
            <a:spLocks noChangeArrowheads="1"/>
          </p:cNvSpPr>
          <p:nvPr/>
        </p:nvSpPr>
        <p:spPr bwMode="auto">
          <a:xfrm>
            <a:off x="5507038" y="932796"/>
            <a:ext cx="287338" cy="647700"/>
          </a:xfrm>
          <a:prstGeom prst="downArrow">
            <a:avLst>
              <a:gd name="adj1" fmla="val 50000"/>
              <a:gd name="adj2" fmla="val 5635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b="1" dirty="0">
              <a:solidFill>
                <a:srgbClr val="000000"/>
              </a:solidFill>
              <a:latin typeface="Arial"/>
            </a:endParaRPr>
          </a:p>
        </p:txBody>
      </p:sp>
      <p:sp>
        <p:nvSpPr>
          <p:cNvPr id="58" name="AutoShape 37">
            <a:extLst>
              <a:ext uri="{FF2B5EF4-FFF2-40B4-BE49-F238E27FC236}">
                <a16:creationId xmlns:a16="http://schemas.microsoft.com/office/drawing/2014/main" id="{0044EC48-B0D1-47BE-BEF0-D82A62B5082C}"/>
              </a:ext>
            </a:extLst>
          </p:cNvPr>
          <p:cNvSpPr>
            <a:spLocks noChangeArrowheads="1"/>
          </p:cNvSpPr>
          <p:nvPr/>
        </p:nvSpPr>
        <p:spPr bwMode="auto">
          <a:xfrm>
            <a:off x="7235825" y="3933825"/>
            <a:ext cx="287338" cy="647700"/>
          </a:xfrm>
          <a:prstGeom prst="downArrow">
            <a:avLst>
              <a:gd name="adj1" fmla="val 50000"/>
              <a:gd name="adj2" fmla="val 5635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b="1" dirty="0">
              <a:solidFill>
                <a:srgbClr val="000000"/>
              </a:solidFill>
              <a:latin typeface="Arial"/>
            </a:endParaRPr>
          </a:p>
        </p:txBody>
      </p:sp>
      <p:sp>
        <p:nvSpPr>
          <p:cNvPr id="59" name="AutoShape 38">
            <a:extLst>
              <a:ext uri="{FF2B5EF4-FFF2-40B4-BE49-F238E27FC236}">
                <a16:creationId xmlns:a16="http://schemas.microsoft.com/office/drawing/2014/main" id="{4A74278C-3607-46C6-A9A9-E50B6D3BA6C5}"/>
              </a:ext>
            </a:extLst>
          </p:cNvPr>
          <p:cNvSpPr>
            <a:spLocks noChangeArrowheads="1"/>
          </p:cNvSpPr>
          <p:nvPr/>
        </p:nvSpPr>
        <p:spPr bwMode="auto">
          <a:xfrm>
            <a:off x="7812088" y="4797425"/>
            <a:ext cx="287337" cy="647700"/>
          </a:xfrm>
          <a:prstGeom prst="downArrow">
            <a:avLst>
              <a:gd name="adj1" fmla="val 50000"/>
              <a:gd name="adj2" fmla="val 56354"/>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b="1" dirty="0">
              <a:solidFill>
                <a:srgbClr val="000000"/>
              </a:solidFill>
              <a:latin typeface="Arial"/>
            </a:endParaRPr>
          </a:p>
        </p:txBody>
      </p:sp>
      <p:sp>
        <p:nvSpPr>
          <p:cNvPr id="60" name="Text Box 40">
            <a:extLst>
              <a:ext uri="{FF2B5EF4-FFF2-40B4-BE49-F238E27FC236}">
                <a16:creationId xmlns:a16="http://schemas.microsoft.com/office/drawing/2014/main" id="{D307EBE0-1494-4251-97A2-B84A512878F6}"/>
              </a:ext>
            </a:extLst>
          </p:cNvPr>
          <p:cNvSpPr txBox="1">
            <a:spLocks noChangeArrowheads="1"/>
          </p:cNvSpPr>
          <p:nvPr/>
        </p:nvSpPr>
        <p:spPr bwMode="auto">
          <a:xfrm>
            <a:off x="5826093" y="287150"/>
            <a:ext cx="25146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2000" b="1" dirty="0">
                <a:solidFill>
                  <a:srgbClr val="CC0000"/>
                </a:solidFill>
                <a:latin typeface="Calibri" panose="020F0502020204030204" pitchFamily="34" charset="0"/>
              </a:rPr>
              <a:t>‘Negotiated’</a:t>
            </a:r>
          </a:p>
          <a:p>
            <a:r>
              <a:rPr lang="en-GB" sz="2000" b="1" dirty="0">
                <a:solidFill>
                  <a:srgbClr val="CC0000"/>
                </a:solidFill>
                <a:latin typeface="Calibri" panose="020F0502020204030204" pitchFamily="34" charset="0"/>
              </a:rPr>
              <a:t>Compliance</a:t>
            </a:r>
          </a:p>
          <a:p>
            <a:r>
              <a:rPr lang="en-GB" sz="2000" i="1" dirty="0" err="1">
                <a:latin typeface="Calibri" panose="020F0502020204030204" pitchFamily="34" charset="0"/>
              </a:rPr>
              <a:t>ie</a:t>
            </a:r>
            <a:r>
              <a:rPr lang="en-GB" sz="2000" i="1" dirty="0">
                <a:latin typeface="Calibri" panose="020F0502020204030204" pitchFamily="34" charset="0"/>
              </a:rPr>
              <a:t> </a:t>
            </a:r>
            <a:r>
              <a:rPr lang="en-GB" sz="2000" dirty="0">
                <a:latin typeface="Calibri" panose="020F0502020204030204" pitchFamily="34" charset="0"/>
              </a:rPr>
              <a:t>rules contextualised</a:t>
            </a:r>
          </a:p>
          <a:p>
            <a:r>
              <a:rPr lang="en-GB" sz="2000" dirty="0">
                <a:latin typeface="Calibri" panose="020F0502020204030204" pitchFamily="34" charset="0"/>
              </a:rPr>
              <a:t>but in the shadow</a:t>
            </a:r>
          </a:p>
          <a:p>
            <a:r>
              <a:rPr lang="en-GB" sz="2000" dirty="0">
                <a:latin typeface="Calibri" panose="020F0502020204030204" pitchFamily="34" charset="0"/>
              </a:rPr>
              <a:t>of hierarchy </a:t>
            </a:r>
          </a:p>
          <a:p>
            <a:pPr eaLnBrk="1" hangingPunct="1"/>
            <a:endParaRPr lang="en-US" sz="2000" b="1" dirty="0">
              <a:solidFill>
                <a:srgbClr val="339933"/>
              </a:solidFill>
              <a:latin typeface="Arial" charset="0"/>
            </a:endParaRPr>
          </a:p>
        </p:txBody>
      </p:sp>
      <p:sp>
        <p:nvSpPr>
          <p:cNvPr id="61" name="AutoShape 21">
            <a:extLst>
              <a:ext uri="{FF2B5EF4-FFF2-40B4-BE49-F238E27FC236}">
                <a16:creationId xmlns:a16="http://schemas.microsoft.com/office/drawing/2014/main" id="{0052486D-E92F-4BB7-9072-A4EB99E60433}"/>
              </a:ext>
            </a:extLst>
          </p:cNvPr>
          <p:cNvSpPr>
            <a:spLocks noChangeArrowheads="1"/>
          </p:cNvSpPr>
          <p:nvPr/>
        </p:nvSpPr>
        <p:spPr bwMode="auto">
          <a:xfrm>
            <a:off x="1575593" y="3756010"/>
            <a:ext cx="360363" cy="719138"/>
          </a:xfrm>
          <a:prstGeom prst="upArrow">
            <a:avLst>
              <a:gd name="adj1" fmla="val 50000"/>
              <a:gd name="adj2" fmla="val 49890"/>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dirty="0">
              <a:solidFill>
                <a:srgbClr val="669900"/>
              </a:solidFill>
              <a:latin typeface="Arial"/>
            </a:endParaRPr>
          </a:p>
        </p:txBody>
      </p:sp>
      <p:sp>
        <p:nvSpPr>
          <p:cNvPr id="62" name="AutoShape 22">
            <a:extLst>
              <a:ext uri="{FF2B5EF4-FFF2-40B4-BE49-F238E27FC236}">
                <a16:creationId xmlns:a16="http://schemas.microsoft.com/office/drawing/2014/main" id="{5066D4F3-90E9-4340-BD5E-56F309915F05}"/>
              </a:ext>
            </a:extLst>
          </p:cNvPr>
          <p:cNvSpPr>
            <a:spLocks noChangeArrowheads="1"/>
          </p:cNvSpPr>
          <p:nvPr/>
        </p:nvSpPr>
        <p:spPr bwMode="auto">
          <a:xfrm>
            <a:off x="2124075" y="2708275"/>
            <a:ext cx="360363" cy="719138"/>
          </a:xfrm>
          <a:prstGeom prst="upArrow">
            <a:avLst>
              <a:gd name="adj1" fmla="val 50000"/>
              <a:gd name="adj2" fmla="val 49890"/>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dirty="0">
              <a:solidFill>
                <a:srgbClr val="669900"/>
              </a:solidFill>
              <a:latin typeface="Arial"/>
            </a:endParaRPr>
          </a:p>
        </p:txBody>
      </p:sp>
      <p:sp>
        <p:nvSpPr>
          <p:cNvPr id="63" name="AutoShape 23">
            <a:extLst>
              <a:ext uri="{FF2B5EF4-FFF2-40B4-BE49-F238E27FC236}">
                <a16:creationId xmlns:a16="http://schemas.microsoft.com/office/drawing/2014/main" id="{E414C3F8-A8B6-4B64-AF45-A49EC134B2DD}"/>
              </a:ext>
            </a:extLst>
          </p:cNvPr>
          <p:cNvSpPr>
            <a:spLocks noChangeArrowheads="1"/>
          </p:cNvSpPr>
          <p:nvPr/>
        </p:nvSpPr>
        <p:spPr bwMode="auto">
          <a:xfrm>
            <a:off x="2916238" y="1312748"/>
            <a:ext cx="360362" cy="719138"/>
          </a:xfrm>
          <a:prstGeom prst="upArrow">
            <a:avLst>
              <a:gd name="adj1" fmla="val 50000"/>
              <a:gd name="adj2" fmla="val 49890"/>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dirty="0">
              <a:solidFill>
                <a:srgbClr val="669900"/>
              </a:solidFill>
              <a:latin typeface="Arial"/>
            </a:endParaRPr>
          </a:p>
        </p:txBody>
      </p:sp>
      <p:sp>
        <p:nvSpPr>
          <p:cNvPr id="64" name="Text Box 24">
            <a:extLst>
              <a:ext uri="{FF2B5EF4-FFF2-40B4-BE49-F238E27FC236}">
                <a16:creationId xmlns:a16="http://schemas.microsoft.com/office/drawing/2014/main" id="{1C172ADD-C29D-432C-B672-06E4A0E9E732}"/>
              </a:ext>
            </a:extLst>
          </p:cNvPr>
          <p:cNvSpPr txBox="1">
            <a:spLocks noChangeArrowheads="1"/>
          </p:cNvSpPr>
          <p:nvPr/>
        </p:nvSpPr>
        <p:spPr bwMode="auto">
          <a:xfrm>
            <a:off x="683568" y="-29740"/>
            <a:ext cx="345663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2000" b="1" dirty="0">
                <a:solidFill>
                  <a:srgbClr val="339933"/>
                </a:solidFill>
                <a:latin typeface="Calibri" panose="020F0502020204030204" pitchFamily="34" charset="0"/>
              </a:rPr>
              <a:t>Participation &amp;</a:t>
            </a:r>
          </a:p>
          <a:p>
            <a:pPr eaLnBrk="1" hangingPunct="1"/>
            <a:r>
              <a:rPr lang="en-GB" sz="2000" b="1" dirty="0">
                <a:solidFill>
                  <a:srgbClr val="339933"/>
                </a:solidFill>
                <a:latin typeface="Calibri" panose="020F0502020204030204" pitchFamily="34" charset="0"/>
              </a:rPr>
              <a:t>Institutional learning </a:t>
            </a:r>
            <a:r>
              <a:rPr lang="en-GB" sz="2000" i="1" dirty="0" err="1">
                <a:latin typeface="Calibri" panose="020F0502020204030204" pitchFamily="34" charset="0"/>
              </a:rPr>
              <a:t>ie</a:t>
            </a:r>
            <a:r>
              <a:rPr lang="en-GB" sz="2000" i="1" dirty="0">
                <a:latin typeface="Calibri" panose="020F0502020204030204" pitchFamily="34" charset="0"/>
              </a:rPr>
              <a:t> </a:t>
            </a:r>
            <a:r>
              <a:rPr lang="en-GB" sz="2000" dirty="0">
                <a:latin typeface="Calibri" panose="020F0502020204030204" pitchFamily="34" charset="0"/>
              </a:rPr>
              <a:t>rules adapted in light of experiences from local contexts</a:t>
            </a:r>
            <a:endParaRPr lang="en-US" sz="2000" b="1" dirty="0">
              <a:solidFill>
                <a:srgbClr val="339933"/>
              </a:solidFill>
              <a:latin typeface="Calibri" panose="020F0502020204030204" pitchFamily="34" charset="0"/>
            </a:endParaRPr>
          </a:p>
        </p:txBody>
      </p:sp>
      <p:sp>
        <p:nvSpPr>
          <p:cNvPr id="65" name="AutoShape 33">
            <a:extLst>
              <a:ext uri="{FF2B5EF4-FFF2-40B4-BE49-F238E27FC236}">
                <a16:creationId xmlns:a16="http://schemas.microsoft.com/office/drawing/2014/main" id="{5F3447C5-4845-4684-B300-FF6783EE3031}"/>
              </a:ext>
            </a:extLst>
          </p:cNvPr>
          <p:cNvSpPr>
            <a:spLocks noChangeArrowheads="1"/>
          </p:cNvSpPr>
          <p:nvPr/>
        </p:nvSpPr>
        <p:spPr bwMode="auto">
          <a:xfrm>
            <a:off x="952644" y="4797425"/>
            <a:ext cx="360362" cy="719138"/>
          </a:xfrm>
          <a:prstGeom prst="upArrow">
            <a:avLst>
              <a:gd name="adj1" fmla="val 50000"/>
              <a:gd name="adj2" fmla="val 49890"/>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dirty="0">
              <a:solidFill>
                <a:srgbClr val="669900"/>
              </a:solidFill>
              <a:latin typeface="Arial"/>
            </a:endParaRPr>
          </a:p>
        </p:txBody>
      </p:sp>
      <p:sp>
        <p:nvSpPr>
          <p:cNvPr id="66" name="AutoShape 16">
            <a:extLst>
              <a:ext uri="{FF2B5EF4-FFF2-40B4-BE49-F238E27FC236}">
                <a16:creationId xmlns:a16="http://schemas.microsoft.com/office/drawing/2014/main" id="{8E0C2793-17C5-46D3-B88D-65BD47CF832C}"/>
              </a:ext>
            </a:extLst>
          </p:cNvPr>
          <p:cNvSpPr>
            <a:spLocks noChangeArrowheads="1"/>
          </p:cNvSpPr>
          <p:nvPr/>
        </p:nvSpPr>
        <p:spPr bwMode="auto">
          <a:xfrm>
            <a:off x="8532435" y="4688681"/>
            <a:ext cx="358775" cy="936625"/>
          </a:xfrm>
          <a:prstGeom prst="upDownArrow">
            <a:avLst>
              <a:gd name="adj1" fmla="val 50000"/>
              <a:gd name="adj2" fmla="val 52212"/>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
        <p:nvSpPr>
          <p:cNvPr id="67" name="AutoShape 17">
            <a:extLst>
              <a:ext uri="{FF2B5EF4-FFF2-40B4-BE49-F238E27FC236}">
                <a16:creationId xmlns:a16="http://schemas.microsoft.com/office/drawing/2014/main" id="{B451F990-F32D-4F90-BB34-7E9FDA9B6F9C}"/>
              </a:ext>
            </a:extLst>
          </p:cNvPr>
          <p:cNvSpPr>
            <a:spLocks noChangeArrowheads="1"/>
          </p:cNvSpPr>
          <p:nvPr/>
        </p:nvSpPr>
        <p:spPr bwMode="auto">
          <a:xfrm>
            <a:off x="8531642" y="3339359"/>
            <a:ext cx="360362" cy="996950"/>
          </a:xfrm>
          <a:prstGeom prst="upDownArrow">
            <a:avLst>
              <a:gd name="adj1" fmla="val 50000"/>
              <a:gd name="adj2" fmla="val 5533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
        <p:nvSpPr>
          <p:cNvPr id="68" name="AutoShape 18">
            <a:extLst>
              <a:ext uri="{FF2B5EF4-FFF2-40B4-BE49-F238E27FC236}">
                <a16:creationId xmlns:a16="http://schemas.microsoft.com/office/drawing/2014/main" id="{F53965C9-594A-4B50-A261-AA0D967FC09D}"/>
              </a:ext>
            </a:extLst>
          </p:cNvPr>
          <p:cNvSpPr>
            <a:spLocks noChangeArrowheads="1"/>
          </p:cNvSpPr>
          <p:nvPr/>
        </p:nvSpPr>
        <p:spPr bwMode="auto">
          <a:xfrm>
            <a:off x="8521704" y="2038821"/>
            <a:ext cx="360362" cy="996950"/>
          </a:xfrm>
          <a:prstGeom prst="upDownArrow">
            <a:avLst>
              <a:gd name="adj1" fmla="val 50000"/>
              <a:gd name="adj2" fmla="val 5533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
        <p:nvSpPr>
          <p:cNvPr id="69" name="Text Box 27">
            <a:extLst>
              <a:ext uri="{FF2B5EF4-FFF2-40B4-BE49-F238E27FC236}">
                <a16:creationId xmlns:a16="http://schemas.microsoft.com/office/drawing/2014/main" id="{3C7A1C9F-E739-444D-9EC8-CC4302FE63FC}"/>
              </a:ext>
            </a:extLst>
          </p:cNvPr>
          <p:cNvSpPr txBox="1">
            <a:spLocks noChangeArrowheads="1"/>
          </p:cNvSpPr>
          <p:nvPr/>
        </p:nvSpPr>
        <p:spPr bwMode="auto">
          <a:xfrm>
            <a:off x="7502525" y="236538"/>
            <a:ext cx="1398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2000" b="1" dirty="0">
                <a:solidFill>
                  <a:srgbClr val="FFCC00"/>
                </a:solidFill>
                <a:latin typeface="Arial" charset="0"/>
              </a:rPr>
              <a:t>Co-evolve</a:t>
            </a:r>
            <a:endParaRPr lang="en-US" sz="2000" b="1" dirty="0">
              <a:solidFill>
                <a:srgbClr val="FFCC00"/>
              </a:solidFill>
              <a:latin typeface="Arial" charset="0"/>
            </a:endParaRPr>
          </a:p>
        </p:txBody>
      </p:sp>
      <p:sp>
        <p:nvSpPr>
          <p:cNvPr id="70" name="AutoShape 30">
            <a:extLst>
              <a:ext uri="{FF2B5EF4-FFF2-40B4-BE49-F238E27FC236}">
                <a16:creationId xmlns:a16="http://schemas.microsoft.com/office/drawing/2014/main" id="{19F13B36-22EE-472E-8014-AF900406EE34}"/>
              </a:ext>
            </a:extLst>
          </p:cNvPr>
          <p:cNvSpPr>
            <a:spLocks noChangeArrowheads="1"/>
          </p:cNvSpPr>
          <p:nvPr/>
        </p:nvSpPr>
        <p:spPr bwMode="auto">
          <a:xfrm>
            <a:off x="8521703" y="738283"/>
            <a:ext cx="360363" cy="996950"/>
          </a:xfrm>
          <a:prstGeom prst="upDownArrow">
            <a:avLst>
              <a:gd name="adj1" fmla="val 50000"/>
              <a:gd name="adj2" fmla="val 5533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2FB45186-456E-4801-A137-F13100E7E82B}"/>
              </a:ext>
            </a:extLst>
          </p:cNvPr>
          <p:cNvSpPr>
            <a:spLocks noChangeArrowheads="1"/>
          </p:cNvSpPr>
          <p:nvPr/>
        </p:nvSpPr>
        <p:spPr bwMode="auto">
          <a:xfrm>
            <a:off x="251520" y="3646816"/>
            <a:ext cx="792163"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03" name="Rectangle 11">
            <a:extLst>
              <a:ext uri="{FF2B5EF4-FFF2-40B4-BE49-F238E27FC236}">
                <a16:creationId xmlns:a16="http://schemas.microsoft.com/office/drawing/2014/main" id="{B0823F9D-2914-4E0D-873E-8749253200B5}"/>
              </a:ext>
            </a:extLst>
          </p:cNvPr>
          <p:cNvSpPr>
            <a:spLocks noChangeArrowheads="1"/>
          </p:cNvSpPr>
          <p:nvPr/>
        </p:nvSpPr>
        <p:spPr bwMode="auto">
          <a:xfrm>
            <a:off x="1691383" y="364681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04" name="Rectangle 12">
            <a:extLst>
              <a:ext uri="{FF2B5EF4-FFF2-40B4-BE49-F238E27FC236}">
                <a16:creationId xmlns:a16="http://schemas.microsoft.com/office/drawing/2014/main" id="{10430A4C-A824-4D89-9161-1AF09613DF8E}"/>
              </a:ext>
            </a:extLst>
          </p:cNvPr>
          <p:cNvSpPr>
            <a:spLocks noChangeArrowheads="1"/>
          </p:cNvSpPr>
          <p:nvPr/>
        </p:nvSpPr>
        <p:spPr bwMode="auto">
          <a:xfrm>
            <a:off x="3059808" y="364681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25605" name="Rectangle 13">
            <a:extLst>
              <a:ext uri="{FF2B5EF4-FFF2-40B4-BE49-F238E27FC236}">
                <a16:creationId xmlns:a16="http://schemas.microsoft.com/office/drawing/2014/main" id="{14B4E07B-A778-43B6-98AD-690903A1CF6D}"/>
              </a:ext>
            </a:extLst>
          </p:cNvPr>
          <p:cNvSpPr>
            <a:spLocks noChangeArrowheads="1"/>
          </p:cNvSpPr>
          <p:nvPr/>
        </p:nvSpPr>
        <p:spPr bwMode="auto">
          <a:xfrm>
            <a:off x="4428233" y="364681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06" name="Rectangle 14">
            <a:extLst>
              <a:ext uri="{FF2B5EF4-FFF2-40B4-BE49-F238E27FC236}">
                <a16:creationId xmlns:a16="http://schemas.microsoft.com/office/drawing/2014/main" id="{E565379D-5122-43A4-9FB5-E66F75835663}"/>
              </a:ext>
            </a:extLst>
          </p:cNvPr>
          <p:cNvSpPr>
            <a:spLocks noChangeArrowheads="1"/>
          </p:cNvSpPr>
          <p:nvPr/>
        </p:nvSpPr>
        <p:spPr bwMode="auto">
          <a:xfrm>
            <a:off x="5796658" y="364681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07" name="Text Box 17">
            <a:extLst>
              <a:ext uri="{FF2B5EF4-FFF2-40B4-BE49-F238E27FC236}">
                <a16:creationId xmlns:a16="http://schemas.microsoft.com/office/drawing/2014/main" id="{FBA99BFC-7C3A-401F-8CE3-D1C23DD82EF3}"/>
              </a:ext>
            </a:extLst>
          </p:cNvPr>
          <p:cNvSpPr txBox="1">
            <a:spLocks noChangeArrowheads="1"/>
          </p:cNvSpPr>
          <p:nvPr/>
        </p:nvSpPr>
        <p:spPr bwMode="auto">
          <a:xfrm rot="16200000">
            <a:off x="-464442" y="4794579"/>
            <a:ext cx="221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Fisheries law, </a:t>
            </a:r>
          </a:p>
          <a:p>
            <a:pPr eaLnBrk="1" hangingPunct="1"/>
            <a:r>
              <a:rPr lang="en-GB" altLang="en-US"/>
              <a:t>decisions &amp; practice</a:t>
            </a:r>
          </a:p>
        </p:txBody>
      </p:sp>
      <p:sp>
        <p:nvSpPr>
          <p:cNvPr id="25608" name="Text Box 19">
            <a:extLst>
              <a:ext uri="{FF2B5EF4-FFF2-40B4-BE49-F238E27FC236}">
                <a16:creationId xmlns:a16="http://schemas.microsoft.com/office/drawing/2014/main" id="{7A978216-1CE3-4B6D-B1C7-3E85698758B4}"/>
              </a:ext>
            </a:extLst>
          </p:cNvPr>
          <p:cNvSpPr txBox="1">
            <a:spLocks noChangeArrowheads="1"/>
          </p:cNvSpPr>
          <p:nvPr/>
        </p:nvSpPr>
        <p:spPr bwMode="auto">
          <a:xfrm rot="16200000">
            <a:off x="710308" y="4772354"/>
            <a:ext cx="274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Coastal development</a:t>
            </a:r>
          </a:p>
          <a:p>
            <a:pPr eaLnBrk="1" hangingPunct="1"/>
            <a:r>
              <a:rPr lang="en-GB" altLang="en-US"/>
              <a:t> law, decisions &amp; practice</a:t>
            </a:r>
          </a:p>
        </p:txBody>
      </p:sp>
      <p:sp>
        <p:nvSpPr>
          <p:cNvPr id="25609" name="Text Box 20">
            <a:extLst>
              <a:ext uri="{FF2B5EF4-FFF2-40B4-BE49-F238E27FC236}">
                <a16:creationId xmlns:a16="http://schemas.microsoft.com/office/drawing/2014/main" id="{5AD2AB4A-5ADE-438E-AD06-AC3B40D30289}"/>
              </a:ext>
            </a:extLst>
          </p:cNvPr>
          <p:cNvSpPr txBox="1">
            <a:spLocks noChangeArrowheads="1"/>
          </p:cNvSpPr>
          <p:nvPr/>
        </p:nvSpPr>
        <p:spPr bwMode="auto">
          <a:xfrm rot="16200000">
            <a:off x="2102545" y="4839029"/>
            <a:ext cx="269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Marine consevation law, </a:t>
            </a:r>
          </a:p>
          <a:p>
            <a:pPr eaLnBrk="1" hangingPunct="1"/>
            <a:r>
              <a:rPr lang="en-GB" altLang="en-US"/>
              <a:t>decisions &amp; practice</a:t>
            </a:r>
          </a:p>
        </p:txBody>
      </p:sp>
      <p:sp>
        <p:nvSpPr>
          <p:cNvPr id="25610" name="Text Box 21">
            <a:extLst>
              <a:ext uri="{FF2B5EF4-FFF2-40B4-BE49-F238E27FC236}">
                <a16:creationId xmlns:a16="http://schemas.microsoft.com/office/drawing/2014/main" id="{B9ED6EB3-59AE-4E5B-B783-B15ACB3A6805}"/>
              </a:ext>
            </a:extLst>
          </p:cNvPr>
          <p:cNvSpPr txBox="1">
            <a:spLocks noChangeArrowheads="1"/>
          </p:cNvSpPr>
          <p:nvPr/>
        </p:nvSpPr>
        <p:spPr bwMode="auto">
          <a:xfrm rot="16200000">
            <a:off x="3471225" y="4661914"/>
            <a:ext cx="26982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err="1"/>
              <a:t>Catcment</a:t>
            </a:r>
            <a:r>
              <a:rPr lang="en-GB" altLang="en-US" dirty="0"/>
              <a:t> management</a:t>
            </a:r>
          </a:p>
          <a:p>
            <a:pPr eaLnBrk="1" hangingPunct="1"/>
            <a:r>
              <a:rPr lang="en-GB" altLang="en-US" dirty="0"/>
              <a:t>law, decisions &amp; practice</a:t>
            </a:r>
          </a:p>
        </p:txBody>
      </p:sp>
      <p:sp>
        <p:nvSpPr>
          <p:cNvPr id="25611" name="Text Box 22">
            <a:extLst>
              <a:ext uri="{FF2B5EF4-FFF2-40B4-BE49-F238E27FC236}">
                <a16:creationId xmlns:a16="http://schemas.microsoft.com/office/drawing/2014/main" id="{6A4BCDF9-A7AF-4E57-9740-D07EB74D09E0}"/>
              </a:ext>
            </a:extLst>
          </p:cNvPr>
          <p:cNvSpPr txBox="1">
            <a:spLocks noChangeArrowheads="1"/>
          </p:cNvSpPr>
          <p:nvPr/>
        </p:nvSpPr>
        <p:spPr bwMode="auto">
          <a:xfrm rot="16200000">
            <a:off x="4807645" y="4737429"/>
            <a:ext cx="276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Flood risk management </a:t>
            </a:r>
          </a:p>
          <a:p>
            <a:pPr eaLnBrk="1" hangingPunct="1"/>
            <a:r>
              <a:rPr lang="en-GB" altLang="en-US" dirty="0"/>
              <a:t>law, decisions &amp; practice</a:t>
            </a:r>
          </a:p>
        </p:txBody>
      </p:sp>
      <p:sp>
        <p:nvSpPr>
          <p:cNvPr id="25612" name="Rectangle 23">
            <a:extLst>
              <a:ext uri="{FF2B5EF4-FFF2-40B4-BE49-F238E27FC236}">
                <a16:creationId xmlns:a16="http://schemas.microsoft.com/office/drawing/2014/main" id="{872CB559-83CE-4CF9-9663-859BBBD12C15}"/>
              </a:ext>
            </a:extLst>
          </p:cNvPr>
          <p:cNvSpPr>
            <a:spLocks noChangeArrowheads="1"/>
          </p:cNvSpPr>
          <p:nvPr/>
        </p:nvSpPr>
        <p:spPr bwMode="auto">
          <a:xfrm>
            <a:off x="251520" y="262266"/>
            <a:ext cx="6408738"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t>Ecosystem-based Marine Spatial Plan</a:t>
            </a:r>
          </a:p>
        </p:txBody>
      </p:sp>
      <p:sp>
        <p:nvSpPr>
          <p:cNvPr id="25613" name="Rectangle 25">
            <a:extLst>
              <a:ext uri="{FF2B5EF4-FFF2-40B4-BE49-F238E27FC236}">
                <a16:creationId xmlns:a16="http://schemas.microsoft.com/office/drawing/2014/main" id="{B7146698-9179-4271-9EB9-FD9EE3FD0BDA}"/>
              </a:ext>
            </a:extLst>
          </p:cNvPr>
          <p:cNvSpPr>
            <a:spLocks noChangeArrowheads="1"/>
          </p:cNvSpPr>
          <p:nvPr/>
        </p:nvSpPr>
        <p:spPr bwMode="auto">
          <a:xfrm>
            <a:off x="251520" y="112745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14" name="Rectangle 27">
            <a:extLst>
              <a:ext uri="{FF2B5EF4-FFF2-40B4-BE49-F238E27FC236}">
                <a16:creationId xmlns:a16="http://schemas.microsoft.com/office/drawing/2014/main" id="{8BA0991E-3551-4F8D-ADFC-3C9DEFF89DAA}"/>
              </a:ext>
            </a:extLst>
          </p:cNvPr>
          <p:cNvSpPr>
            <a:spLocks noChangeArrowheads="1"/>
          </p:cNvSpPr>
          <p:nvPr/>
        </p:nvSpPr>
        <p:spPr bwMode="auto">
          <a:xfrm>
            <a:off x="1835845" y="112745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15" name="Rectangle 28">
            <a:extLst>
              <a:ext uri="{FF2B5EF4-FFF2-40B4-BE49-F238E27FC236}">
                <a16:creationId xmlns:a16="http://schemas.microsoft.com/office/drawing/2014/main" id="{B87533E2-C481-4679-9D45-32F20EABCE2A}"/>
              </a:ext>
            </a:extLst>
          </p:cNvPr>
          <p:cNvSpPr>
            <a:spLocks noChangeArrowheads="1"/>
          </p:cNvSpPr>
          <p:nvPr/>
        </p:nvSpPr>
        <p:spPr bwMode="auto">
          <a:xfrm>
            <a:off x="3131245" y="112745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16" name="Rectangle 29">
            <a:extLst>
              <a:ext uri="{FF2B5EF4-FFF2-40B4-BE49-F238E27FC236}">
                <a16:creationId xmlns:a16="http://schemas.microsoft.com/office/drawing/2014/main" id="{884272A4-18E8-4338-A40C-633A7F1DC2BD}"/>
              </a:ext>
            </a:extLst>
          </p:cNvPr>
          <p:cNvSpPr>
            <a:spLocks noChangeArrowheads="1"/>
          </p:cNvSpPr>
          <p:nvPr/>
        </p:nvSpPr>
        <p:spPr bwMode="auto">
          <a:xfrm>
            <a:off x="4499670" y="112745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17" name="Rectangle 30">
            <a:extLst>
              <a:ext uri="{FF2B5EF4-FFF2-40B4-BE49-F238E27FC236}">
                <a16:creationId xmlns:a16="http://schemas.microsoft.com/office/drawing/2014/main" id="{350849A3-3931-48BB-8512-7C66242E1081}"/>
              </a:ext>
            </a:extLst>
          </p:cNvPr>
          <p:cNvSpPr>
            <a:spLocks noChangeArrowheads="1"/>
          </p:cNvSpPr>
          <p:nvPr/>
        </p:nvSpPr>
        <p:spPr bwMode="auto">
          <a:xfrm>
            <a:off x="5868095" y="112745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18" name="Text Box 31">
            <a:extLst>
              <a:ext uri="{FF2B5EF4-FFF2-40B4-BE49-F238E27FC236}">
                <a16:creationId xmlns:a16="http://schemas.microsoft.com/office/drawing/2014/main" id="{015BA7FC-3F04-466A-8AC2-967BD1D88612}"/>
              </a:ext>
            </a:extLst>
          </p:cNvPr>
          <p:cNvSpPr txBox="1">
            <a:spLocks noChangeArrowheads="1"/>
          </p:cNvSpPr>
          <p:nvPr/>
        </p:nvSpPr>
        <p:spPr bwMode="auto">
          <a:xfrm rot="16200000">
            <a:off x="-154880" y="1749754"/>
            <a:ext cx="1581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Fisheries policy</a:t>
            </a:r>
          </a:p>
        </p:txBody>
      </p:sp>
      <p:sp>
        <p:nvSpPr>
          <p:cNvPr id="25619" name="Text Box 32">
            <a:extLst>
              <a:ext uri="{FF2B5EF4-FFF2-40B4-BE49-F238E27FC236}">
                <a16:creationId xmlns:a16="http://schemas.microsoft.com/office/drawing/2014/main" id="{B5CCFB0E-699C-49FE-BF56-D6909C8962A5}"/>
              </a:ext>
            </a:extLst>
          </p:cNvPr>
          <p:cNvSpPr txBox="1">
            <a:spLocks noChangeArrowheads="1"/>
          </p:cNvSpPr>
          <p:nvPr/>
        </p:nvSpPr>
        <p:spPr bwMode="auto">
          <a:xfrm rot="16200000">
            <a:off x="1436589" y="1598147"/>
            <a:ext cx="1379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Development</a:t>
            </a:r>
          </a:p>
          <a:p>
            <a:pPr eaLnBrk="1" hangingPunct="1"/>
            <a:r>
              <a:rPr lang="en-GB" altLang="en-US" sz="1600"/>
              <a:t>policy</a:t>
            </a:r>
          </a:p>
        </p:txBody>
      </p:sp>
      <p:sp>
        <p:nvSpPr>
          <p:cNvPr id="25620" name="Text Box 33">
            <a:extLst>
              <a:ext uri="{FF2B5EF4-FFF2-40B4-BE49-F238E27FC236}">
                <a16:creationId xmlns:a16="http://schemas.microsoft.com/office/drawing/2014/main" id="{F94D670D-05AD-42F7-A52D-52900A0AADF3}"/>
              </a:ext>
            </a:extLst>
          </p:cNvPr>
          <p:cNvSpPr txBox="1">
            <a:spLocks noChangeArrowheads="1"/>
          </p:cNvSpPr>
          <p:nvPr/>
        </p:nvSpPr>
        <p:spPr bwMode="auto">
          <a:xfrm rot="16200000">
            <a:off x="2884389" y="1675935"/>
            <a:ext cx="1220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Biodiversity</a:t>
            </a:r>
          </a:p>
          <a:p>
            <a:pPr eaLnBrk="1" hangingPunct="1"/>
            <a:r>
              <a:rPr lang="en-GB" altLang="en-US" sz="1600"/>
              <a:t>policy</a:t>
            </a:r>
          </a:p>
        </p:txBody>
      </p:sp>
      <p:sp>
        <p:nvSpPr>
          <p:cNvPr id="25621" name="Text Box 34">
            <a:extLst>
              <a:ext uri="{FF2B5EF4-FFF2-40B4-BE49-F238E27FC236}">
                <a16:creationId xmlns:a16="http://schemas.microsoft.com/office/drawing/2014/main" id="{2AA26690-5B4E-4AFA-8C72-9CB4849BABEC}"/>
              </a:ext>
            </a:extLst>
          </p:cNvPr>
          <p:cNvSpPr txBox="1">
            <a:spLocks noChangeArrowheads="1"/>
          </p:cNvSpPr>
          <p:nvPr/>
        </p:nvSpPr>
        <p:spPr bwMode="auto">
          <a:xfrm rot="16200000">
            <a:off x="4279802" y="1760072"/>
            <a:ext cx="11668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Catchment</a:t>
            </a:r>
          </a:p>
          <a:p>
            <a:pPr eaLnBrk="1" hangingPunct="1"/>
            <a:r>
              <a:rPr lang="en-GB" altLang="en-US" sz="1600"/>
              <a:t>policy</a:t>
            </a:r>
          </a:p>
        </p:txBody>
      </p:sp>
      <p:sp>
        <p:nvSpPr>
          <p:cNvPr id="25622" name="Text Box 35">
            <a:extLst>
              <a:ext uri="{FF2B5EF4-FFF2-40B4-BE49-F238E27FC236}">
                <a16:creationId xmlns:a16="http://schemas.microsoft.com/office/drawing/2014/main" id="{634C3AAA-D334-48DC-BF99-4A15C484EEC6}"/>
              </a:ext>
            </a:extLst>
          </p:cNvPr>
          <p:cNvSpPr txBox="1">
            <a:spLocks noChangeArrowheads="1"/>
          </p:cNvSpPr>
          <p:nvPr/>
        </p:nvSpPr>
        <p:spPr bwMode="auto">
          <a:xfrm rot="16200000">
            <a:off x="5585521" y="1622753"/>
            <a:ext cx="1435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Flood risk</a:t>
            </a:r>
          </a:p>
          <a:p>
            <a:pPr eaLnBrk="1" hangingPunct="1"/>
            <a:r>
              <a:rPr lang="en-GB" altLang="en-US" sz="1600"/>
              <a:t>policy</a:t>
            </a:r>
          </a:p>
        </p:txBody>
      </p:sp>
      <p:sp>
        <p:nvSpPr>
          <p:cNvPr id="25623" name="AutoShape 36">
            <a:extLst>
              <a:ext uri="{FF2B5EF4-FFF2-40B4-BE49-F238E27FC236}">
                <a16:creationId xmlns:a16="http://schemas.microsoft.com/office/drawing/2014/main" id="{4BDFC77D-BF08-4C87-9292-43BE42DF2436}"/>
              </a:ext>
            </a:extLst>
          </p:cNvPr>
          <p:cNvSpPr>
            <a:spLocks noChangeArrowheads="1"/>
          </p:cNvSpPr>
          <p:nvPr/>
        </p:nvSpPr>
        <p:spPr bwMode="auto">
          <a:xfrm>
            <a:off x="972245" y="2135516"/>
            <a:ext cx="855663" cy="144463"/>
          </a:xfrm>
          <a:prstGeom prst="leftRightArrow">
            <a:avLst>
              <a:gd name="adj1" fmla="val 50000"/>
              <a:gd name="adj2" fmla="val 1184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24" name="AutoShape 37">
            <a:extLst>
              <a:ext uri="{FF2B5EF4-FFF2-40B4-BE49-F238E27FC236}">
                <a16:creationId xmlns:a16="http://schemas.microsoft.com/office/drawing/2014/main" id="{7089ED40-3E72-4E23-B3AF-87411007C640}"/>
              </a:ext>
            </a:extLst>
          </p:cNvPr>
          <p:cNvSpPr>
            <a:spLocks noChangeArrowheads="1"/>
          </p:cNvSpPr>
          <p:nvPr/>
        </p:nvSpPr>
        <p:spPr bwMode="auto">
          <a:xfrm>
            <a:off x="2554983" y="213551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25" name="AutoShape 39">
            <a:extLst>
              <a:ext uri="{FF2B5EF4-FFF2-40B4-BE49-F238E27FC236}">
                <a16:creationId xmlns:a16="http://schemas.microsoft.com/office/drawing/2014/main" id="{B40F3C2E-C62C-423A-BCFE-BA3AD5906B63}"/>
              </a:ext>
            </a:extLst>
          </p:cNvPr>
          <p:cNvSpPr>
            <a:spLocks noChangeArrowheads="1"/>
          </p:cNvSpPr>
          <p:nvPr/>
        </p:nvSpPr>
        <p:spPr bwMode="auto">
          <a:xfrm>
            <a:off x="3851970" y="2135516"/>
            <a:ext cx="647700" cy="144463"/>
          </a:xfrm>
          <a:prstGeom prst="rightArrow">
            <a:avLst>
              <a:gd name="adj1" fmla="val 50000"/>
              <a:gd name="adj2" fmla="val 112088"/>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26" name="AutoShape 40">
            <a:extLst>
              <a:ext uri="{FF2B5EF4-FFF2-40B4-BE49-F238E27FC236}">
                <a16:creationId xmlns:a16="http://schemas.microsoft.com/office/drawing/2014/main" id="{8CA869FF-9509-431A-81F7-28D1B995209E}"/>
              </a:ext>
            </a:extLst>
          </p:cNvPr>
          <p:cNvSpPr>
            <a:spLocks noChangeArrowheads="1"/>
          </p:cNvSpPr>
          <p:nvPr/>
        </p:nvSpPr>
        <p:spPr bwMode="auto">
          <a:xfrm>
            <a:off x="5220395" y="2135516"/>
            <a:ext cx="647700" cy="144463"/>
          </a:xfrm>
          <a:prstGeom prst="leftRightArrow">
            <a:avLst>
              <a:gd name="adj1" fmla="val 50000"/>
              <a:gd name="adj2" fmla="val 896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27" name="AutoShape 47">
            <a:extLst>
              <a:ext uri="{FF2B5EF4-FFF2-40B4-BE49-F238E27FC236}">
                <a16:creationId xmlns:a16="http://schemas.microsoft.com/office/drawing/2014/main" id="{6386DB46-90B6-48BE-B439-D8DA91DE4287}"/>
              </a:ext>
            </a:extLst>
          </p:cNvPr>
          <p:cNvSpPr>
            <a:spLocks noChangeArrowheads="1"/>
          </p:cNvSpPr>
          <p:nvPr/>
        </p:nvSpPr>
        <p:spPr bwMode="auto">
          <a:xfrm>
            <a:off x="2554983" y="213551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28" name="AutoShape 48">
            <a:extLst>
              <a:ext uri="{FF2B5EF4-FFF2-40B4-BE49-F238E27FC236}">
                <a16:creationId xmlns:a16="http://schemas.microsoft.com/office/drawing/2014/main" id="{4044DF26-AC2E-4C16-8036-1477BAB9D1A7}"/>
              </a:ext>
            </a:extLst>
          </p:cNvPr>
          <p:cNvSpPr>
            <a:spLocks noChangeArrowheads="1"/>
          </p:cNvSpPr>
          <p:nvPr/>
        </p:nvSpPr>
        <p:spPr bwMode="auto">
          <a:xfrm>
            <a:off x="3851970" y="2135516"/>
            <a:ext cx="647700" cy="144463"/>
          </a:xfrm>
          <a:prstGeom prst="rightArrow">
            <a:avLst>
              <a:gd name="adj1" fmla="val 50000"/>
              <a:gd name="adj2" fmla="val 112088"/>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29" name="AutoShape 50">
            <a:extLst>
              <a:ext uri="{FF2B5EF4-FFF2-40B4-BE49-F238E27FC236}">
                <a16:creationId xmlns:a16="http://schemas.microsoft.com/office/drawing/2014/main" id="{51F89E6D-79ED-4CA0-8AC2-3F99FE1881D9}"/>
              </a:ext>
            </a:extLst>
          </p:cNvPr>
          <p:cNvSpPr>
            <a:spLocks noChangeArrowheads="1"/>
          </p:cNvSpPr>
          <p:nvPr/>
        </p:nvSpPr>
        <p:spPr bwMode="auto">
          <a:xfrm>
            <a:off x="2554983" y="213551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30" name="AutoShape 51">
            <a:extLst>
              <a:ext uri="{FF2B5EF4-FFF2-40B4-BE49-F238E27FC236}">
                <a16:creationId xmlns:a16="http://schemas.microsoft.com/office/drawing/2014/main" id="{71066ED4-4498-44FD-BEFF-5F86AC1ACD36}"/>
              </a:ext>
            </a:extLst>
          </p:cNvPr>
          <p:cNvSpPr>
            <a:spLocks noChangeArrowheads="1"/>
          </p:cNvSpPr>
          <p:nvPr/>
        </p:nvSpPr>
        <p:spPr bwMode="auto">
          <a:xfrm>
            <a:off x="5220395" y="2135516"/>
            <a:ext cx="647700" cy="144463"/>
          </a:xfrm>
          <a:prstGeom prst="leftRightArrow">
            <a:avLst>
              <a:gd name="adj1" fmla="val 50000"/>
              <a:gd name="adj2" fmla="val 896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31" name="AutoShape 52">
            <a:extLst>
              <a:ext uri="{FF2B5EF4-FFF2-40B4-BE49-F238E27FC236}">
                <a16:creationId xmlns:a16="http://schemas.microsoft.com/office/drawing/2014/main" id="{F5FED645-4496-4D97-A96D-7569D3555F9B}"/>
              </a:ext>
            </a:extLst>
          </p:cNvPr>
          <p:cNvSpPr>
            <a:spLocks noChangeArrowheads="1"/>
          </p:cNvSpPr>
          <p:nvPr/>
        </p:nvSpPr>
        <p:spPr bwMode="auto">
          <a:xfrm>
            <a:off x="3851970" y="2135516"/>
            <a:ext cx="647700" cy="144463"/>
          </a:xfrm>
          <a:prstGeom prst="rightArrow">
            <a:avLst>
              <a:gd name="adj1" fmla="val 50000"/>
              <a:gd name="adj2" fmla="val 112088"/>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32" name="AutoShape 54">
            <a:extLst>
              <a:ext uri="{FF2B5EF4-FFF2-40B4-BE49-F238E27FC236}">
                <a16:creationId xmlns:a16="http://schemas.microsoft.com/office/drawing/2014/main" id="{E364616B-6D0B-4A9E-B9D6-6508949452DD}"/>
              </a:ext>
            </a:extLst>
          </p:cNvPr>
          <p:cNvSpPr>
            <a:spLocks noChangeArrowheads="1"/>
          </p:cNvSpPr>
          <p:nvPr/>
        </p:nvSpPr>
        <p:spPr bwMode="auto">
          <a:xfrm>
            <a:off x="2554983" y="213551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633" name="Text Box 104">
            <a:extLst>
              <a:ext uri="{FF2B5EF4-FFF2-40B4-BE49-F238E27FC236}">
                <a16:creationId xmlns:a16="http://schemas.microsoft.com/office/drawing/2014/main" id="{0BEA2ECA-45A0-4F26-A703-E1C9EC0724AF}"/>
              </a:ext>
            </a:extLst>
          </p:cNvPr>
          <p:cNvSpPr txBox="1">
            <a:spLocks noChangeArrowheads="1"/>
          </p:cNvSpPr>
          <p:nvPr/>
        </p:nvSpPr>
        <p:spPr bwMode="auto">
          <a:xfrm>
            <a:off x="2554983" y="6493204"/>
            <a:ext cx="220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a:t>Business-as-usual</a:t>
            </a:r>
          </a:p>
        </p:txBody>
      </p:sp>
      <p:sp>
        <p:nvSpPr>
          <p:cNvPr id="2" name="TextBox 1">
            <a:extLst>
              <a:ext uri="{FF2B5EF4-FFF2-40B4-BE49-F238E27FC236}">
                <a16:creationId xmlns:a16="http://schemas.microsoft.com/office/drawing/2014/main" id="{6D2DA217-716E-47A7-B55F-67BB368BE05B}"/>
              </a:ext>
            </a:extLst>
          </p:cNvPr>
          <p:cNvSpPr txBox="1"/>
          <p:nvPr/>
        </p:nvSpPr>
        <p:spPr>
          <a:xfrm>
            <a:off x="6876182" y="2708604"/>
            <a:ext cx="1763689" cy="2031325"/>
          </a:xfrm>
          <a:prstGeom prst="rect">
            <a:avLst/>
          </a:prstGeom>
          <a:noFill/>
        </p:spPr>
        <p:txBody>
          <a:bodyPr wrap="square" rtlCol="0">
            <a:spAutoFit/>
          </a:bodyPr>
          <a:lstStyle/>
          <a:p>
            <a:r>
              <a:rPr lang="en-GB" dirty="0"/>
              <a:t>Often </a:t>
            </a:r>
            <a:r>
              <a:rPr lang="en-GB" b="1" dirty="0"/>
              <a:t>disconnected by design</a:t>
            </a:r>
            <a:r>
              <a:rPr lang="en-GB" dirty="0"/>
              <a:t>, </a:t>
            </a:r>
            <a:r>
              <a:rPr lang="en-GB" i="1" dirty="0"/>
              <a:t>e.g.</a:t>
            </a:r>
            <a:r>
              <a:rPr lang="en-GB" dirty="0"/>
              <a:t> Marine Plans in England;</a:t>
            </a:r>
          </a:p>
          <a:p>
            <a:r>
              <a:rPr lang="en-GB" dirty="0"/>
              <a:t>MSFD and DEFMSP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43E5158-690A-4B5E-B78C-59177FBE6458}"/>
              </a:ext>
            </a:extLst>
          </p:cNvPr>
          <p:cNvSpPr>
            <a:spLocks noChangeArrowheads="1"/>
          </p:cNvSpPr>
          <p:nvPr/>
        </p:nvSpPr>
        <p:spPr bwMode="auto">
          <a:xfrm>
            <a:off x="251520" y="3717206"/>
            <a:ext cx="792163"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27" name="Rectangle 3">
            <a:extLst>
              <a:ext uri="{FF2B5EF4-FFF2-40B4-BE49-F238E27FC236}">
                <a16:creationId xmlns:a16="http://schemas.microsoft.com/office/drawing/2014/main" id="{EB716F64-5C2F-469E-9EBE-40E1066BFC2B}"/>
              </a:ext>
            </a:extLst>
          </p:cNvPr>
          <p:cNvSpPr>
            <a:spLocks noChangeArrowheads="1"/>
          </p:cNvSpPr>
          <p:nvPr/>
        </p:nvSpPr>
        <p:spPr bwMode="auto">
          <a:xfrm>
            <a:off x="1691383" y="371720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28" name="Rectangle 4">
            <a:extLst>
              <a:ext uri="{FF2B5EF4-FFF2-40B4-BE49-F238E27FC236}">
                <a16:creationId xmlns:a16="http://schemas.microsoft.com/office/drawing/2014/main" id="{43C12194-402E-4FC0-8C82-B06715E437FB}"/>
              </a:ext>
            </a:extLst>
          </p:cNvPr>
          <p:cNvSpPr>
            <a:spLocks noChangeArrowheads="1"/>
          </p:cNvSpPr>
          <p:nvPr/>
        </p:nvSpPr>
        <p:spPr bwMode="auto">
          <a:xfrm>
            <a:off x="3059808" y="371720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26629" name="Rectangle 5">
            <a:extLst>
              <a:ext uri="{FF2B5EF4-FFF2-40B4-BE49-F238E27FC236}">
                <a16:creationId xmlns:a16="http://schemas.microsoft.com/office/drawing/2014/main" id="{6757A56B-8D9A-4FF7-AD2F-5F994967FB2B}"/>
              </a:ext>
            </a:extLst>
          </p:cNvPr>
          <p:cNvSpPr>
            <a:spLocks noChangeArrowheads="1"/>
          </p:cNvSpPr>
          <p:nvPr/>
        </p:nvSpPr>
        <p:spPr bwMode="auto">
          <a:xfrm>
            <a:off x="4428233" y="371720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0" name="Rectangle 6">
            <a:extLst>
              <a:ext uri="{FF2B5EF4-FFF2-40B4-BE49-F238E27FC236}">
                <a16:creationId xmlns:a16="http://schemas.microsoft.com/office/drawing/2014/main" id="{2A0D4E84-AC82-4977-B745-8B5B3FF46FEE}"/>
              </a:ext>
            </a:extLst>
          </p:cNvPr>
          <p:cNvSpPr>
            <a:spLocks noChangeArrowheads="1"/>
          </p:cNvSpPr>
          <p:nvPr/>
        </p:nvSpPr>
        <p:spPr bwMode="auto">
          <a:xfrm>
            <a:off x="5796658" y="371720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1" name="Text Box 7">
            <a:extLst>
              <a:ext uri="{FF2B5EF4-FFF2-40B4-BE49-F238E27FC236}">
                <a16:creationId xmlns:a16="http://schemas.microsoft.com/office/drawing/2014/main" id="{0190CE5B-4B12-4A25-A44F-AE8B88A9CFD9}"/>
              </a:ext>
            </a:extLst>
          </p:cNvPr>
          <p:cNvSpPr txBox="1">
            <a:spLocks noChangeArrowheads="1"/>
          </p:cNvSpPr>
          <p:nvPr/>
        </p:nvSpPr>
        <p:spPr bwMode="auto">
          <a:xfrm rot="-5400000">
            <a:off x="-464442" y="4864969"/>
            <a:ext cx="221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Fisheries law, </a:t>
            </a:r>
          </a:p>
          <a:p>
            <a:pPr eaLnBrk="1" hangingPunct="1"/>
            <a:r>
              <a:rPr lang="en-GB" altLang="en-US"/>
              <a:t>decisions &amp; practice</a:t>
            </a:r>
          </a:p>
        </p:txBody>
      </p:sp>
      <p:sp>
        <p:nvSpPr>
          <p:cNvPr id="26632" name="Text Box 8">
            <a:extLst>
              <a:ext uri="{FF2B5EF4-FFF2-40B4-BE49-F238E27FC236}">
                <a16:creationId xmlns:a16="http://schemas.microsoft.com/office/drawing/2014/main" id="{61D8F431-9D64-4960-B4AF-3E1C35728644}"/>
              </a:ext>
            </a:extLst>
          </p:cNvPr>
          <p:cNvSpPr txBox="1">
            <a:spLocks noChangeArrowheads="1"/>
          </p:cNvSpPr>
          <p:nvPr/>
        </p:nvSpPr>
        <p:spPr bwMode="auto">
          <a:xfrm rot="-5400000">
            <a:off x="710308" y="4842744"/>
            <a:ext cx="274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Coastal development</a:t>
            </a:r>
          </a:p>
          <a:p>
            <a:pPr eaLnBrk="1" hangingPunct="1"/>
            <a:r>
              <a:rPr lang="en-GB" altLang="en-US"/>
              <a:t> law, decisions &amp; practice</a:t>
            </a:r>
          </a:p>
        </p:txBody>
      </p:sp>
      <p:sp>
        <p:nvSpPr>
          <p:cNvPr id="26633" name="Text Box 9">
            <a:extLst>
              <a:ext uri="{FF2B5EF4-FFF2-40B4-BE49-F238E27FC236}">
                <a16:creationId xmlns:a16="http://schemas.microsoft.com/office/drawing/2014/main" id="{A653B438-052D-4917-9F6F-D65EAC6D9CA0}"/>
              </a:ext>
            </a:extLst>
          </p:cNvPr>
          <p:cNvSpPr txBox="1">
            <a:spLocks noChangeArrowheads="1"/>
          </p:cNvSpPr>
          <p:nvPr/>
        </p:nvSpPr>
        <p:spPr bwMode="auto">
          <a:xfrm rot="-5400000">
            <a:off x="2102545" y="4909419"/>
            <a:ext cx="269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Marine consevation law, </a:t>
            </a:r>
          </a:p>
          <a:p>
            <a:pPr eaLnBrk="1" hangingPunct="1"/>
            <a:r>
              <a:rPr lang="en-GB" altLang="en-US"/>
              <a:t>decisions &amp; practice</a:t>
            </a:r>
          </a:p>
        </p:txBody>
      </p:sp>
      <p:sp>
        <p:nvSpPr>
          <p:cNvPr id="26634" name="Text Box 10">
            <a:extLst>
              <a:ext uri="{FF2B5EF4-FFF2-40B4-BE49-F238E27FC236}">
                <a16:creationId xmlns:a16="http://schemas.microsoft.com/office/drawing/2014/main" id="{928DDF7B-4FA9-456B-8853-076096042C8B}"/>
              </a:ext>
            </a:extLst>
          </p:cNvPr>
          <p:cNvSpPr txBox="1">
            <a:spLocks noChangeArrowheads="1"/>
          </p:cNvSpPr>
          <p:nvPr/>
        </p:nvSpPr>
        <p:spPr bwMode="auto">
          <a:xfrm rot="-5400000">
            <a:off x="3439220" y="4734794"/>
            <a:ext cx="276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Catcment management</a:t>
            </a:r>
          </a:p>
          <a:p>
            <a:pPr eaLnBrk="1" hangingPunct="1"/>
            <a:r>
              <a:rPr lang="en-GB" altLang="en-US"/>
              <a:t>Law, decisions &amp; practice</a:t>
            </a:r>
          </a:p>
        </p:txBody>
      </p:sp>
      <p:sp>
        <p:nvSpPr>
          <p:cNvPr id="26635" name="Text Box 11">
            <a:extLst>
              <a:ext uri="{FF2B5EF4-FFF2-40B4-BE49-F238E27FC236}">
                <a16:creationId xmlns:a16="http://schemas.microsoft.com/office/drawing/2014/main" id="{540CB09D-18D2-463B-BE73-DC68AF57B421}"/>
              </a:ext>
            </a:extLst>
          </p:cNvPr>
          <p:cNvSpPr txBox="1">
            <a:spLocks noChangeArrowheads="1"/>
          </p:cNvSpPr>
          <p:nvPr/>
        </p:nvSpPr>
        <p:spPr bwMode="auto">
          <a:xfrm rot="-5400000">
            <a:off x="4807645" y="4807819"/>
            <a:ext cx="276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Flood risk management </a:t>
            </a:r>
          </a:p>
          <a:p>
            <a:pPr eaLnBrk="1" hangingPunct="1"/>
            <a:r>
              <a:rPr lang="en-GB" altLang="en-US"/>
              <a:t>Law, decisions &amp; practice</a:t>
            </a:r>
          </a:p>
        </p:txBody>
      </p:sp>
      <p:sp>
        <p:nvSpPr>
          <p:cNvPr id="26636" name="Rectangle 12">
            <a:extLst>
              <a:ext uri="{FF2B5EF4-FFF2-40B4-BE49-F238E27FC236}">
                <a16:creationId xmlns:a16="http://schemas.microsoft.com/office/drawing/2014/main" id="{46299711-156E-4AB1-A25F-C2DA7A2CD515}"/>
              </a:ext>
            </a:extLst>
          </p:cNvPr>
          <p:cNvSpPr>
            <a:spLocks noChangeArrowheads="1"/>
          </p:cNvSpPr>
          <p:nvPr/>
        </p:nvSpPr>
        <p:spPr bwMode="auto">
          <a:xfrm>
            <a:off x="251520" y="332656"/>
            <a:ext cx="6408738"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t>Ecosystem-based Marine Spatial Plan</a:t>
            </a:r>
          </a:p>
        </p:txBody>
      </p:sp>
      <p:sp>
        <p:nvSpPr>
          <p:cNvPr id="26637" name="Rectangle 13">
            <a:extLst>
              <a:ext uri="{FF2B5EF4-FFF2-40B4-BE49-F238E27FC236}">
                <a16:creationId xmlns:a16="http://schemas.microsoft.com/office/drawing/2014/main" id="{BE6FFA40-7D27-492C-99E8-A4AACA61026D}"/>
              </a:ext>
            </a:extLst>
          </p:cNvPr>
          <p:cNvSpPr>
            <a:spLocks noChangeArrowheads="1"/>
          </p:cNvSpPr>
          <p:nvPr/>
        </p:nvSpPr>
        <p:spPr bwMode="auto">
          <a:xfrm>
            <a:off x="251520" y="119784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8" name="Rectangle 14">
            <a:extLst>
              <a:ext uri="{FF2B5EF4-FFF2-40B4-BE49-F238E27FC236}">
                <a16:creationId xmlns:a16="http://schemas.microsoft.com/office/drawing/2014/main" id="{DFF2DF4F-8E2F-4F92-99A6-011FDBD268FF}"/>
              </a:ext>
            </a:extLst>
          </p:cNvPr>
          <p:cNvSpPr>
            <a:spLocks noChangeArrowheads="1"/>
          </p:cNvSpPr>
          <p:nvPr/>
        </p:nvSpPr>
        <p:spPr bwMode="auto">
          <a:xfrm>
            <a:off x="1835845" y="119784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9" name="Rectangle 15">
            <a:extLst>
              <a:ext uri="{FF2B5EF4-FFF2-40B4-BE49-F238E27FC236}">
                <a16:creationId xmlns:a16="http://schemas.microsoft.com/office/drawing/2014/main" id="{597EAFCA-D1F0-4E58-8021-1F2017BE0212}"/>
              </a:ext>
            </a:extLst>
          </p:cNvPr>
          <p:cNvSpPr>
            <a:spLocks noChangeArrowheads="1"/>
          </p:cNvSpPr>
          <p:nvPr/>
        </p:nvSpPr>
        <p:spPr bwMode="auto">
          <a:xfrm>
            <a:off x="3131245" y="119784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0" name="Rectangle 16">
            <a:extLst>
              <a:ext uri="{FF2B5EF4-FFF2-40B4-BE49-F238E27FC236}">
                <a16:creationId xmlns:a16="http://schemas.microsoft.com/office/drawing/2014/main" id="{A7BE4B4A-56F0-432B-8899-EFFD12A5B6F8}"/>
              </a:ext>
            </a:extLst>
          </p:cNvPr>
          <p:cNvSpPr>
            <a:spLocks noChangeArrowheads="1"/>
          </p:cNvSpPr>
          <p:nvPr/>
        </p:nvSpPr>
        <p:spPr bwMode="auto">
          <a:xfrm>
            <a:off x="4499670" y="119784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1" name="Rectangle 17">
            <a:extLst>
              <a:ext uri="{FF2B5EF4-FFF2-40B4-BE49-F238E27FC236}">
                <a16:creationId xmlns:a16="http://schemas.microsoft.com/office/drawing/2014/main" id="{B00421C3-420C-4821-8BA4-83CA5BDB54CB}"/>
              </a:ext>
            </a:extLst>
          </p:cNvPr>
          <p:cNvSpPr>
            <a:spLocks noChangeArrowheads="1"/>
          </p:cNvSpPr>
          <p:nvPr/>
        </p:nvSpPr>
        <p:spPr bwMode="auto">
          <a:xfrm>
            <a:off x="5868095" y="119784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2" name="Text Box 18">
            <a:extLst>
              <a:ext uri="{FF2B5EF4-FFF2-40B4-BE49-F238E27FC236}">
                <a16:creationId xmlns:a16="http://schemas.microsoft.com/office/drawing/2014/main" id="{0A8D8B5D-05DB-4267-A248-4499020F1AC2}"/>
              </a:ext>
            </a:extLst>
          </p:cNvPr>
          <p:cNvSpPr txBox="1">
            <a:spLocks noChangeArrowheads="1"/>
          </p:cNvSpPr>
          <p:nvPr/>
        </p:nvSpPr>
        <p:spPr bwMode="auto">
          <a:xfrm rot="-5400000">
            <a:off x="-25499" y="1949525"/>
            <a:ext cx="1322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EBFM policy</a:t>
            </a:r>
          </a:p>
        </p:txBody>
      </p:sp>
      <p:sp>
        <p:nvSpPr>
          <p:cNvPr id="26643" name="Text Box 19">
            <a:extLst>
              <a:ext uri="{FF2B5EF4-FFF2-40B4-BE49-F238E27FC236}">
                <a16:creationId xmlns:a16="http://schemas.microsoft.com/office/drawing/2014/main" id="{6182F50A-4087-4C43-A633-E620FB83998D}"/>
              </a:ext>
            </a:extLst>
          </p:cNvPr>
          <p:cNvSpPr txBox="1">
            <a:spLocks noChangeArrowheads="1"/>
          </p:cNvSpPr>
          <p:nvPr/>
        </p:nvSpPr>
        <p:spPr bwMode="auto">
          <a:xfrm rot="-5400000">
            <a:off x="1436589" y="1668537"/>
            <a:ext cx="1379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Development</a:t>
            </a:r>
          </a:p>
          <a:p>
            <a:pPr eaLnBrk="1" hangingPunct="1"/>
            <a:r>
              <a:rPr lang="en-GB" altLang="en-US" sz="1600"/>
              <a:t>policy</a:t>
            </a:r>
          </a:p>
        </p:txBody>
      </p:sp>
      <p:sp>
        <p:nvSpPr>
          <p:cNvPr id="26644" name="Text Box 20">
            <a:extLst>
              <a:ext uri="{FF2B5EF4-FFF2-40B4-BE49-F238E27FC236}">
                <a16:creationId xmlns:a16="http://schemas.microsoft.com/office/drawing/2014/main" id="{B8CD1EAF-0042-40BB-920A-6038DD87D462}"/>
              </a:ext>
            </a:extLst>
          </p:cNvPr>
          <p:cNvSpPr txBox="1">
            <a:spLocks noChangeArrowheads="1"/>
          </p:cNvSpPr>
          <p:nvPr/>
        </p:nvSpPr>
        <p:spPr bwMode="auto">
          <a:xfrm rot="-5400000">
            <a:off x="2884389" y="1746325"/>
            <a:ext cx="1220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Biodiversity</a:t>
            </a:r>
          </a:p>
          <a:p>
            <a:pPr eaLnBrk="1" hangingPunct="1"/>
            <a:r>
              <a:rPr lang="en-GB" altLang="en-US" sz="1600"/>
              <a:t>policy</a:t>
            </a:r>
          </a:p>
        </p:txBody>
      </p:sp>
      <p:sp>
        <p:nvSpPr>
          <p:cNvPr id="26645" name="Text Box 21">
            <a:extLst>
              <a:ext uri="{FF2B5EF4-FFF2-40B4-BE49-F238E27FC236}">
                <a16:creationId xmlns:a16="http://schemas.microsoft.com/office/drawing/2014/main" id="{36DEE4F7-84E4-4C1A-A77D-3E67EB97D90D}"/>
              </a:ext>
            </a:extLst>
          </p:cNvPr>
          <p:cNvSpPr txBox="1">
            <a:spLocks noChangeArrowheads="1"/>
          </p:cNvSpPr>
          <p:nvPr/>
        </p:nvSpPr>
        <p:spPr bwMode="auto">
          <a:xfrm rot="-5400000">
            <a:off x="4279802" y="1830462"/>
            <a:ext cx="11668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Catchment</a:t>
            </a:r>
          </a:p>
          <a:p>
            <a:pPr eaLnBrk="1" hangingPunct="1"/>
            <a:r>
              <a:rPr lang="en-GB" altLang="en-US" sz="1600"/>
              <a:t>policy</a:t>
            </a:r>
          </a:p>
        </p:txBody>
      </p:sp>
      <p:sp>
        <p:nvSpPr>
          <p:cNvPr id="26646" name="Text Box 22">
            <a:extLst>
              <a:ext uri="{FF2B5EF4-FFF2-40B4-BE49-F238E27FC236}">
                <a16:creationId xmlns:a16="http://schemas.microsoft.com/office/drawing/2014/main" id="{7BA81749-DF64-4B6C-98B7-1C05EFA311B3}"/>
              </a:ext>
            </a:extLst>
          </p:cNvPr>
          <p:cNvSpPr txBox="1">
            <a:spLocks noChangeArrowheads="1"/>
          </p:cNvSpPr>
          <p:nvPr/>
        </p:nvSpPr>
        <p:spPr bwMode="auto">
          <a:xfrm rot="-5400000">
            <a:off x="5585521" y="1693143"/>
            <a:ext cx="1435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Flood risk</a:t>
            </a:r>
          </a:p>
          <a:p>
            <a:pPr eaLnBrk="1" hangingPunct="1"/>
            <a:r>
              <a:rPr lang="en-GB" altLang="en-US" sz="1600"/>
              <a:t>policy</a:t>
            </a:r>
          </a:p>
        </p:txBody>
      </p:sp>
      <p:sp>
        <p:nvSpPr>
          <p:cNvPr id="26647" name="AutoShape 23">
            <a:extLst>
              <a:ext uri="{FF2B5EF4-FFF2-40B4-BE49-F238E27FC236}">
                <a16:creationId xmlns:a16="http://schemas.microsoft.com/office/drawing/2014/main" id="{77E59BBF-2F5C-4C4C-ACE7-D6AF33607EEF}"/>
              </a:ext>
            </a:extLst>
          </p:cNvPr>
          <p:cNvSpPr>
            <a:spLocks noChangeArrowheads="1"/>
          </p:cNvSpPr>
          <p:nvPr/>
        </p:nvSpPr>
        <p:spPr bwMode="auto">
          <a:xfrm>
            <a:off x="972245" y="2205906"/>
            <a:ext cx="855663" cy="144463"/>
          </a:xfrm>
          <a:prstGeom prst="leftRightArrow">
            <a:avLst>
              <a:gd name="adj1" fmla="val 50000"/>
              <a:gd name="adj2" fmla="val 1184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8" name="AutoShape 24">
            <a:extLst>
              <a:ext uri="{FF2B5EF4-FFF2-40B4-BE49-F238E27FC236}">
                <a16:creationId xmlns:a16="http://schemas.microsoft.com/office/drawing/2014/main" id="{53643156-3E01-4899-B9A4-364F3096644F}"/>
              </a:ext>
            </a:extLst>
          </p:cNvPr>
          <p:cNvSpPr>
            <a:spLocks noChangeArrowheads="1"/>
          </p:cNvSpPr>
          <p:nvPr/>
        </p:nvSpPr>
        <p:spPr bwMode="auto">
          <a:xfrm>
            <a:off x="2554983" y="220590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9" name="AutoShape 25">
            <a:extLst>
              <a:ext uri="{FF2B5EF4-FFF2-40B4-BE49-F238E27FC236}">
                <a16:creationId xmlns:a16="http://schemas.microsoft.com/office/drawing/2014/main" id="{6656B1F2-5B3A-4200-B4D6-2642E4233710}"/>
              </a:ext>
            </a:extLst>
          </p:cNvPr>
          <p:cNvSpPr>
            <a:spLocks noChangeArrowheads="1"/>
          </p:cNvSpPr>
          <p:nvPr/>
        </p:nvSpPr>
        <p:spPr bwMode="auto">
          <a:xfrm>
            <a:off x="3851970" y="2205906"/>
            <a:ext cx="647700" cy="144463"/>
          </a:xfrm>
          <a:prstGeom prst="rightArrow">
            <a:avLst>
              <a:gd name="adj1" fmla="val 50000"/>
              <a:gd name="adj2" fmla="val 112088"/>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0" name="AutoShape 26">
            <a:extLst>
              <a:ext uri="{FF2B5EF4-FFF2-40B4-BE49-F238E27FC236}">
                <a16:creationId xmlns:a16="http://schemas.microsoft.com/office/drawing/2014/main" id="{EB38CE56-8A01-4427-9E86-06B24CC7787A}"/>
              </a:ext>
            </a:extLst>
          </p:cNvPr>
          <p:cNvSpPr>
            <a:spLocks noChangeArrowheads="1"/>
          </p:cNvSpPr>
          <p:nvPr/>
        </p:nvSpPr>
        <p:spPr bwMode="auto">
          <a:xfrm>
            <a:off x="5220395" y="2205906"/>
            <a:ext cx="647700" cy="144463"/>
          </a:xfrm>
          <a:prstGeom prst="leftRightArrow">
            <a:avLst>
              <a:gd name="adj1" fmla="val 50000"/>
              <a:gd name="adj2" fmla="val 896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1" name="AutoShape 35">
            <a:extLst>
              <a:ext uri="{FF2B5EF4-FFF2-40B4-BE49-F238E27FC236}">
                <a16:creationId xmlns:a16="http://schemas.microsoft.com/office/drawing/2014/main" id="{12DD9197-6E4E-46DF-B2F7-9B52DDAD9E2B}"/>
              </a:ext>
            </a:extLst>
          </p:cNvPr>
          <p:cNvSpPr>
            <a:spLocks noChangeArrowheads="1"/>
          </p:cNvSpPr>
          <p:nvPr/>
        </p:nvSpPr>
        <p:spPr bwMode="auto">
          <a:xfrm>
            <a:off x="467420" y="278058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2" name="AutoShape 35">
            <a:extLst>
              <a:ext uri="{FF2B5EF4-FFF2-40B4-BE49-F238E27FC236}">
                <a16:creationId xmlns:a16="http://schemas.microsoft.com/office/drawing/2014/main" id="{E0653DDD-0EE0-4A61-80C0-54D10D676503}"/>
              </a:ext>
            </a:extLst>
          </p:cNvPr>
          <p:cNvSpPr>
            <a:spLocks noChangeArrowheads="1"/>
          </p:cNvSpPr>
          <p:nvPr/>
        </p:nvSpPr>
        <p:spPr bwMode="auto">
          <a:xfrm>
            <a:off x="1980308" y="278058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3" name="AutoShape 35">
            <a:extLst>
              <a:ext uri="{FF2B5EF4-FFF2-40B4-BE49-F238E27FC236}">
                <a16:creationId xmlns:a16="http://schemas.microsoft.com/office/drawing/2014/main" id="{31783ED8-8D69-4405-847F-D42715DD49F9}"/>
              </a:ext>
            </a:extLst>
          </p:cNvPr>
          <p:cNvSpPr>
            <a:spLocks noChangeArrowheads="1"/>
          </p:cNvSpPr>
          <p:nvPr/>
        </p:nvSpPr>
        <p:spPr bwMode="auto">
          <a:xfrm>
            <a:off x="3347145" y="278058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4" name="AutoShape 35">
            <a:extLst>
              <a:ext uri="{FF2B5EF4-FFF2-40B4-BE49-F238E27FC236}">
                <a16:creationId xmlns:a16="http://schemas.microsoft.com/office/drawing/2014/main" id="{4A6749D3-B6F6-4664-848B-983E15CB5B8F}"/>
              </a:ext>
            </a:extLst>
          </p:cNvPr>
          <p:cNvSpPr>
            <a:spLocks noChangeArrowheads="1"/>
          </p:cNvSpPr>
          <p:nvPr/>
        </p:nvSpPr>
        <p:spPr bwMode="auto">
          <a:xfrm>
            <a:off x="4715570" y="278058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5" name="AutoShape 35">
            <a:extLst>
              <a:ext uri="{FF2B5EF4-FFF2-40B4-BE49-F238E27FC236}">
                <a16:creationId xmlns:a16="http://schemas.microsoft.com/office/drawing/2014/main" id="{2A52E3C0-4BE7-4B31-99D2-BFC66F9C897A}"/>
              </a:ext>
            </a:extLst>
          </p:cNvPr>
          <p:cNvSpPr>
            <a:spLocks noChangeArrowheads="1"/>
          </p:cNvSpPr>
          <p:nvPr/>
        </p:nvSpPr>
        <p:spPr bwMode="auto">
          <a:xfrm>
            <a:off x="6083995" y="278058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62" name="AutoShape 38">
            <a:extLst>
              <a:ext uri="{FF2B5EF4-FFF2-40B4-BE49-F238E27FC236}">
                <a16:creationId xmlns:a16="http://schemas.microsoft.com/office/drawing/2014/main" id="{F82AE7FC-FEC6-4AF0-97C2-B4392CCF2B4D}"/>
              </a:ext>
            </a:extLst>
          </p:cNvPr>
          <p:cNvSpPr>
            <a:spLocks noChangeArrowheads="1"/>
          </p:cNvSpPr>
          <p:nvPr/>
        </p:nvSpPr>
        <p:spPr bwMode="auto">
          <a:xfrm>
            <a:off x="5220395" y="494116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3" name="AutoShape 39">
            <a:extLst>
              <a:ext uri="{FF2B5EF4-FFF2-40B4-BE49-F238E27FC236}">
                <a16:creationId xmlns:a16="http://schemas.microsoft.com/office/drawing/2014/main" id="{B4C606AD-7AF8-42A0-87D4-14EAB797BB40}"/>
              </a:ext>
            </a:extLst>
          </p:cNvPr>
          <p:cNvSpPr>
            <a:spLocks noChangeArrowheads="1"/>
          </p:cNvSpPr>
          <p:nvPr/>
        </p:nvSpPr>
        <p:spPr bwMode="auto">
          <a:xfrm>
            <a:off x="3851970" y="4941169"/>
            <a:ext cx="587375" cy="144462"/>
          </a:xfrm>
          <a:prstGeom prst="rightArrow">
            <a:avLst>
              <a:gd name="adj1" fmla="val 50000"/>
              <a:gd name="adj2" fmla="val 101649"/>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4" name="AutoShape 40">
            <a:extLst>
              <a:ext uri="{FF2B5EF4-FFF2-40B4-BE49-F238E27FC236}">
                <a16:creationId xmlns:a16="http://schemas.microsoft.com/office/drawing/2014/main" id="{0CA780BF-A9F3-4D93-A02E-E02729BC8D85}"/>
              </a:ext>
            </a:extLst>
          </p:cNvPr>
          <p:cNvSpPr>
            <a:spLocks noChangeArrowheads="1"/>
          </p:cNvSpPr>
          <p:nvPr/>
        </p:nvSpPr>
        <p:spPr bwMode="auto">
          <a:xfrm>
            <a:off x="1043683" y="4941169"/>
            <a:ext cx="677862" cy="144462"/>
          </a:xfrm>
          <a:prstGeom prst="leftRightArrow">
            <a:avLst>
              <a:gd name="adj1" fmla="val 50000"/>
              <a:gd name="adj2" fmla="val 938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5" name="AutoShape 41">
            <a:extLst>
              <a:ext uri="{FF2B5EF4-FFF2-40B4-BE49-F238E27FC236}">
                <a16:creationId xmlns:a16="http://schemas.microsoft.com/office/drawing/2014/main" id="{7FB28E8D-B83B-4416-B7FE-59AC840C73DA}"/>
              </a:ext>
            </a:extLst>
          </p:cNvPr>
          <p:cNvSpPr>
            <a:spLocks noChangeArrowheads="1"/>
          </p:cNvSpPr>
          <p:nvPr/>
        </p:nvSpPr>
        <p:spPr bwMode="auto">
          <a:xfrm>
            <a:off x="2483545" y="4941169"/>
            <a:ext cx="579438" cy="144462"/>
          </a:xfrm>
          <a:prstGeom prst="leftArrow">
            <a:avLst>
              <a:gd name="adj1" fmla="val 50000"/>
              <a:gd name="adj2" fmla="val 100275"/>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705" name="Text Box 86">
            <a:extLst>
              <a:ext uri="{FF2B5EF4-FFF2-40B4-BE49-F238E27FC236}">
                <a16:creationId xmlns:a16="http://schemas.microsoft.com/office/drawing/2014/main" id="{37FBCAED-06A4-4E97-91B4-15FEC440292A}"/>
              </a:ext>
            </a:extLst>
          </p:cNvPr>
          <p:cNvSpPr txBox="1">
            <a:spLocks noChangeArrowheads="1"/>
          </p:cNvSpPr>
          <p:nvPr/>
        </p:nvSpPr>
        <p:spPr bwMode="auto">
          <a:xfrm>
            <a:off x="6862433" y="1197844"/>
            <a:ext cx="239325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b="1" dirty="0"/>
              <a:t>Need ecosystem connectivity</a:t>
            </a:r>
          </a:p>
          <a:p>
            <a:pPr eaLnBrk="1" hangingPunct="1"/>
            <a:r>
              <a:rPr lang="en-GB" altLang="en-US" sz="2000" b="1" dirty="0"/>
              <a:t>through</a:t>
            </a:r>
          </a:p>
          <a:p>
            <a:pPr eaLnBrk="1" hangingPunct="1"/>
            <a:r>
              <a:rPr lang="en-GB" altLang="en-US" sz="2000" b="1" dirty="0"/>
              <a:t>institutional connectivity</a:t>
            </a:r>
            <a:r>
              <a:rPr lang="en-GB" altLang="en-US" sz="2000" dirty="0"/>
              <a:t>: essentially it’s all about </a:t>
            </a:r>
            <a:r>
              <a:rPr lang="en-GB" altLang="en-US" sz="2000" b="1" dirty="0"/>
              <a:t>decentralising responsibilities whilst ensuring that strategic ecosystem-based MSP objectives are achieved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207DA52-BDAC-4A8D-8DB1-51F8A4D6142F}"/>
              </a:ext>
            </a:extLst>
          </p:cNvPr>
          <p:cNvSpPr>
            <a:spLocks noGrp="1" noChangeArrowheads="1"/>
          </p:cNvSpPr>
          <p:nvPr>
            <p:ph type="title"/>
          </p:nvPr>
        </p:nvSpPr>
        <p:spPr>
          <a:xfrm>
            <a:off x="179387" y="116632"/>
            <a:ext cx="8785225" cy="6308725"/>
          </a:xfrm>
        </p:spPr>
        <p:txBody>
          <a:bodyPr/>
          <a:lstStyle/>
          <a:p>
            <a:pPr eaLnBrk="1" hangingPunct="1"/>
            <a: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t>Place-based management through self-governing systems is unlikely to be effective in leading to ecological connectivity and achieving longer-term &amp; wider-scale strategic EB MSP objectives, so </a:t>
            </a:r>
            <a:r>
              <a:rPr lang="en-GB" altLang="zh-CN" sz="2400" dirty="0">
                <a:solidFill>
                  <a:srgbClr val="000000"/>
                </a:solidFill>
                <a:latin typeface="Calibri" panose="020F0502020204030204" pitchFamily="34" charset="0"/>
                <a:ea typeface="SimSun" panose="02010600030101010101" pitchFamily="2" charset="-122"/>
                <a:cs typeface="Calibri" panose="020F0502020204030204" pitchFamily="34" charset="0"/>
              </a:rPr>
              <a:t>polycentrism is less useful as a conceptual &amp; empirical framework</a:t>
            </a:r>
            <a:b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br>
            <a:b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br>
            <a: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t>Combinations of governance approaches are necessary</a:t>
            </a:r>
            <a:b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br>
            <a: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t>: state, market and civil society, through a </a:t>
            </a:r>
            <a:r>
              <a:rPr lang="en-GB" altLang="zh-CN" sz="2400" dirty="0">
                <a:solidFill>
                  <a:srgbClr val="000000"/>
                </a:solidFill>
                <a:latin typeface="Calibri" panose="020F0502020204030204" pitchFamily="34" charset="0"/>
                <a:ea typeface="SimSun" panose="02010600030101010101" pitchFamily="2" charset="-122"/>
                <a:cs typeface="Calibri" panose="020F0502020204030204" pitchFamily="34" charset="0"/>
              </a:rPr>
              <a:t>diversity of incentives</a:t>
            </a:r>
            <a:b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br>
            <a:b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br>
            <a: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t>Political will and leadership are particularly important</a:t>
            </a:r>
            <a:b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br>
            <a:br>
              <a:rPr lang="en-GB" altLang="zh-CN" sz="2400" dirty="0">
                <a:solidFill>
                  <a:srgbClr val="000000"/>
                </a:solidFill>
                <a:latin typeface="Calibri" panose="020F0502020204030204" pitchFamily="34" charset="0"/>
                <a:ea typeface="SimSun" panose="02010600030101010101" pitchFamily="2" charset="-122"/>
                <a:cs typeface="Calibri" panose="020F0502020204030204" pitchFamily="34" charset="0"/>
              </a:rPr>
            </a:br>
            <a: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t>Some degree and form of hierarchical coordination is necessary to achieve institutional connectivity and thereby ecological connectivity</a:t>
            </a:r>
            <a:b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br>
            <a:b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br>
            <a:r>
              <a:rPr lang="en-GB" altLang="zh-CN" sz="2400" dirty="0">
                <a:solidFill>
                  <a:srgbClr val="000000"/>
                </a:solidFill>
                <a:latin typeface="Calibri" panose="020F0502020204030204" pitchFamily="34" charset="0"/>
                <a:ea typeface="SimSun" panose="02010600030101010101" pitchFamily="2" charset="-122"/>
                <a:cs typeface="Calibri" panose="020F0502020204030204" pitchFamily="34" charset="0"/>
              </a:rPr>
              <a:t>Analyse EB MSP case studies using more realistic conceptual &amp; empirical frameworks such as co-evolutionary governance in terms  of how a diversity of incentives interact, including whether &amp; how </a:t>
            </a:r>
            <a:r>
              <a:rPr lang="en-GB" altLang="zh-CN" sz="2400" u="sng" dirty="0">
                <a:solidFill>
                  <a:srgbClr val="000000"/>
                </a:solidFill>
                <a:latin typeface="Calibri" panose="020F0502020204030204" pitchFamily="34" charset="0"/>
                <a:ea typeface="SimSun" panose="02010600030101010101" pitchFamily="2" charset="-122"/>
                <a:cs typeface="Calibri" panose="020F0502020204030204" pitchFamily="34" charset="0"/>
              </a:rPr>
              <a:t>decentralisation initiatives</a:t>
            </a:r>
            <a:r>
              <a:rPr lang="en-GB" altLang="zh-CN" sz="2400" dirty="0">
                <a:solidFill>
                  <a:srgbClr val="000000"/>
                </a:solidFill>
                <a:latin typeface="Calibri" panose="020F0502020204030204" pitchFamily="34" charset="0"/>
                <a:ea typeface="SimSun" panose="02010600030101010101" pitchFamily="2" charset="-122"/>
                <a:cs typeface="Calibri" panose="020F0502020204030204" pitchFamily="34" charset="0"/>
              </a:rPr>
              <a:t> are (or are not) leading to ecological connectivity through institutional connectivity</a:t>
            </a:r>
            <a:br>
              <a:rPr lang="en-GB" altLang="zh-CN"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br>
            <a:br>
              <a:rPr lang="en-GB" altLang="zh-CN"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br>
            <a:br>
              <a:rPr lang="en-GB" altLang="zh-CN" sz="2400" b="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br>
            <a:endParaRPr lang="en-US" altLang="en-US" sz="2400" b="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207DA52-BDAC-4A8D-8DB1-51F8A4D6142F}"/>
              </a:ext>
            </a:extLst>
          </p:cNvPr>
          <p:cNvSpPr>
            <a:spLocks noGrp="1" noChangeArrowheads="1"/>
          </p:cNvSpPr>
          <p:nvPr>
            <p:ph type="title"/>
          </p:nvPr>
        </p:nvSpPr>
        <p:spPr>
          <a:xfrm>
            <a:off x="179389" y="188641"/>
            <a:ext cx="5040683" cy="6669360"/>
          </a:xfrm>
        </p:spPr>
        <p:txBody>
          <a:bodyPr/>
          <a:lstStyle/>
          <a:p>
            <a:pPr lvl="0">
              <a:spcAft>
                <a:spcPts val="1200"/>
              </a:spcAft>
            </a:pPr>
            <a:r>
              <a:rPr lang="en-GB" altLang="zh-CN" sz="2400" dirty="0">
                <a:solidFill>
                  <a:srgbClr val="000000"/>
                </a:solidFill>
                <a:latin typeface="Calibri" panose="020F0502020204030204" pitchFamily="34" charset="0"/>
                <a:ea typeface="SimSun" panose="02010600030101010101" pitchFamily="2" charset="-122"/>
                <a:cs typeface="Calibri" panose="020F0502020204030204" pitchFamily="34" charset="0"/>
              </a:rPr>
              <a:t>Case study: European Union </a:t>
            </a:r>
            <a: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t>(Jones et al. 2016 </a:t>
            </a:r>
            <a: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rPr>
              <a:t>MSP in Reality</a:t>
            </a:r>
            <a:r>
              <a:rPr lang="en-GB" altLang="zh-CN" sz="2400" b="0" dirty="0">
                <a:solidFill>
                  <a:srgbClr val="000000"/>
                </a:solidFill>
                <a:latin typeface="Calibri" panose="020F0502020204030204" pitchFamily="34" charset="0"/>
                <a:ea typeface="SimSun" panose="02010600030101010101" pitchFamily="2" charset="-122"/>
                <a:cs typeface="Calibri" panose="020F0502020204030204" pitchFamily="34" charset="0"/>
              </a:rPr>
              <a:t>)</a:t>
            </a:r>
            <a:br>
              <a:rPr lang="en-GB" altLang="zh-CN" sz="1400" b="0" dirty="0">
                <a:solidFill>
                  <a:srgbClr val="000000"/>
                </a:solidFill>
                <a:latin typeface="Calibri" panose="020F0502020204030204" pitchFamily="34" charset="0"/>
                <a:ea typeface="SimSun" panose="02010600030101010101" pitchFamily="2" charset="-122"/>
                <a:cs typeface="Calibri" panose="020F0502020204030204" pitchFamily="34" charset="0"/>
              </a:rPr>
            </a:br>
            <a:br>
              <a:rPr lang="en-GB" altLang="zh-CN" sz="1400" b="0" dirty="0">
                <a:solidFill>
                  <a:srgbClr val="000000"/>
                </a:solidFill>
                <a:latin typeface="Calibri" panose="020F0502020204030204" pitchFamily="34" charset="0"/>
                <a:ea typeface="SimSun" panose="02010600030101010101" pitchFamily="2" charset="-122"/>
                <a:cs typeface="Calibri" panose="020F0502020204030204" pitchFamily="34" charset="0"/>
              </a:rPr>
            </a:br>
            <a:r>
              <a:rPr lang="en-US" altLang="en-US" sz="2400" b="0" dirty="0">
                <a:solidFill>
                  <a:srgbClr val="2E2E2E"/>
                </a:solidFill>
                <a:latin typeface="Calibri" panose="020F0502020204030204" pitchFamily="34" charset="0"/>
                <a:cs typeface="Calibri" panose="020F0502020204030204" pitchFamily="34" charset="0"/>
              </a:rPr>
              <a:t>Realities of marine spatial planning contrast with related conceptual ideals</a:t>
            </a:r>
            <a:br>
              <a:rPr lang="en-US" altLang="en-US" sz="1600" b="0" dirty="0">
                <a:solidFill>
                  <a:srgbClr val="2E2E2E"/>
                </a:solidFill>
                <a:latin typeface="Calibri" panose="020F0502020204030204" pitchFamily="34" charset="0"/>
                <a:cs typeface="Calibri" panose="020F0502020204030204" pitchFamily="34" charset="0"/>
              </a:rPr>
            </a:br>
            <a:br>
              <a:rPr lang="en-US" altLang="en-US" sz="1600" b="0" dirty="0">
                <a:solidFill>
                  <a:srgbClr val="2E2E2E"/>
                </a:solidFill>
                <a:latin typeface="Calibri" panose="020F0502020204030204" pitchFamily="34" charset="0"/>
                <a:cs typeface="Calibri" panose="020F0502020204030204" pitchFamily="34" charset="0"/>
              </a:rPr>
            </a:br>
            <a:r>
              <a:rPr lang="en-US" altLang="en-US" sz="2400" b="0" dirty="0">
                <a:solidFill>
                  <a:srgbClr val="2E2E2E"/>
                </a:solidFill>
                <a:latin typeface="Calibri" panose="020F0502020204030204" pitchFamily="34" charset="0"/>
                <a:cs typeface="Calibri" panose="020F0502020204030204" pitchFamily="34" charset="0"/>
              </a:rPr>
              <a:t>National </a:t>
            </a:r>
            <a:r>
              <a:rPr lang="en-US" altLang="en-US" sz="2400" b="0" dirty="0">
                <a:solidFill>
                  <a:srgbClr val="7030A0"/>
                </a:solidFill>
                <a:latin typeface="Calibri" panose="020F0502020204030204" pitchFamily="34" charset="0"/>
                <a:cs typeface="Calibri" panose="020F0502020204030204" pitchFamily="34" charset="0"/>
              </a:rPr>
              <a:t>blue growth </a:t>
            </a:r>
            <a:r>
              <a:rPr lang="en-US" altLang="en-US" sz="2400" b="0" dirty="0">
                <a:solidFill>
                  <a:srgbClr val="2E2E2E"/>
                </a:solidFill>
                <a:latin typeface="Calibri" panose="020F0502020204030204" pitchFamily="34" charset="0"/>
                <a:cs typeface="Calibri" panose="020F0502020204030204" pitchFamily="34" charset="0"/>
              </a:rPr>
              <a:t>priorities lead to a focus on ‘</a:t>
            </a:r>
            <a:r>
              <a:rPr lang="en-US" altLang="en-US" sz="2400" dirty="0">
                <a:solidFill>
                  <a:srgbClr val="2E2E2E"/>
                </a:solidFill>
                <a:latin typeface="Calibri" panose="020F0502020204030204" pitchFamily="34" charset="0"/>
                <a:cs typeface="Calibri" panose="020F0502020204030204" pitchFamily="34" charset="0"/>
              </a:rPr>
              <a:t>strategic sectoral planning</a:t>
            </a:r>
            <a:r>
              <a:rPr lang="en-US" altLang="en-US" sz="2400" b="0" dirty="0">
                <a:solidFill>
                  <a:srgbClr val="2E2E2E"/>
                </a:solidFill>
                <a:latin typeface="Calibri" panose="020F0502020204030204" pitchFamily="34" charset="0"/>
                <a:cs typeface="Calibri" panose="020F0502020204030204" pitchFamily="34" charset="0"/>
              </a:rPr>
              <a:t>’, particularly for nationally significant infrastructure &amp; major economic development projects</a:t>
            </a:r>
            <a:br>
              <a:rPr lang="en-US" altLang="en-US" sz="1600" b="0" dirty="0">
                <a:solidFill>
                  <a:srgbClr val="2E2E2E"/>
                </a:solidFill>
                <a:latin typeface="Calibri" panose="020F0502020204030204" pitchFamily="34" charset="0"/>
                <a:cs typeface="Calibri" panose="020F0502020204030204" pitchFamily="34" charset="0"/>
              </a:rPr>
            </a:br>
            <a:br>
              <a:rPr lang="en-US" altLang="en-US" sz="1600" b="0" dirty="0">
                <a:solidFill>
                  <a:srgbClr val="2E2E2E"/>
                </a:solidFill>
                <a:latin typeface="Calibri" panose="020F0502020204030204" pitchFamily="34" charset="0"/>
                <a:cs typeface="Calibri" panose="020F0502020204030204" pitchFamily="34" charset="0"/>
              </a:rPr>
            </a:br>
            <a:r>
              <a:rPr lang="en-US" altLang="en-US" sz="2400" b="0" dirty="0">
                <a:solidFill>
                  <a:srgbClr val="2E2E2E"/>
                </a:solidFill>
                <a:latin typeface="Calibri" panose="020F0502020204030204" pitchFamily="34" charset="0"/>
                <a:cs typeface="Calibri" panose="020F0502020204030204" pitchFamily="34" charset="0"/>
              </a:rPr>
              <a:t>Top-down approaches dominate from which </a:t>
            </a:r>
            <a:r>
              <a:rPr lang="en-US" altLang="en-US" sz="2400" dirty="0">
                <a:solidFill>
                  <a:srgbClr val="2E2E2E"/>
                </a:solidFill>
                <a:latin typeface="Calibri" panose="020F0502020204030204" pitchFamily="34" charset="0"/>
                <a:cs typeface="Calibri" panose="020F0502020204030204" pitchFamily="34" charset="0"/>
              </a:rPr>
              <a:t>participative platforms are disconnected by design</a:t>
            </a:r>
            <a:br>
              <a:rPr lang="en-US" altLang="en-US" sz="1800" dirty="0">
                <a:solidFill>
                  <a:srgbClr val="2E2E2E"/>
                </a:solidFill>
                <a:latin typeface="Calibri" panose="020F0502020204030204" pitchFamily="34" charset="0"/>
                <a:cs typeface="Calibri" panose="020F0502020204030204" pitchFamily="34" charset="0"/>
              </a:rPr>
            </a:br>
            <a:br>
              <a:rPr lang="en-US" altLang="en-US" sz="1800" b="0" dirty="0">
                <a:solidFill>
                  <a:srgbClr val="2E2E2E"/>
                </a:solidFill>
                <a:latin typeface="Calibri" panose="020F0502020204030204" pitchFamily="34" charset="0"/>
                <a:cs typeface="Calibri" panose="020F0502020204030204" pitchFamily="34" charset="0"/>
              </a:rPr>
            </a:br>
            <a:r>
              <a:rPr lang="en-US" altLang="en-US" sz="2400" dirty="0">
                <a:solidFill>
                  <a:srgbClr val="FF0000"/>
                </a:solidFill>
                <a:latin typeface="Calibri" panose="020F0502020204030204" pitchFamily="34" charset="0"/>
                <a:cs typeface="Calibri" panose="020F0502020204030204" pitchFamily="34" charset="0"/>
              </a:rPr>
              <a:t>Politically expedient focus on </a:t>
            </a:r>
            <a:r>
              <a:rPr lang="en-US" altLang="en-US" sz="2400" dirty="0">
                <a:solidFill>
                  <a:srgbClr val="7030A0"/>
                </a:solidFill>
                <a:latin typeface="Calibri" panose="020F0502020204030204" pitchFamily="34" charset="0"/>
                <a:cs typeface="Calibri" panose="020F0502020204030204" pitchFamily="34" charset="0"/>
              </a:rPr>
              <a:t>blue growth</a:t>
            </a:r>
            <a:r>
              <a:rPr lang="en-US" altLang="en-US" sz="2400" dirty="0">
                <a:solidFill>
                  <a:srgbClr val="FF0000"/>
                </a:solidFill>
                <a:latin typeface="Calibri" panose="020F0502020204030204" pitchFamily="34" charset="0"/>
                <a:cs typeface="Calibri" panose="020F0502020204030204" pitchFamily="34" charset="0"/>
              </a:rPr>
              <a:t> is undermining environmental priorities</a:t>
            </a:r>
            <a:br>
              <a:rPr lang="en-US" altLang="en-US" sz="2400" b="0" dirty="0">
                <a:solidFill>
                  <a:srgbClr val="2E2E2E"/>
                </a:solidFill>
                <a:latin typeface="Calibri" panose="020F0502020204030204" pitchFamily="34" charset="0"/>
                <a:cs typeface="Calibri" panose="020F0502020204030204" pitchFamily="34" charset="0"/>
              </a:rPr>
            </a:br>
            <a:br>
              <a:rPr lang="en-US" altLang="en-US" sz="2400" b="0" dirty="0">
                <a:solidFill>
                  <a:srgbClr val="2E2E2E"/>
                </a:solidFill>
                <a:latin typeface="Calibri" panose="020F0502020204030204" pitchFamily="34" charset="0"/>
                <a:cs typeface="Calibri" panose="020F0502020204030204" pitchFamily="34" charset="0"/>
              </a:rPr>
            </a:br>
            <a:br>
              <a:rPr lang="en-GB" altLang="zh-CN"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br>
            <a:br>
              <a:rPr lang="en-GB" altLang="zh-CN"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br>
            <a:br>
              <a:rPr lang="en-GB" altLang="zh-CN" sz="2400" b="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br>
            <a:endParaRPr lang="en-US" altLang="en-US" sz="2400" b="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77EDD200-6673-48D7-91D4-A1EEFEB6F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240" y="188641"/>
            <a:ext cx="4039760" cy="6509664"/>
          </a:xfrm>
          <a:prstGeom prst="rect">
            <a:avLst/>
          </a:prstGeom>
        </p:spPr>
      </p:pic>
    </p:spTree>
    <p:extLst>
      <p:ext uri="{BB962C8B-B14F-4D97-AF65-F5344CB8AC3E}">
        <p14:creationId xmlns:p14="http://schemas.microsoft.com/office/powerpoint/2010/main" val="313978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660232" y="6488668"/>
            <a:ext cx="2018501" cy="369332"/>
          </a:xfrm>
          <a:prstGeom prst="rect">
            <a:avLst/>
          </a:prstGeom>
          <a:noFill/>
        </p:spPr>
        <p:txBody>
          <a:bodyPr wrap="none" rtlCol="0">
            <a:spAutoFit/>
          </a:bodyPr>
          <a:lstStyle/>
          <a:p>
            <a:r>
              <a:rPr lang="en-GB" dirty="0" err="1"/>
              <a:t>Qiu</a:t>
            </a:r>
            <a:r>
              <a:rPr lang="en-GB" dirty="0"/>
              <a:t> &amp; Jones </a:t>
            </a:r>
            <a:r>
              <a:rPr lang="en-GB" dirty="0">
                <a:hlinkClick r:id="rId3"/>
              </a:rPr>
              <a:t>2013</a:t>
            </a:r>
            <a:endParaRPr lang="en-GB" dirty="0"/>
          </a:p>
        </p:txBody>
      </p:sp>
      <p:pic>
        <p:nvPicPr>
          <p:cNvPr id="5" name="Picture 4">
            <a:extLst>
              <a:ext uri="{FF2B5EF4-FFF2-40B4-BE49-F238E27FC236}">
                <a16:creationId xmlns:a16="http://schemas.microsoft.com/office/drawing/2014/main" id="{8B7919BD-2A9F-4BAC-B1B1-065ECAE43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89" y="121029"/>
            <a:ext cx="8499221" cy="6393596"/>
          </a:xfrm>
          <a:prstGeom prst="rect">
            <a:avLst/>
          </a:prstGeom>
        </p:spPr>
      </p:pic>
      <p:sp>
        <p:nvSpPr>
          <p:cNvPr id="2" name="TextBox 1">
            <a:extLst>
              <a:ext uri="{FF2B5EF4-FFF2-40B4-BE49-F238E27FC236}">
                <a16:creationId xmlns:a16="http://schemas.microsoft.com/office/drawing/2014/main" id="{5D120F20-1CA2-4A17-B84F-A3E6BDE7FCB5}"/>
              </a:ext>
            </a:extLst>
          </p:cNvPr>
          <p:cNvSpPr txBox="1"/>
          <p:nvPr/>
        </p:nvSpPr>
        <p:spPr>
          <a:xfrm>
            <a:off x="1314388" y="158709"/>
            <a:ext cx="216024" cy="369332"/>
          </a:xfrm>
          <a:prstGeom prst="rect">
            <a:avLst/>
          </a:prstGeom>
          <a:noFill/>
        </p:spPr>
        <p:txBody>
          <a:bodyPr wrap="square" rtlCol="0">
            <a:spAutoFit/>
          </a:bodyPr>
          <a:lstStyle/>
          <a:p>
            <a:r>
              <a:rPr lang="en-GB" dirty="0"/>
              <a:t>-</a:t>
            </a:r>
            <a:endParaRPr lang="en-ZA" dirty="0"/>
          </a:p>
        </p:txBody>
      </p:sp>
      <p:sp>
        <p:nvSpPr>
          <p:cNvPr id="6" name="TextBox 5">
            <a:extLst>
              <a:ext uri="{FF2B5EF4-FFF2-40B4-BE49-F238E27FC236}">
                <a16:creationId xmlns:a16="http://schemas.microsoft.com/office/drawing/2014/main" id="{4147C2AA-B8A1-45B4-920D-57469B43D84C}"/>
              </a:ext>
            </a:extLst>
          </p:cNvPr>
          <p:cNvSpPr txBox="1"/>
          <p:nvPr/>
        </p:nvSpPr>
        <p:spPr>
          <a:xfrm>
            <a:off x="5842266" y="170722"/>
            <a:ext cx="216024" cy="369332"/>
          </a:xfrm>
          <a:prstGeom prst="rect">
            <a:avLst/>
          </a:prstGeom>
          <a:noFill/>
        </p:spPr>
        <p:txBody>
          <a:bodyPr wrap="square" rtlCol="0">
            <a:spAutoFit/>
          </a:bodyPr>
          <a:lstStyle/>
          <a:p>
            <a:r>
              <a:rPr lang="en-GB" dirty="0"/>
              <a:t>-</a:t>
            </a:r>
            <a:endParaRPr lang="en-ZA" dirty="0"/>
          </a:p>
        </p:txBody>
      </p:sp>
    </p:spTree>
    <p:extLst>
      <p:ext uri="{BB962C8B-B14F-4D97-AF65-F5344CB8AC3E}">
        <p14:creationId xmlns:p14="http://schemas.microsoft.com/office/powerpoint/2010/main" val="3672815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5148064" y="16510"/>
            <a:ext cx="40115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rPr>
              <a:t>Integrated-Use Maritime Spatial Planning (Directive Establishing a Framework for Maritime Spatial Planning – DEFMSP </a:t>
            </a:r>
            <a:r>
              <a:rPr kumimoji="0" lang="en-GB" altLang="en-US" sz="2400" b="1" u="none" strike="noStrike" kern="1200" cap="none" spc="0" normalizeH="0" baseline="0" noProof="0" dirty="0">
                <a:ln>
                  <a:noFill/>
                </a:ln>
                <a:solidFill>
                  <a:prstClr val="black"/>
                </a:solidFill>
                <a:effectLst/>
                <a:uLnTx/>
                <a:uFillTx/>
                <a:latin typeface="Calibri"/>
                <a:ea typeface="+mn-ea"/>
                <a:cs typeface="Arial" charset="0"/>
              </a:rPr>
              <a:t>2014</a:t>
            </a:r>
            <a:r>
              <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rPr>
              <a:t>)</a:t>
            </a:r>
          </a:p>
        </p:txBody>
      </p:sp>
      <p:sp>
        <p:nvSpPr>
          <p:cNvPr id="9" name="Text Box 11"/>
          <p:cNvSpPr txBox="1">
            <a:spLocks noChangeArrowheads="1"/>
          </p:cNvSpPr>
          <p:nvPr/>
        </p:nvSpPr>
        <p:spPr bwMode="auto">
          <a:xfrm>
            <a:off x="149096" y="68084"/>
            <a:ext cx="37028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rPr>
              <a:t>Ecosystem-Based Marine Spatial Planning  (Marine Strategy Framework Directive – MSFD </a:t>
            </a:r>
            <a:r>
              <a:rPr kumimoji="0" lang="en-GB" altLang="en-US" sz="2400" b="1" u="none" strike="noStrike" kern="1200" cap="none" spc="0" normalizeH="0" baseline="0" noProof="0" dirty="0">
                <a:ln>
                  <a:noFill/>
                </a:ln>
                <a:solidFill>
                  <a:prstClr val="black"/>
                </a:solidFill>
                <a:effectLst/>
                <a:uLnTx/>
                <a:uFillTx/>
                <a:latin typeface="Calibri"/>
                <a:ea typeface="+mn-ea"/>
                <a:cs typeface="Arial" charset="0"/>
              </a:rPr>
              <a:t>2008</a:t>
            </a:r>
            <a:r>
              <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rPr>
              <a:t>)</a:t>
            </a:r>
          </a:p>
        </p:txBody>
      </p:sp>
      <p:sp>
        <p:nvSpPr>
          <p:cNvPr id="10" name="Text Box 5"/>
          <p:cNvSpPr txBox="1">
            <a:spLocks noChangeArrowheads="1"/>
          </p:cNvSpPr>
          <p:nvPr/>
        </p:nvSpPr>
        <p:spPr bwMode="auto">
          <a:xfrm>
            <a:off x="4694619" y="1916113"/>
            <a:ext cx="43561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76225" lvl="0" indent="-276225" eaLnBrk="1" fontAlgn="auto" hangingPunct="1">
              <a:spcBef>
                <a:spcPts val="0"/>
              </a:spcBef>
              <a:spcAft>
                <a:spcPts val="0"/>
              </a:spcAft>
              <a:buFont typeface="Wingdings" pitchFamily="2" charset="2"/>
              <a:buChar char="Ø"/>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Shorter-term </a:t>
            </a:r>
            <a:r>
              <a:rPr lang="en-GB" altLang="en-US" sz="2400" dirty="0">
                <a:solidFill>
                  <a:prstClr val="black"/>
                </a:solidFill>
              </a:rPr>
              <a:t>priorities </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(GDP)</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Economic growth as the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basis for sustainable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development</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MPAs as a ‘sectoral use’</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MSP as a mechanism for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achieving ‘</a:t>
            </a:r>
            <a:r>
              <a:rPr kumimoji="0" lang="en-GB" altLang="en-US" sz="2400" b="1" i="0" u="none" strike="noStrike" kern="1200" cap="none" spc="0" normalizeH="0" baseline="0" noProof="0" dirty="0">
                <a:ln>
                  <a:noFill/>
                </a:ln>
                <a:solidFill>
                  <a:srgbClr val="0070C0"/>
                </a:solidFill>
                <a:effectLst/>
                <a:uLnTx/>
                <a:uFillTx/>
                <a:latin typeface="Arial" charset="0"/>
                <a:ea typeface="+mn-ea"/>
                <a:cs typeface="Arial" charset="0"/>
              </a:rPr>
              <a:t>blue growth</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zh-CN" sz="2400" b="0" i="0" u="none" strike="noStrike" kern="1200" cap="none" spc="0" normalizeH="0" baseline="0" noProof="0" dirty="0">
                <a:ln>
                  <a:noFill/>
                </a:ln>
                <a:solidFill>
                  <a:prstClr val="black"/>
                </a:solidFill>
                <a:effectLst/>
                <a:uLnTx/>
                <a:uFillTx/>
                <a:latin typeface="Arial" charset="0"/>
                <a:ea typeface="宋体" pitchFamily="2" charset="-122"/>
                <a:cs typeface="Arial" charset="0"/>
              </a:rPr>
              <a:t>DG MARE </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1800" b="0" i="0" u="none" strike="noStrike" kern="1200" cap="none" spc="0" normalizeH="0" baseline="0" noProof="0" dirty="0">
                <a:ln>
                  <a:noFill/>
                </a:ln>
                <a:solidFill>
                  <a:prstClr val="black"/>
                </a:solidFill>
                <a:effectLst/>
                <a:uLnTx/>
                <a:uFillTx/>
                <a:latin typeface="Arial" charset="0"/>
                <a:ea typeface="+mn-ea"/>
                <a:cs typeface="Arial" charset="0"/>
              </a:rPr>
              <a:t>  </a:t>
            </a:r>
          </a:p>
        </p:txBody>
      </p:sp>
      <p:sp>
        <p:nvSpPr>
          <p:cNvPr id="6" name="Rectangle 6"/>
          <p:cNvSpPr>
            <a:spLocks noChangeArrowheads="1"/>
          </p:cNvSpPr>
          <p:nvPr/>
        </p:nvSpPr>
        <p:spPr bwMode="auto">
          <a:xfrm>
            <a:off x="-108520" y="1916112"/>
            <a:ext cx="446449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263525" algn="l"/>
              </a:tabLst>
              <a:defRPr>
                <a:solidFill>
                  <a:schemeClr val="tx1"/>
                </a:solidFill>
                <a:latin typeface="Arial" charset="0"/>
                <a:cs typeface="Arial" charset="0"/>
              </a:defRPr>
            </a:lvl1pPr>
            <a:lvl2pPr marL="742950" indent="-285750" eaLnBrk="0" hangingPunct="0">
              <a:tabLst>
                <a:tab pos="263525" algn="l"/>
              </a:tabLst>
              <a:defRPr>
                <a:solidFill>
                  <a:schemeClr val="tx1"/>
                </a:solidFill>
                <a:latin typeface="Arial" charset="0"/>
                <a:cs typeface="Arial" charset="0"/>
              </a:defRPr>
            </a:lvl2pPr>
            <a:lvl3pPr marL="1143000" indent="-228600" eaLnBrk="0" hangingPunct="0">
              <a:tabLst>
                <a:tab pos="263525" algn="l"/>
              </a:tabLst>
              <a:defRPr>
                <a:solidFill>
                  <a:schemeClr val="tx1"/>
                </a:solidFill>
                <a:latin typeface="Arial" charset="0"/>
                <a:cs typeface="Arial" charset="0"/>
              </a:defRPr>
            </a:lvl3pPr>
            <a:lvl4pPr marL="1600200" indent="-228600" eaLnBrk="0" hangingPunct="0">
              <a:tabLst>
                <a:tab pos="263525" algn="l"/>
              </a:tabLst>
              <a:defRPr>
                <a:solidFill>
                  <a:schemeClr val="tx1"/>
                </a:solidFill>
                <a:latin typeface="Arial" charset="0"/>
                <a:cs typeface="Arial" charset="0"/>
              </a:defRPr>
            </a:lvl4pPr>
            <a:lvl5pPr marL="2057400" indent="-228600" eaLnBrk="0" hangingPunct="0">
              <a:tabLst>
                <a:tab pos="2635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635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635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635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63525" algn="l"/>
              </a:tabLs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Longer-term priorities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Conservation </a:t>
            </a:r>
            <a:r>
              <a:rPr lang="en-GB" altLang="en-US" sz="2400" dirty="0">
                <a:solidFill>
                  <a:prstClr val="black"/>
                </a:solidFill>
              </a:rPr>
              <a:t>as</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the basis for 	sustainable development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MPAs as foundation of EBM</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MSP as a mechanism for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achieving ‘</a:t>
            </a:r>
            <a:r>
              <a:rPr kumimoji="0" lang="en-GB" altLang="en-US" sz="2400" b="1" i="0" u="none" strike="noStrike" kern="1200" cap="none" spc="0" normalizeH="0" baseline="0" noProof="0" dirty="0">
                <a:ln>
                  <a:noFill/>
                </a:ln>
                <a:solidFill>
                  <a:srgbClr val="008000"/>
                </a:solidFill>
                <a:effectLst/>
                <a:uLnTx/>
                <a:uFillTx/>
                <a:latin typeface="Arial" charset="0"/>
                <a:ea typeface="+mn-ea"/>
                <a:cs typeface="Arial" charset="0"/>
              </a:rPr>
              <a:t>good   </a:t>
            </a:r>
            <a:br>
              <a:rPr kumimoji="0" lang="en-GB" altLang="en-US" sz="2400" b="1" i="0" u="none" strike="noStrike" kern="1200" cap="none" spc="0" normalizeH="0" baseline="0" noProof="0" dirty="0">
                <a:ln>
                  <a:noFill/>
                </a:ln>
                <a:solidFill>
                  <a:srgbClr val="008000"/>
                </a:solidFill>
                <a:effectLst/>
                <a:uLnTx/>
                <a:uFillTx/>
                <a:latin typeface="Arial" charset="0"/>
                <a:ea typeface="+mn-ea"/>
                <a:cs typeface="Arial" charset="0"/>
              </a:rPr>
            </a:br>
            <a:r>
              <a:rPr kumimoji="0" lang="en-GB" altLang="en-US" sz="2400" b="1" i="0" u="none" strike="noStrike" kern="1200" cap="none" spc="0" normalizeH="0" baseline="0" noProof="0" dirty="0">
                <a:ln>
                  <a:noFill/>
                </a:ln>
                <a:solidFill>
                  <a:srgbClr val="008000"/>
                </a:solidFill>
                <a:effectLst/>
                <a:uLnTx/>
                <a:uFillTx/>
                <a:latin typeface="Arial" charset="0"/>
                <a:ea typeface="+mn-ea"/>
                <a:cs typeface="Arial" charset="0"/>
              </a:rPr>
              <a:t>   environmental status</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(GES) by 2020</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DG Environment</a:t>
            </a:r>
          </a:p>
          <a:p>
            <a:pPr marL="0" marR="0" lvl="0" indent="0" algn="l" defTabSz="914400" rtl="0" eaLnBrk="1" fontAlgn="auto" latinLnBrk="0" hangingPunct="1">
              <a:lnSpc>
                <a:spcPct val="100000"/>
              </a:lnSpc>
              <a:spcBef>
                <a:spcPts val="0"/>
              </a:spcBef>
              <a:spcAft>
                <a:spcPts val="0"/>
              </a:spcAft>
              <a:buClrTx/>
              <a:buSzTx/>
              <a:buFontTx/>
              <a:buNone/>
              <a:tabLst>
                <a:tab pos="263525" algn="l"/>
              </a:tabLst>
              <a:defRPr/>
            </a:pPr>
            <a:endParaRPr kumimoji="0" lang="en-GB" alt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 name="TextBox 1"/>
          <p:cNvSpPr txBox="1"/>
          <p:nvPr/>
        </p:nvSpPr>
        <p:spPr>
          <a:xfrm>
            <a:off x="6408933" y="6223871"/>
            <a:ext cx="27631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Qiu &amp; Jones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3"/>
              </a:rPr>
              <a:t>www.tinyurl.com/BGorGES</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954604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4"/>
          <p:cNvSpPr>
            <a:spLocks noChangeArrowheads="1"/>
          </p:cNvSpPr>
          <p:nvPr/>
        </p:nvSpPr>
        <p:spPr bwMode="auto">
          <a:xfrm rot="10800000">
            <a:off x="179388" y="1268413"/>
            <a:ext cx="8964612" cy="485775"/>
          </a:xfrm>
          <a:prstGeom prst="rightArrow">
            <a:avLst>
              <a:gd name="adj1" fmla="val 50000"/>
              <a:gd name="adj2" fmla="val 461356"/>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Text Box 10"/>
          <p:cNvSpPr txBox="1">
            <a:spLocks noChangeArrowheads="1"/>
          </p:cNvSpPr>
          <p:nvPr/>
        </p:nvSpPr>
        <p:spPr bwMode="auto">
          <a:xfrm>
            <a:off x="6134534" y="16510"/>
            <a:ext cx="30250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fontAlgn="auto" hangingPunct="1">
              <a:spcBef>
                <a:spcPts val="0"/>
              </a:spcBef>
              <a:spcAft>
                <a:spcPts val="0"/>
              </a:spcAft>
              <a:defRPr/>
            </a:pPr>
            <a:r>
              <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rPr>
              <a:t>Integrated-Use Maritime Spatial Planning </a:t>
            </a:r>
            <a:r>
              <a:rPr lang="en-GB" altLang="en-US" sz="2400" b="1" i="1" dirty="0">
                <a:solidFill>
                  <a:prstClr val="black"/>
                </a:solidFill>
                <a:latin typeface="Calibri"/>
              </a:rPr>
              <a:t>(DEFMSP)</a:t>
            </a:r>
            <a:endPar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Text Box 11"/>
          <p:cNvSpPr txBox="1">
            <a:spLocks noChangeArrowheads="1"/>
          </p:cNvSpPr>
          <p:nvPr/>
        </p:nvSpPr>
        <p:spPr bwMode="auto">
          <a:xfrm>
            <a:off x="149096" y="68084"/>
            <a:ext cx="30598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rPr>
              <a:t>Ecosystem-Based Marine Spatial Planning  (MSFD)</a:t>
            </a:r>
          </a:p>
        </p:txBody>
      </p:sp>
      <p:sp>
        <p:nvSpPr>
          <p:cNvPr id="10" name="Text Box 5"/>
          <p:cNvSpPr txBox="1">
            <a:spLocks noChangeArrowheads="1"/>
          </p:cNvSpPr>
          <p:nvPr/>
        </p:nvSpPr>
        <p:spPr bwMode="auto">
          <a:xfrm>
            <a:off x="4694619" y="1916113"/>
            <a:ext cx="43561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76225" lvl="0" indent="-276225" eaLnBrk="1" fontAlgn="auto" hangingPunct="1">
              <a:spcBef>
                <a:spcPts val="0"/>
              </a:spcBef>
              <a:spcAft>
                <a:spcPts val="0"/>
              </a:spcAft>
              <a:buFont typeface="Wingdings" pitchFamily="2" charset="2"/>
              <a:buChar char="Ø"/>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Shorter-term </a:t>
            </a:r>
            <a:r>
              <a:rPr lang="en-GB" altLang="en-US" sz="2400" dirty="0">
                <a:solidFill>
                  <a:prstClr val="black"/>
                </a:solidFill>
              </a:rPr>
              <a:t>priorities </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(GDP)</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Economic growth as the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basis for sustainable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development</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MPAs as a ‘sectoral use’</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MSP as a mechanism for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achieving </a:t>
            </a:r>
            <a:r>
              <a:rPr kumimoji="0" lang="en-GB" altLang="en-US" sz="2400" i="0" u="none" strike="noStrike" kern="1200" cap="none" spc="0" normalizeH="0" baseline="0" noProof="0" dirty="0">
                <a:ln>
                  <a:noFill/>
                </a:ln>
                <a:solidFill>
                  <a:prstClr val="black"/>
                </a:solidFill>
                <a:effectLst/>
                <a:uLnTx/>
                <a:uFillTx/>
                <a:latin typeface="Arial" charset="0"/>
                <a:ea typeface="+mn-ea"/>
                <a:cs typeface="Arial" charset="0"/>
              </a:rPr>
              <a:t>‘</a:t>
            </a:r>
            <a:r>
              <a:rPr kumimoji="0" lang="en-GB" altLang="en-US" sz="2400" i="0" u="none" strike="noStrike" kern="1200" cap="none" spc="0" normalizeH="0" baseline="0" noProof="0" dirty="0">
                <a:ln>
                  <a:noFill/>
                </a:ln>
                <a:solidFill>
                  <a:srgbClr val="0070C0"/>
                </a:solidFill>
                <a:effectLst/>
                <a:uLnTx/>
                <a:uFillTx/>
                <a:latin typeface="Arial" charset="0"/>
                <a:ea typeface="+mn-ea"/>
                <a:cs typeface="Arial" charset="0"/>
              </a:rPr>
              <a:t>blue growth</a:t>
            </a:r>
            <a:r>
              <a:rPr kumimoji="0" lang="en-GB" altLang="en-US" sz="240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zh-CN" sz="2400" b="0" i="0" u="none" strike="noStrike" kern="1200" cap="none" spc="0" normalizeH="0" baseline="0" noProof="0" dirty="0">
                <a:ln>
                  <a:noFill/>
                </a:ln>
                <a:solidFill>
                  <a:prstClr val="black"/>
                </a:solidFill>
                <a:effectLst/>
                <a:uLnTx/>
                <a:uFillTx/>
                <a:latin typeface="Arial" charset="0"/>
                <a:ea typeface="宋体" pitchFamily="2" charset="-122"/>
                <a:cs typeface="Arial" charset="0"/>
              </a:rPr>
              <a:t>DG MARE </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1800" b="0" i="0" u="none" strike="noStrike" kern="1200" cap="none" spc="0" normalizeH="0" baseline="0" noProof="0" dirty="0">
                <a:ln>
                  <a:noFill/>
                </a:ln>
                <a:solidFill>
                  <a:prstClr val="black"/>
                </a:solidFill>
                <a:effectLst/>
                <a:uLnTx/>
                <a:uFillTx/>
                <a:latin typeface="Arial" charset="0"/>
                <a:ea typeface="+mn-ea"/>
                <a:cs typeface="Arial" charset="0"/>
              </a:rPr>
              <a:t>  </a:t>
            </a:r>
          </a:p>
        </p:txBody>
      </p:sp>
      <p:pic>
        <p:nvPicPr>
          <p:cNvPr id="12" name="Picture 4" descr="C:\Program Files\Microsoft Office\MEDIA\CAGCAT10\j03008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993" y="-147765"/>
            <a:ext cx="1815084" cy="152887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a:spLocks noChangeArrowheads="1"/>
          </p:cNvSpPr>
          <p:nvPr/>
        </p:nvSpPr>
        <p:spPr bwMode="auto">
          <a:xfrm>
            <a:off x="-108520" y="1916112"/>
            <a:ext cx="446449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263525" algn="l"/>
              </a:tabLst>
              <a:defRPr>
                <a:solidFill>
                  <a:schemeClr val="tx1"/>
                </a:solidFill>
                <a:latin typeface="Arial" charset="0"/>
                <a:cs typeface="Arial" charset="0"/>
              </a:defRPr>
            </a:lvl1pPr>
            <a:lvl2pPr marL="742950" indent="-285750" eaLnBrk="0" hangingPunct="0">
              <a:tabLst>
                <a:tab pos="263525" algn="l"/>
              </a:tabLst>
              <a:defRPr>
                <a:solidFill>
                  <a:schemeClr val="tx1"/>
                </a:solidFill>
                <a:latin typeface="Arial" charset="0"/>
                <a:cs typeface="Arial" charset="0"/>
              </a:defRPr>
            </a:lvl2pPr>
            <a:lvl3pPr marL="1143000" indent="-228600" eaLnBrk="0" hangingPunct="0">
              <a:tabLst>
                <a:tab pos="263525" algn="l"/>
              </a:tabLst>
              <a:defRPr>
                <a:solidFill>
                  <a:schemeClr val="tx1"/>
                </a:solidFill>
                <a:latin typeface="Arial" charset="0"/>
                <a:cs typeface="Arial" charset="0"/>
              </a:defRPr>
            </a:lvl3pPr>
            <a:lvl4pPr marL="1600200" indent="-228600" eaLnBrk="0" hangingPunct="0">
              <a:tabLst>
                <a:tab pos="263525" algn="l"/>
              </a:tabLst>
              <a:defRPr>
                <a:solidFill>
                  <a:schemeClr val="tx1"/>
                </a:solidFill>
                <a:latin typeface="Arial" charset="0"/>
                <a:cs typeface="Arial" charset="0"/>
              </a:defRPr>
            </a:lvl4pPr>
            <a:lvl5pPr marL="2057400" indent="-228600" eaLnBrk="0" hangingPunct="0">
              <a:tabLst>
                <a:tab pos="2635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635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635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635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63525" algn="l"/>
              </a:tabLs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Longer-term priorities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Conservation as the basis for 	sustainable development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MPAs as foundation of EBM</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MSP as a mechanism for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achieving ‘</a:t>
            </a:r>
            <a:r>
              <a:rPr kumimoji="0" lang="en-GB" altLang="en-US" sz="2400" b="1" i="0" u="none" strike="noStrike" kern="1200" cap="none" spc="0" normalizeH="0" baseline="0" noProof="0" dirty="0">
                <a:ln>
                  <a:noFill/>
                </a:ln>
                <a:solidFill>
                  <a:srgbClr val="336600"/>
                </a:solidFill>
                <a:effectLst/>
                <a:uLnTx/>
                <a:uFillTx/>
                <a:latin typeface="Arial" charset="0"/>
                <a:ea typeface="+mn-ea"/>
                <a:cs typeface="Arial" charset="0"/>
              </a:rPr>
              <a:t>good   </a:t>
            </a:r>
            <a:br>
              <a:rPr kumimoji="0" lang="en-GB" altLang="en-US" sz="2400" b="1" i="0" u="none" strike="noStrike" kern="1200" cap="none" spc="0" normalizeH="0" baseline="0" noProof="0" dirty="0">
                <a:ln>
                  <a:noFill/>
                </a:ln>
                <a:solidFill>
                  <a:srgbClr val="336600"/>
                </a:solidFill>
                <a:effectLst/>
                <a:uLnTx/>
                <a:uFillTx/>
                <a:latin typeface="Arial" charset="0"/>
                <a:ea typeface="+mn-ea"/>
                <a:cs typeface="Arial" charset="0"/>
              </a:rPr>
            </a:br>
            <a:r>
              <a:rPr kumimoji="0" lang="en-GB" altLang="en-US" sz="2400" b="1" i="0" u="none" strike="noStrike" kern="1200" cap="none" spc="0" normalizeH="0" baseline="0" noProof="0" dirty="0">
                <a:ln>
                  <a:noFill/>
                </a:ln>
                <a:solidFill>
                  <a:srgbClr val="336600"/>
                </a:solidFill>
                <a:effectLst/>
                <a:uLnTx/>
                <a:uFillTx/>
                <a:latin typeface="Arial" charset="0"/>
                <a:ea typeface="+mn-ea"/>
                <a:cs typeface="Arial" charset="0"/>
              </a:rPr>
              <a:t>   environmental status</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hlinkClick r:id="rId4"/>
              </a:rPr>
              <a:t>GES</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by 2020</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DG Environment</a:t>
            </a:r>
          </a:p>
          <a:p>
            <a:pPr marL="0" marR="0" lvl="0" indent="0" algn="l" defTabSz="914400" rtl="0" eaLnBrk="1" fontAlgn="auto" latinLnBrk="0" hangingPunct="1">
              <a:lnSpc>
                <a:spcPct val="100000"/>
              </a:lnSpc>
              <a:spcBef>
                <a:spcPts val="0"/>
              </a:spcBef>
              <a:spcAft>
                <a:spcPts val="0"/>
              </a:spcAft>
              <a:buClrTx/>
              <a:buSzTx/>
              <a:buFontTx/>
              <a:buNone/>
              <a:tabLst>
                <a:tab pos="263525" algn="l"/>
              </a:tabLst>
              <a:defRPr/>
            </a:pPr>
            <a:endParaRPr kumimoji="0" lang="en-GB" alt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24748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6134534" y="16510"/>
            <a:ext cx="30250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fontAlgn="auto" hangingPunct="1">
              <a:spcBef>
                <a:spcPts val="0"/>
              </a:spcBef>
              <a:spcAft>
                <a:spcPts val="0"/>
              </a:spcAft>
              <a:defRPr/>
            </a:pPr>
            <a:r>
              <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rPr>
              <a:t>Integrated-Use Maritime Spatial Planning </a:t>
            </a:r>
            <a:r>
              <a:rPr lang="en-GB" altLang="en-US" sz="2400" b="1" i="1" dirty="0">
                <a:solidFill>
                  <a:prstClr val="black"/>
                </a:solidFill>
                <a:latin typeface="Calibri"/>
              </a:rPr>
              <a:t>(DEFMSP)</a:t>
            </a:r>
            <a:endPar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Text Box 11"/>
          <p:cNvSpPr txBox="1">
            <a:spLocks noChangeArrowheads="1"/>
          </p:cNvSpPr>
          <p:nvPr/>
        </p:nvSpPr>
        <p:spPr bwMode="auto">
          <a:xfrm>
            <a:off x="149096" y="68084"/>
            <a:ext cx="30598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rPr>
              <a:t>Ecosystem-Based Marine Spatial Planning  (MSFD)</a:t>
            </a:r>
          </a:p>
        </p:txBody>
      </p:sp>
      <p:sp>
        <p:nvSpPr>
          <p:cNvPr id="10" name="Text Box 5"/>
          <p:cNvSpPr txBox="1">
            <a:spLocks noChangeArrowheads="1"/>
          </p:cNvSpPr>
          <p:nvPr/>
        </p:nvSpPr>
        <p:spPr bwMode="auto">
          <a:xfrm>
            <a:off x="4694619" y="1916113"/>
            <a:ext cx="419855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69875" marR="0" lvl="0" indent="-2698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Shorter-term </a:t>
            </a:r>
            <a:r>
              <a:rPr lang="en-GB" altLang="en-US" sz="2400" dirty="0">
                <a:solidFill>
                  <a:prstClr val="black"/>
                </a:solidFill>
              </a:rPr>
              <a:t>priorities</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(GDP)</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Economic growth as the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basis for sustainable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development</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MPAs as a ‘sectoral use’</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MSP as a mechanism for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achieving ‘</a:t>
            </a:r>
            <a:r>
              <a:rPr kumimoji="0" lang="en-GB" altLang="en-US" sz="2400" b="1" i="0" u="none" strike="noStrike" kern="1200" cap="none" spc="0" normalizeH="0" baseline="0" noProof="0" dirty="0">
                <a:ln>
                  <a:noFill/>
                </a:ln>
                <a:solidFill>
                  <a:srgbClr val="0070C0"/>
                </a:solidFill>
                <a:effectLst/>
                <a:uLnTx/>
                <a:uFillTx/>
                <a:latin typeface="Arial" charset="0"/>
                <a:ea typeface="+mn-ea"/>
                <a:cs typeface="Arial" charset="0"/>
              </a:rPr>
              <a:t>blue growth</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zh-CN" sz="2400" b="0" i="0" u="none" strike="noStrike" kern="1200" cap="none" spc="0" normalizeH="0" baseline="0" noProof="0" dirty="0">
                <a:ln>
                  <a:noFill/>
                </a:ln>
                <a:solidFill>
                  <a:prstClr val="black"/>
                </a:solidFill>
                <a:effectLst/>
                <a:uLnTx/>
                <a:uFillTx/>
                <a:latin typeface="Arial" charset="0"/>
                <a:ea typeface="宋体" pitchFamily="2" charset="-122"/>
                <a:cs typeface="Arial" charset="0"/>
              </a:rPr>
              <a:t>DG MARE </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1800" b="0" i="0" u="none" strike="noStrike" kern="1200" cap="none" spc="0" normalizeH="0" baseline="0" noProof="0" dirty="0">
                <a:ln>
                  <a:noFill/>
                </a:ln>
                <a:solidFill>
                  <a:prstClr val="black"/>
                </a:solidFill>
                <a:effectLst/>
                <a:uLnTx/>
                <a:uFillTx/>
                <a:latin typeface="Arial" charset="0"/>
                <a:ea typeface="+mn-ea"/>
                <a:cs typeface="Arial" charset="0"/>
              </a:rPr>
              <a:t>  </a:t>
            </a:r>
          </a:p>
        </p:txBody>
      </p:sp>
      <p:sp>
        <p:nvSpPr>
          <p:cNvPr id="7" name="AutoShape 4"/>
          <p:cNvSpPr>
            <a:spLocks noChangeArrowheads="1"/>
          </p:cNvSpPr>
          <p:nvPr/>
        </p:nvSpPr>
        <p:spPr bwMode="auto">
          <a:xfrm>
            <a:off x="179388" y="1268413"/>
            <a:ext cx="8713787" cy="485775"/>
          </a:xfrm>
          <a:prstGeom prst="rightArrow">
            <a:avLst>
              <a:gd name="adj1" fmla="val 50000"/>
              <a:gd name="adj2" fmla="val 4614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12" name="Picture 4" descr="C:\Program Files\Microsoft Office\MEDIA\CAGCAT10\j03008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71722" y="-101314"/>
            <a:ext cx="1845794" cy="14359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a:spLocks noChangeArrowheads="1"/>
          </p:cNvSpPr>
          <p:nvPr/>
        </p:nvSpPr>
        <p:spPr bwMode="auto">
          <a:xfrm>
            <a:off x="-108520" y="1916112"/>
            <a:ext cx="446449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263525" algn="l"/>
              </a:tabLst>
              <a:defRPr>
                <a:solidFill>
                  <a:schemeClr val="tx1"/>
                </a:solidFill>
                <a:latin typeface="Arial" charset="0"/>
                <a:cs typeface="Arial" charset="0"/>
              </a:defRPr>
            </a:lvl1pPr>
            <a:lvl2pPr marL="742950" indent="-285750" eaLnBrk="0" hangingPunct="0">
              <a:tabLst>
                <a:tab pos="263525" algn="l"/>
              </a:tabLst>
              <a:defRPr>
                <a:solidFill>
                  <a:schemeClr val="tx1"/>
                </a:solidFill>
                <a:latin typeface="Arial" charset="0"/>
                <a:cs typeface="Arial" charset="0"/>
              </a:defRPr>
            </a:lvl2pPr>
            <a:lvl3pPr marL="1143000" indent="-228600" eaLnBrk="0" hangingPunct="0">
              <a:tabLst>
                <a:tab pos="263525" algn="l"/>
              </a:tabLst>
              <a:defRPr>
                <a:solidFill>
                  <a:schemeClr val="tx1"/>
                </a:solidFill>
                <a:latin typeface="Arial" charset="0"/>
                <a:cs typeface="Arial" charset="0"/>
              </a:defRPr>
            </a:lvl3pPr>
            <a:lvl4pPr marL="1600200" indent="-228600" eaLnBrk="0" hangingPunct="0">
              <a:tabLst>
                <a:tab pos="263525" algn="l"/>
              </a:tabLst>
              <a:defRPr>
                <a:solidFill>
                  <a:schemeClr val="tx1"/>
                </a:solidFill>
                <a:latin typeface="Arial" charset="0"/>
                <a:cs typeface="Arial" charset="0"/>
              </a:defRPr>
            </a:lvl4pPr>
            <a:lvl5pPr marL="2057400" indent="-228600" eaLnBrk="0" hangingPunct="0">
              <a:tabLst>
                <a:tab pos="2635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635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635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635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63525" algn="l"/>
              </a:tabLs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Longer-term priorities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Conservation as the basis for 	sustainable development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MPAs as foundation of EBM</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MSP as a mechanism for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achieving ‘</a:t>
            </a:r>
            <a:r>
              <a:rPr kumimoji="0" lang="en-GB" altLang="en-US" sz="2400" i="0" u="none" strike="noStrike" kern="1200" cap="none" spc="0" normalizeH="0" baseline="0" noProof="0" dirty="0">
                <a:ln>
                  <a:noFill/>
                </a:ln>
                <a:solidFill>
                  <a:srgbClr val="336600"/>
                </a:solidFill>
                <a:effectLst/>
                <a:uLnTx/>
                <a:uFillTx/>
                <a:latin typeface="Arial" charset="0"/>
                <a:ea typeface="+mn-ea"/>
                <a:cs typeface="Arial" charset="0"/>
              </a:rPr>
              <a:t>good   </a:t>
            </a:r>
            <a:br>
              <a:rPr kumimoji="0" lang="en-GB" altLang="en-US" sz="2400" i="0" u="none" strike="noStrike" kern="1200" cap="none" spc="0" normalizeH="0" baseline="0" noProof="0" dirty="0">
                <a:ln>
                  <a:noFill/>
                </a:ln>
                <a:solidFill>
                  <a:srgbClr val="336600"/>
                </a:solidFill>
                <a:effectLst/>
                <a:uLnTx/>
                <a:uFillTx/>
                <a:latin typeface="Arial" charset="0"/>
                <a:ea typeface="+mn-ea"/>
                <a:cs typeface="Arial" charset="0"/>
              </a:rPr>
            </a:br>
            <a:r>
              <a:rPr kumimoji="0" lang="en-GB" altLang="en-US" sz="2400" i="0" u="none" strike="noStrike" kern="1200" cap="none" spc="0" normalizeH="0" baseline="0" noProof="0" dirty="0">
                <a:ln>
                  <a:noFill/>
                </a:ln>
                <a:solidFill>
                  <a:srgbClr val="336600"/>
                </a:solidFill>
                <a:effectLst/>
                <a:uLnTx/>
                <a:uFillTx/>
                <a:latin typeface="Arial" charset="0"/>
                <a:ea typeface="+mn-ea"/>
                <a:cs typeface="Arial" charset="0"/>
              </a:rPr>
              <a:t>   environmental status</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(GES) by 2020</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DG Environment</a:t>
            </a:r>
          </a:p>
          <a:p>
            <a:pPr marL="0" marR="0" lvl="0" indent="0" algn="l" defTabSz="914400" rtl="0" eaLnBrk="1" fontAlgn="auto" latinLnBrk="0" hangingPunct="1">
              <a:lnSpc>
                <a:spcPct val="100000"/>
              </a:lnSpc>
              <a:spcBef>
                <a:spcPts val="0"/>
              </a:spcBef>
              <a:spcAft>
                <a:spcPts val="0"/>
              </a:spcAft>
              <a:buClrTx/>
              <a:buSzTx/>
              <a:buFontTx/>
              <a:buNone/>
              <a:tabLst>
                <a:tab pos="263525" algn="l"/>
              </a:tabLst>
              <a:defRPr/>
            </a:pPr>
            <a:endParaRPr kumimoji="0" lang="en-GB" alt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 name="TextBox 13"/>
          <p:cNvSpPr txBox="1"/>
          <p:nvPr/>
        </p:nvSpPr>
        <p:spPr>
          <a:xfrm>
            <a:off x="6984434" y="6452889"/>
            <a:ext cx="2159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Qiu</a:t>
            </a:r>
            <a:r>
              <a:rPr kumimoji="0" lang="en-GB" sz="1800" b="0" i="0" u="none" strike="noStrike" kern="1200" cap="none" spc="0" normalizeH="0" baseline="0" noProof="0" dirty="0">
                <a:ln>
                  <a:noFill/>
                </a:ln>
                <a:solidFill>
                  <a:prstClr val="black"/>
                </a:solidFill>
                <a:effectLst/>
                <a:uLnTx/>
                <a:uFillTx/>
                <a:latin typeface="Calibri"/>
                <a:ea typeface="+mn-ea"/>
                <a:cs typeface="+mn-cs"/>
              </a:rPr>
              <a:t> and Jones (</a:t>
            </a: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4"/>
              </a:rPr>
              <a:t>2013</a:t>
            </a: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33599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0337" y="9971"/>
            <a:ext cx="9123663" cy="6848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0">
              <a:spcBef>
                <a:spcPct val="0"/>
              </a:spcBef>
              <a:spcAft>
                <a:spcPts val="600"/>
              </a:spcAft>
              <a:buNone/>
              <a:defRPr/>
            </a:pPr>
            <a:r>
              <a:rPr lang="en-US" altLang="en-US" sz="2800" b="1" dirty="0">
                <a:solidFill>
                  <a:srgbClr val="000000"/>
                </a:solidFill>
                <a:latin typeface="Calibri" pitchFamily="34" charset="0"/>
                <a:cs typeface="Times New Roman" pitchFamily="18" charset="0"/>
              </a:rPr>
              <a:t>Ecosystem approach</a:t>
            </a:r>
            <a:endParaRPr kumimoji="0" lang="en-US" altLang="en-US" sz="2800" b="1" i="0" u="none" strike="noStrike" kern="1200" cap="none" spc="0" normalizeH="0" baseline="0" noProof="0" dirty="0">
              <a:ln>
                <a:noFill/>
              </a:ln>
              <a:solidFill>
                <a:srgbClr val="000000"/>
              </a:solidFill>
              <a:effectLst/>
              <a:uLnTx/>
              <a:uFillTx/>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Human elements</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 given that humans are part of many ecosystems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Stakeholder participation in decision-making;</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Equity amongst users;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Economically sustainable;</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400" dirty="0">
                <a:solidFill>
                  <a:srgbClr val="000000"/>
                </a:solidFill>
                <a:latin typeface="Calibri" pitchFamily="34" charset="0"/>
                <a:cs typeface="Times New Roman" pitchFamily="18" charset="0"/>
              </a:rPr>
              <a:t>Inter</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-sectoral approach:</a:t>
            </a:r>
            <a:r>
              <a:rPr kumimoji="0" lang="en-US" altLang="en-US" sz="2400" b="0" i="0" u="none" strike="noStrike" kern="1200" cap="none" spc="0" normalizeH="0" noProof="0" dirty="0">
                <a:ln>
                  <a:noFill/>
                </a:ln>
                <a:solidFill>
                  <a:srgbClr val="000000"/>
                </a:solidFill>
                <a:effectLst/>
                <a:uLnTx/>
                <a:uFillTx/>
                <a:latin typeface="Calibri" pitchFamily="34" charset="0"/>
                <a:ea typeface="+mn-ea"/>
                <a:cs typeface="Times New Roman" pitchFamily="18" charset="0"/>
              </a:rPr>
              <a:t> </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integration of sectoral policies;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Fulfilling societal needs, </a:t>
            </a:r>
            <a:r>
              <a:rPr kumimoji="0" lang="en-US" altLang="en-US" sz="2400" b="1" i="0" u="none" strike="noStrike" kern="1200" cap="none" spc="0" normalizeH="0" baseline="0" noProof="0" dirty="0">
                <a:ln>
                  <a:noFill/>
                </a:ln>
                <a:solidFill>
                  <a:srgbClr val="339933"/>
                </a:solidFill>
                <a:effectLst/>
                <a:uLnTx/>
                <a:uFillTx/>
                <a:latin typeface="Calibri" pitchFamily="34" charset="0"/>
                <a:ea typeface="+mn-ea"/>
                <a:cs typeface="Times New Roman" pitchFamily="18" charset="0"/>
              </a:rPr>
              <a:t>particularly for ecosystem services</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a:t>
            </a:r>
            <a:endParaRPr kumimoji="0" lang="en-US" altLang="en-US" sz="12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Environmental elements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400" dirty="0">
                <a:solidFill>
                  <a:srgbClr val="000000"/>
                </a:solidFill>
                <a:latin typeface="Calibri" pitchFamily="34" charset="0"/>
                <a:cs typeface="Times New Roman" pitchFamily="18" charset="0"/>
              </a:rPr>
              <a:t>Focusing</a:t>
            </a:r>
            <a:r>
              <a:rPr kumimoji="0" lang="en-US" altLang="en-US" sz="2400" b="0" i="0" u="none" strike="noStrike" kern="1200" cap="none" spc="0" normalizeH="0" noProof="0" dirty="0">
                <a:ln>
                  <a:noFill/>
                </a:ln>
                <a:solidFill>
                  <a:srgbClr val="000000"/>
                </a:solidFill>
                <a:effectLst/>
                <a:uLnTx/>
                <a:uFillTx/>
                <a:latin typeface="Calibri" pitchFamily="34" charset="0"/>
                <a:ea typeface="+mn-ea"/>
                <a:cs typeface="Times New Roman" pitchFamily="18" charset="0"/>
              </a:rPr>
              <a:t> on</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 ecological scales, rather than administrative boundaries;</a:t>
            </a:r>
            <a:endPar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Maintaining the structural and functional attributes of ecosystems;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Living within environmental limits: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	- sustainable use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	- taking account of cumulative impacts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Maintaining ecosystem resilience through conserving biodiversity;</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1" i="0" u="none" strike="noStrike" kern="1200" cap="none" spc="0" normalizeH="0" baseline="0" noProof="0" dirty="0">
                <a:ln>
                  <a:noFill/>
                </a:ln>
                <a:solidFill>
                  <a:srgbClr val="339933"/>
                </a:solidFill>
                <a:effectLst/>
                <a:uLnTx/>
                <a:uFillTx/>
                <a:latin typeface="Calibri" pitchFamily="34" charset="0"/>
                <a:ea typeface="+mn-ea"/>
                <a:cs typeface="Arial" charset="0"/>
              </a:rPr>
              <a:t>Ensuring that the flow of ecosystem services is maintained</a:t>
            </a:r>
            <a:r>
              <a:rPr kumimoji="0" lang="en-US" alt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a:t>
            </a:r>
          </a:p>
          <a:p>
            <a:pPr marR="0" lvl="0" algn="l" defTabSz="914400" rtl="0" eaLnBrk="0" fontAlgn="base" latinLnBrk="0" hangingPunct="0">
              <a:lnSpc>
                <a:spcPct val="100000"/>
              </a:lnSpc>
              <a:spcBef>
                <a:spcPct val="0"/>
              </a:spcBef>
              <a:spcAft>
                <a:spcPct val="0"/>
              </a:spcAft>
              <a:buClrTx/>
              <a:buSzTx/>
              <a:buNone/>
              <a:tabLst/>
              <a:defRPr/>
            </a:pPr>
            <a:endParaRPr kumimoji="0" lang="en-US" altLang="en-US" sz="1600" b="0"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latin typeface="Calibri" pitchFamily="34" charset="0"/>
                <a:ea typeface="+mn-ea"/>
                <a:cs typeface="Arial" charset="0"/>
              </a:rPr>
              <a:t>: Analogous to sustainable development… and all</a:t>
            </a:r>
            <a:r>
              <a:rPr kumimoji="0" lang="en-US" altLang="en-US" sz="2500" b="1" i="0" u="none" strike="noStrike" kern="1200" cap="none" spc="0" normalizeH="0" noProof="0" dirty="0">
                <a:ln>
                  <a:noFill/>
                </a:ln>
                <a:solidFill>
                  <a:srgbClr val="000000"/>
                </a:solidFill>
                <a:effectLst/>
                <a:uLnTx/>
                <a:uFillTx/>
                <a:latin typeface="Calibri" pitchFamily="34" charset="0"/>
                <a:ea typeface="+mn-ea"/>
                <a:cs typeface="Arial" charset="0"/>
              </a:rPr>
              <a:t> about </a:t>
            </a:r>
            <a:r>
              <a:rPr kumimoji="0" lang="en-US" altLang="en-US" sz="2500" b="1" i="0" u="sng" strike="noStrike" kern="1200" cap="none" spc="0" normalizeH="0" noProof="0" dirty="0">
                <a:ln>
                  <a:noFill/>
                </a:ln>
                <a:solidFill>
                  <a:srgbClr val="000000"/>
                </a:solidFill>
                <a:effectLst/>
                <a:uLnTx/>
                <a:uFillTx/>
                <a:latin typeface="Calibri" pitchFamily="34" charset="0"/>
                <a:ea typeface="+mn-ea"/>
                <a:cs typeface="Arial" charset="0"/>
              </a:rPr>
              <a:t>governance</a:t>
            </a:r>
            <a:endParaRPr kumimoji="0" lang="en-US" altLang="en-US" sz="2500" b="0" i="0" u="sng"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6134534" y="16510"/>
            <a:ext cx="30250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fontAlgn="auto" hangingPunct="1">
              <a:spcBef>
                <a:spcPts val="0"/>
              </a:spcBef>
              <a:spcAft>
                <a:spcPts val="0"/>
              </a:spcAft>
              <a:defRPr/>
            </a:pPr>
            <a:r>
              <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rPr>
              <a:t>Integrated-Use Maritime Spatial Planning </a:t>
            </a:r>
            <a:r>
              <a:rPr lang="en-GB" altLang="en-US" sz="2400" b="1" i="1" dirty="0">
                <a:solidFill>
                  <a:prstClr val="black"/>
                </a:solidFill>
                <a:latin typeface="Calibri"/>
              </a:rPr>
              <a:t>(DEFMSP)</a:t>
            </a:r>
            <a:endPar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Text Box 11"/>
          <p:cNvSpPr txBox="1">
            <a:spLocks noChangeArrowheads="1"/>
          </p:cNvSpPr>
          <p:nvPr/>
        </p:nvSpPr>
        <p:spPr bwMode="auto">
          <a:xfrm>
            <a:off x="149096" y="68084"/>
            <a:ext cx="30598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1" u="none" strike="noStrike" kern="1200" cap="none" spc="0" normalizeH="0" baseline="0" noProof="0" dirty="0">
                <a:ln>
                  <a:noFill/>
                </a:ln>
                <a:solidFill>
                  <a:prstClr val="black"/>
                </a:solidFill>
                <a:effectLst/>
                <a:uLnTx/>
                <a:uFillTx/>
                <a:latin typeface="Calibri"/>
                <a:ea typeface="+mn-ea"/>
                <a:cs typeface="Arial" charset="0"/>
              </a:rPr>
              <a:t>Ecosystem-Based Marine Spatial Planning  (MSFD)</a:t>
            </a:r>
          </a:p>
        </p:txBody>
      </p:sp>
      <p:sp>
        <p:nvSpPr>
          <p:cNvPr id="10" name="Text Box 5"/>
          <p:cNvSpPr txBox="1">
            <a:spLocks noChangeArrowheads="1"/>
          </p:cNvSpPr>
          <p:nvPr/>
        </p:nvSpPr>
        <p:spPr bwMode="auto">
          <a:xfrm>
            <a:off x="4694619" y="1916113"/>
            <a:ext cx="419855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69875" marR="0" lvl="0" indent="-2698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Shorter-term </a:t>
            </a:r>
            <a:r>
              <a:rPr lang="en-GB" altLang="en-US" sz="2400" dirty="0">
                <a:solidFill>
                  <a:prstClr val="black"/>
                </a:solidFill>
              </a:rPr>
              <a:t>priorities</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(GDP)</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Economic growth as the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basis for sustainable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development</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MPAs as a ‘sectoral use’</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MSP as a mechanism for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achieving ‘</a:t>
            </a:r>
            <a:r>
              <a:rPr kumimoji="0" lang="en-GB" altLang="en-US" sz="2400" b="1" i="0" u="none" strike="noStrike" kern="1200" cap="none" spc="0" normalizeH="0" baseline="0" noProof="0" dirty="0">
                <a:ln>
                  <a:noFill/>
                </a:ln>
                <a:solidFill>
                  <a:srgbClr val="0070C0"/>
                </a:solidFill>
                <a:effectLst/>
                <a:uLnTx/>
                <a:uFillTx/>
                <a:latin typeface="Arial" charset="0"/>
                <a:ea typeface="+mn-ea"/>
                <a:cs typeface="Arial" charset="0"/>
              </a:rPr>
              <a:t>blue growth</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altLang="zh-CN" sz="2400" b="0" i="0" u="none" strike="noStrike" kern="1200" cap="none" spc="0" normalizeH="0" baseline="0" noProof="0" dirty="0">
                <a:ln>
                  <a:noFill/>
                </a:ln>
                <a:solidFill>
                  <a:prstClr val="black"/>
                </a:solidFill>
                <a:effectLst/>
                <a:uLnTx/>
                <a:uFillTx/>
                <a:latin typeface="Arial" charset="0"/>
                <a:ea typeface="宋体" pitchFamily="2" charset="-122"/>
                <a:cs typeface="Arial" charset="0"/>
              </a:rPr>
              <a:t>DG MARE </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1800" b="0" i="0" u="none" strike="noStrike" kern="1200" cap="none" spc="0" normalizeH="0" baseline="0" noProof="0" dirty="0">
                <a:ln>
                  <a:noFill/>
                </a:ln>
                <a:solidFill>
                  <a:prstClr val="black"/>
                </a:solidFill>
                <a:effectLst/>
                <a:uLnTx/>
                <a:uFillTx/>
                <a:latin typeface="Arial" charset="0"/>
                <a:ea typeface="+mn-ea"/>
                <a:cs typeface="Arial" charset="0"/>
              </a:rPr>
              <a:t>  </a:t>
            </a:r>
          </a:p>
        </p:txBody>
      </p:sp>
      <p:sp>
        <p:nvSpPr>
          <p:cNvPr id="13" name="Rectangle 6"/>
          <p:cNvSpPr>
            <a:spLocks noChangeArrowheads="1"/>
          </p:cNvSpPr>
          <p:nvPr/>
        </p:nvSpPr>
        <p:spPr bwMode="auto">
          <a:xfrm>
            <a:off x="-108520" y="1916112"/>
            <a:ext cx="446449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263525" algn="l"/>
              </a:tabLst>
              <a:defRPr>
                <a:solidFill>
                  <a:schemeClr val="tx1"/>
                </a:solidFill>
                <a:latin typeface="Arial" charset="0"/>
                <a:cs typeface="Arial" charset="0"/>
              </a:defRPr>
            </a:lvl1pPr>
            <a:lvl2pPr marL="742950" indent="-285750" eaLnBrk="0" hangingPunct="0">
              <a:tabLst>
                <a:tab pos="263525" algn="l"/>
              </a:tabLst>
              <a:defRPr>
                <a:solidFill>
                  <a:schemeClr val="tx1"/>
                </a:solidFill>
                <a:latin typeface="Arial" charset="0"/>
                <a:cs typeface="Arial" charset="0"/>
              </a:defRPr>
            </a:lvl2pPr>
            <a:lvl3pPr marL="1143000" indent="-228600" eaLnBrk="0" hangingPunct="0">
              <a:tabLst>
                <a:tab pos="263525" algn="l"/>
              </a:tabLst>
              <a:defRPr>
                <a:solidFill>
                  <a:schemeClr val="tx1"/>
                </a:solidFill>
                <a:latin typeface="Arial" charset="0"/>
                <a:cs typeface="Arial" charset="0"/>
              </a:defRPr>
            </a:lvl3pPr>
            <a:lvl4pPr marL="1600200" indent="-228600" eaLnBrk="0" hangingPunct="0">
              <a:tabLst>
                <a:tab pos="263525" algn="l"/>
              </a:tabLst>
              <a:defRPr>
                <a:solidFill>
                  <a:schemeClr val="tx1"/>
                </a:solidFill>
                <a:latin typeface="Arial" charset="0"/>
                <a:cs typeface="Arial" charset="0"/>
              </a:defRPr>
            </a:lvl4pPr>
            <a:lvl5pPr marL="2057400" indent="-228600" eaLnBrk="0" hangingPunct="0">
              <a:tabLst>
                <a:tab pos="2635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635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635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635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63525" algn="l"/>
              </a:tabLs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Longer-term priorities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Conservation as the basis for 	sustainable development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MPAs as foundation of EBM</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MSP as a mechanism for </a:t>
            </a:r>
            <a:b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achieving ‘</a:t>
            </a:r>
            <a:r>
              <a:rPr kumimoji="0" lang="en-GB" altLang="en-US" sz="2400" i="0" u="none" strike="noStrike" kern="1200" cap="none" spc="0" normalizeH="0" baseline="0" noProof="0" dirty="0">
                <a:ln>
                  <a:noFill/>
                </a:ln>
                <a:solidFill>
                  <a:srgbClr val="336600"/>
                </a:solidFill>
                <a:effectLst/>
                <a:uLnTx/>
                <a:uFillTx/>
                <a:latin typeface="Arial" charset="0"/>
                <a:ea typeface="+mn-ea"/>
                <a:cs typeface="Arial" charset="0"/>
              </a:rPr>
              <a:t>good   </a:t>
            </a:r>
            <a:br>
              <a:rPr kumimoji="0" lang="en-GB" altLang="en-US" sz="2400" i="0" u="none" strike="noStrike" kern="1200" cap="none" spc="0" normalizeH="0" baseline="0" noProof="0" dirty="0">
                <a:ln>
                  <a:noFill/>
                </a:ln>
                <a:solidFill>
                  <a:srgbClr val="336600"/>
                </a:solidFill>
                <a:effectLst/>
                <a:uLnTx/>
                <a:uFillTx/>
                <a:latin typeface="Arial" charset="0"/>
                <a:ea typeface="+mn-ea"/>
                <a:cs typeface="Arial" charset="0"/>
              </a:rPr>
            </a:br>
            <a:r>
              <a:rPr kumimoji="0" lang="en-GB" altLang="en-US" sz="2400" i="0" u="none" strike="noStrike" kern="1200" cap="none" spc="0" normalizeH="0" baseline="0" noProof="0" dirty="0">
                <a:ln>
                  <a:noFill/>
                </a:ln>
                <a:solidFill>
                  <a:srgbClr val="336600"/>
                </a:solidFill>
                <a:effectLst/>
                <a:uLnTx/>
                <a:uFillTx/>
                <a:latin typeface="Arial" charset="0"/>
                <a:ea typeface="+mn-ea"/>
                <a:cs typeface="Arial" charset="0"/>
              </a:rPr>
              <a:t>   environmental status</a:t>
            </a: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 	(GES) by 2020</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endPar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263525" algn="l"/>
              </a:tabLst>
              <a:defRPr/>
            </a:pPr>
            <a:r>
              <a:rPr kumimoji="0" lang="en-GB" altLang="en-US" sz="2400" b="0" i="0" u="none" strike="noStrike" kern="1200" cap="none" spc="0" normalizeH="0" baseline="0" noProof="0" dirty="0">
                <a:ln>
                  <a:noFill/>
                </a:ln>
                <a:solidFill>
                  <a:prstClr val="black"/>
                </a:solidFill>
                <a:effectLst/>
                <a:uLnTx/>
                <a:uFillTx/>
                <a:latin typeface="Arial" charset="0"/>
                <a:ea typeface="+mn-ea"/>
                <a:cs typeface="Arial" charset="0"/>
              </a:rPr>
              <a:t>DG Environment</a:t>
            </a:r>
          </a:p>
          <a:p>
            <a:pPr marL="0" marR="0" lvl="0" indent="0" algn="l" defTabSz="914400" rtl="0" eaLnBrk="1" fontAlgn="auto" latinLnBrk="0" hangingPunct="1">
              <a:lnSpc>
                <a:spcPct val="100000"/>
              </a:lnSpc>
              <a:spcBef>
                <a:spcPts val="0"/>
              </a:spcBef>
              <a:spcAft>
                <a:spcPts val="0"/>
              </a:spcAft>
              <a:buClrTx/>
              <a:buSzTx/>
              <a:buFontTx/>
              <a:buNone/>
              <a:tabLst>
                <a:tab pos="263525" algn="l"/>
              </a:tabLst>
              <a:defRPr/>
            </a:pPr>
            <a:endParaRPr kumimoji="0" lang="en-GB" alt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 name="TextBox 13"/>
          <p:cNvSpPr txBox="1"/>
          <p:nvPr/>
        </p:nvSpPr>
        <p:spPr>
          <a:xfrm>
            <a:off x="6984434" y="6452889"/>
            <a:ext cx="2159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Qiu</a:t>
            </a:r>
            <a:r>
              <a:rPr kumimoji="0" lang="en-GB" sz="1800" b="0" i="0" u="none" strike="noStrike" kern="1200" cap="none" spc="0" normalizeH="0" baseline="0" noProof="0" dirty="0">
                <a:ln>
                  <a:noFill/>
                </a:ln>
                <a:solidFill>
                  <a:prstClr val="black"/>
                </a:solidFill>
                <a:effectLst/>
                <a:uLnTx/>
                <a:uFillTx/>
                <a:latin typeface="Calibri"/>
                <a:ea typeface="+mn-ea"/>
                <a:cs typeface="+mn-cs"/>
              </a:rPr>
              <a:t> and Jones (</a:t>
            </a: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3"/>
              </a:rPr>
              <a:t>2013</a:t>
            </a: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1" name="Picture 10">
            <a:extLst>
              <a:ext uri="{FF2B5EF4-FFF2-40B4-BE49-F238E27FC236}">
                <a16:creationId xmlns:a16="http://schemas.microsoft.com/office/drawing/2014/main" id="{3EEEE29A-28F8-4DF9-AB7C-90E8C9F587AC}"/>
              </a:ext>
            </a:extLst>
          </p:cNvPr>
          <p:cNvPicPr>
            <a:picLocks noChangeAspect="1"/>
          </p:cNvPicPr>
          <p:nvPr/>
        </p:nvPicPr>
        <p:blipFill>
          <a:blip r:embed="rId4"/>
          <a:stretch>
            <a:fillRect/>
          </a:stretch>
        </p:blipFill>
        <p:spPr>
          <a:xfrm>
            <a:off x="3491879" y="179161"/>
            <a:ext cx="2006379" cy="1382442"/>
          </a:xfrm>
          <a:prstGeom prst="rect">
            <a:avLst/>
          </a:prstGeom>
        </p:spPr>
      </p:pic>
      <p:pic>
        <p:nvPicPr>
          <p:cNvPr id="15" name="Picture 3">
            <a:extLst>
              <a:ext uri="{FF2B5EF4-FFF2-40B4-BE49-F238E27FC236}">
                <a16:creationId xmlns:a16="http://schemas.microsoft.com/office/drawing/2014/main" id="{36B02296-F5BB-4199-8CB4-780427EB8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554" y="5589240"/>
            <a:ext cx="1718776" cy="128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56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0232" y="6488668"/>
            <a:ext cx="2018501" cy="369332"/>
          </a:xfrm>
          <a:prstGeom prst="rect">
            <a:avLst/>
          </a:prstGeom>
          <a:noFill/>
        </p:spPr>
        <p:txBody>
          <a:bodyPr wrap="none" rtlCol="0">
            <a:spAutoFit/>
          </a:bodyPr>
          <a:lstStyle/>
          <a:p>
            <a:r>
              <a:rPr lang="en-GB" dirty="0" err="1"/>
              <a:t>Qiu</a:t>
            </a:r>
            <a:r>
              <a:rPr lang="en-GB" dirty="0"/>
              <a:t> &amp; Jones </a:t>
            </a:r>
            <a:r>
              <a:rPr lang="en-GB" dirty="0">
                <a:hlinkClick r:id="rId3"/>
              </a:rPr>
              <a:t>2013</a:t>
            </a:r>
            <a:endParaRPr lang="en-GB" dirty="0"/>
          </a:p>
        </p:txBody>
      </p:sp>
      <p:pic>
        <p:nvPicPr>
          <p:cNvPr id="5" name="Picture 4">
            <a:extLst>
              <a:ext uri="{FF2B5EF4-FFF2-40B4-BE49-F238E27FC236}">
                <a16:creationId xmlns:a16="http://schemas.microsoft.com/office/drawing/2014/main" id="{8B7919BD-2A9F-4BAC-B1B1-065ECAE43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89" y="121029"/>
            <a:ext cx="8499221" cy="6393596"/>
          </a:xfrm>
          <a:prstGeom prst="rect">
            <a:avLst/>
          </a:prstGeom>
        </p:spPr>
      </p:pic>
      <p:sp>
        <p:nvSpPr>
          <p:cNvPr id="2" name="TextBox 1">
            <a:extLst>
              <a:ext uri="{FF2B5EF4-FFF2-40B4-BE49-F238E27FC236}">
                <a16:creationId xmlns:a16="http://schemas.microsoft.com/office/drawing/2014/main" id="{5D120F20-1CA2-4A17-B84F-A3E6BDE7FCB5}"/>
              </a:ext>
            </a:extLst>
          </p:cNvPr>
          <p:cNvSpPr txBox="1"/>
          <p:nvPr/>
        </p:nvSpPr>
        <p:spPr>
          <a:xfrm>
            <a:off x="1314388" y="158709"/>
            <a:ext cx="216024" cy="369332"/>
          </a:xfrm>
          <a:prstGeom prst="rect">
            <a:avLst/>
          </a:prstGeom>
          <a:noFill/>
        </p:spPr>
        <p:txBody>
          <a:bodyPr wrap="square" rtlCol="0">
            <a:spAutoFit/>
          </a:bodyPr>
          <a:lstStyle/>
          <a:p>
            <a:r>
              <a:rPr lang="en-GB" dirty="0"/>
              <a:t>-</a:t>
            </a:r>
            <a:endParaRPr lang="en-ZA" dirty="0"/>
          </a:p>
        </p:txBody>
      </p:sp>
      <p:sp>
        <p:nvSpPr>
          <p:cNvPr id="6" name="TextBox 5">
            <a:extLst>
              <a:ext uri="{FF2B5EF4-FFF2-40B4-BE49-F238E27FC236}">
                <a16:creationId xmlns:a16="http://schemas.microsoft.com/office/drawing/2014/main" id="{4147C2AA-B8A1-45B4-920D-57469B43D84C}"/>
              </a:ext>
            </a:extLst>
          </p:cNvPr>
          <p:cNvSpPr txBox="1"/>
          <p:nvPr/>
        </p:nvSpPr>
        <p:spPr>
          <a:xfrm>
            <a:off x="5842266" y="170722"/>
            <a:ext cx="216024" cy="369332"/>
          </a:xfrm>
          <a:prstGeom prst="rect">
            <a:avLst/>
          </a:prstGeom>
          <a:noFill/>
        </p:spPr>
        <p:txBody>
          <a:bodyPr wrap="square" rtlCol="0">
            <a:spAutoFit/>
          </a:bodyPr>
          <a:lstStyle/>
          <a:p>
            <a:r>
              <a:rPr lang="en-GB" dirty="0"/>
              <a:t>-</a:t>
            </a:r>
            <a:endParaRPr lang="en-ZA" dirty="0"/>
          </a:p>
        </p:txBody>
      </p:sp>
    </p:spTree>
    <p:extLst>
      <p:ext uri="{BB962C8B-B14F-4D97-AF65-F5344CB8AC3E}">
        <p14:creationId xmlns:p14="http://schemas.microsoft.com/office/powerpoint/2010/main" val="909720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6134534" y="16510"/>
            <a:ext cx="30250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b="1" i="1" dirty="0">
                <a:latin typeface="+mn-lt"/>
              </a:rPr>
              <a:t>Integrated-Use Maritime Spatial Planning (</a:t>
            </a:r>
            <a:r>
              <a:rPr lang="en-GB" altLang="en-US" sz="2400" b="1" i="1" dirty="0">
                <a:solidFill>
                  <a:prstClr val="black"/>
                </a:solidFill>
                <a:latin typeface="Calibri"/>
              </a:rPr>
              <a:t>DEFMSP</a:t>
            </a:r>
            <a:r>
              <a:rPr lang="en-GB" altLang="en-US" sz="2400" b="1" i="1" dirty="0">
                <a:latin typeface="+mn-lt"/>
              </a:rPr>
              <a:t>)</a:t>
            </a:r>
          </a:p>
        </p:txBody>
      </p:sp>
      <p:sp>
        <p:nvSpPr>
          <p:cNvPr id="9" name="Text Box 11"/>
          <p:cNvSpPr txBox="1">
            <a:spLocks noChangeArrowheads="1"/>
          </p:cNvSpPr>
          <p:nvPr/>
        </p:nvSpPr>
        <p:spPr bwMode="auto">
          <a:xfrm>
            <a:off x="149096" y="68084"/>
            <a:ext cx="30598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b="1" i="1" dirty="0">
                <a:latin typeface="+mj-lt"/>
              </a:rPr>
              <a:t>Ecosystem-Based Marine Spatial Planning  (MSFD)</a:t>
            </a:r>
          </a:p>
        </p:txBody>
      </p:sp>
      <p:sp>
        <p:nvSpPr>
          <p:cNvPr id="10" name="Text Box 5"/>
          <p:cNvSpPr txBox="1">
            <a:spLocks noChangeArrowheads="1"/>
          </p:cNvSpPr>
          <p:nvPr/>
        </p:nvSpPr>
        <p:spPr bwMode="auto">
          <a:xfrm>
            <a:off x="4694619" y="1916113"/>
            <a:ext cx="43561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n-GB" altLang="en-US" sz="2400" dirty="0"/>
              <a:t>Shorter-term priorities (GDP)</a:t>
            </a:r>
          </a:p>
          <a:p>
            <a:pPr eaLnBrk="1" hangingPunct="1">
              <a:buFont typeface="Wingdings" pitchFamily="2" charset="2"/>
              <a:buNone/>
            </a:pPr>
            <a:endParaRPr lang="en-GB" altLang="en-US" sz="2400" dirty="0"/>
          </a:p>
          <a:p>
            <a:pPr eaLnBrk="1" hangingPunct="1">
              <a:buFont typeface="Wingdings" pitchFamily="2" charset="2"/>
              <a:buChar char="Ø"/>
            </a:pPr>
            <a:r>
              <a:rPr lang="en-GB" altLang="en-US" sz="2400" dirty="0"/>
              <a:t>Economic growth is the </a:t>
            </a:r>
            <a:br>
              <a:rPr lang="en-GB" altLang="en-US" sz="2400" dirty="0"/>
            </a:br>
            <a:r>
              <a:rPr lang="en-GB" altLang="en-US" sz="2400" dirty="0"/>
              <a:t>   basis for sustainable </a:t>
            </a:r>
            <a:br>
              <a:rPr lang="en-GB" altLang="en-US" sz="2400" dirty="0"/>
            </a:br>
            <a:r>
              <a:rPr lang="en-GB" altLang="en-US" sz="2400" dirty="0"/>
              <a:t>   development</a:t>
            </a:r>
          </a:p>
          <a:p>
            <a:pPr eaLnBrk="1" hangingPunct="1">
              <a:buFont typeface="Wingdings" pitchFamily="2" charset="2"/>
              <a:buChar char="Ø"/>
            </a:pPr>
            <a:endParaRPr lang="en-GB" altLang="en-US" sz="2400" dirty="0"/>
          </a:p>
          <a:p>
            <a:pPr eaLnBrk="1" hangingPunct="1">
              <a:buFont typeface="Wingdings" pitchFamily="2" charset="2"/>
              <a:buChar char="Ø"/>
            </a:pPr>
            <a:r>
              <a:rPr lang="en-GB" altLang="en-US" sz="2400" dirty="0"/>
              <a:t>MPAs as a ‘sectoral use’</a:t>
            </a:r>
          </a:p>
          <a:p>
            <a:pPr eaLnBrk="1" hangingPunct="1">
              <a:buFont typeface="Wingdings" pitchFamily="2" charset="2"/>
              <a:buChar char="Ø"/>
            </a:pPr>
            <a:endParaRPr lang="en-GB" altLang="en-US" sz="2400" dirty="0"/>
          </a:p>
          <a:p>
            <a:pPr eaLnBrk="1" hangingPunct="1">
              <a:buFont typeface="Wingdings" pitchFamily="2" charset="2"/>
              <a:buChar char="Ø"/>
            </a:pPr>
            <a:r>
              <a:rPr lang="en-GB" altLang="en-US" sz="2400" dirty="0"/>
              <a:t>MSP as a mechanism for </a:t>
            </a:r>
            <a:br>
              <a:rPr lang="en-GB" altLang="en-US" sz="2400" dirty="0"/>
            </a:br>
            <a:r>
              <a:rPr lang="en-GB" altLang="en-US" sz="2400" dirty="0"/>
              <a:t>   achieving ‘</a:t>
            </a:r>
            <a:r>
              <a:rPr lang="en-GB" altLang="en-US" sz="2400" b="1" dirty="0">
                <a:solidFill>
                  <a:srgbClr val="7030A0"/>
                </a:solidFill>
              </a:rPr>
              <a:t>blue growth</a:t>
            </a:r>
            <a:r>
              <a:rPr lang="en-GB" altLang="en-US" sz="2400" dirty="0"/>
              <a:t>’</a:t>
            </a:r>
          </a:p>
          <a:p>
            <a:pPr eaLnBrk="1" hangingPunct="1">
              <a:buFont typeface="Wingdings" pitchFamily="2" charset="2"/>
              <a:buNone/>
            </a:pPr>
            <a:endParaRPr lang="en-GB" altLang="en-US" sz="2400" dirty="0"/>
          </a:p>
          <a:p>
            <a:pPr eaLnBrk="1" hangingPunct="1">
              <a:buFont typeface="Wingdings" pitchFamily="2" charset="2"/>
              <a:buChar char="Ø"/>
            </a:pPr>
            <a:r>
              <a:rPr lang="en-GB" altLang="zh-CN" sz="2400" dirty="0">
                <a:ea typeface="宋体" pitchFamily="2" charset="-122"/>
              </a:rPr>
              <a:t>DG MARE </a:t>
            </a:r>
            <a:r>
              <a:rPr lang="en-GB" altLang="en-US" sz="2400" dirty="0"/>
              <a:t> </a:t>
            </a:r>
            <a:br>
              <a:rPr lang="en-GB" altLang="en-US" sz="2400" dirty="0"/>
            </a:br>
            <a:r>
              <a:rPr lang="en-GB" altLang="en-US" dirty="0"/>
              <a:t>  </a:t>
            </a:r>
          </a:p>
        </p:txBody>
      </p:sp>
      <p:sp>
        <p:nvSpPr>
          <p:cNvPr id="7" name="AutoShape 4"/>
          <p:cNvSpPr>
            <a:spLocks noChangeArrowheads="1"/>
          </p:cNvSpPr>
          <p:nvPr/>
        </p:nvSpPr>
        <p:spPr bwMode="auto">
          <a:xfrm>
            <a:off x="4536281" y="1268413"/>
            <a:ext cx="4356894" cy="485775"/>
          </a:xfrm>
          <a:prstGeom prst="rightArrow">
            <a:avLst>
              <a:gd name="adj1" fmla="val 50000"/>
              <a:gd name="adj2" fmla="val 4614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AutoShape 4"/>
          <p:cNvSpPr>
            <a:spLocks noChangeArrowheads="1"/>
          </p:cNvSpPr>
          <p:nvPr/>
        </p:nvSpPr>
        <p:spPr bwMode="auto">
          <a:xfrm rot="10800000">
            <a:off x="179388" y="1268411"/>
            <a:ext cx="4482306" cy="485775"/>
          </a:xfrm>
          <a:prstGeom prst="rightArrow">
            <a:avLst>
              <a:gd name="adj1" fmla="val 50000"/>
              <a:gd name="adj2" fmla="val 461356"/>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Rectangle 6"/>
          <p:cNvSpPr>
            <a:spLocks noChangeArrowheads="1"/>
          </p:cNvSpPr>
          <p:nvPr/>
        </p:nvSpPr>
        <p:spPr bwMode="auto">
          <a:xfrm>
            <a:off x="-108520" y="1916112"/>
            <a:ext cx="446449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263525" algn="l"/>
              </a:tabLst>
              <a:defRPr>
                <a:solidFill>
                  <a:schemeClr val="tx1"/>
                </a:solidFill>
                <a:latin typeface="Arial" charset="0"/>
                <a:cs typeface="Arial" charset="0"/>
              </a:defRPr>
            </a:lvl1pPr>
            <a:lvl2pPr marL="742950" indent="-285750" eaLnBrk="0" hangingPunct="0">
              <a:tabLst>
                <a:tab pos="263525" algn="l"/>
              </a:tabLst>
              <a:defRPr>
                <a:solidFill>
                  <a:schemeClr val="tx1"/>
                </a:solidFill>
                <a:latin typeface="Arial" charset="0"/>
                <a:cs typeface="Arial" charset="0"/>
              </a:defRPr>
            </a:lvl2pPr>
            <a:lvl3pPr marL="1143000" indent="-228600" eaLnBrk="0" hangingPunct="0">
              <a:tabLst>
                <a:tab pos="263525" algn="l"/>
              </a:tabLst>
              <a:defRPr>
                <a:solidFill>
                  <a:schemeClr val="tx1"/>
                </a:solidFill>
                <a:latin typeface="Arial" charset="0"/>
                <a:cs typeface="Arial" charset="0"/>
              </a:defRPr>
            </a:lvl3pPr>
            <a:lvl4pPr marL="1600200" indent="-228600" eaLnBrk="0" hangingPunct="0">
              <a:tabLst>
                <a:tab pos="263525" algn="l"/>
              </a:tabLst>
              <a:defRPr>
                <a:solidFill>
                  <a:schemeClr val="tx1"/>
                </a:solidFill>
                <a:latin typeface="Arial" charset="0"/>
                <a:cs typeface="Arial" charset="0"/>
              </a:defRPr>
            </a:lvl4pPr>
            <a:lvl5pPr marL="2057400" indent="-228600" eaLnBrk="0" hangingPunct="0">
              <a:tabLst>
                <a:tab pos="2635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635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635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635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63525" algn="l"/>
              </a:tabLst>
              <a:defRPr>
                <a:solidFill>
                  <a:schemeClr val="tx1"/>
                </a:solidFill>
                <a:latin typeface="Arial" charset="0"/>
                <a:cs typeface="Arial" charset="0"/>
              </a:defRPr>
            </a:lvl9pPr>
          </a:lstStyle>
          <a:p>
            <a:pPr eaLnBrk="1" hangingPunct="1">
              <a:buFont typeface="Wingdings" pitchFamily="2" charset="2"/>
              <a:buChar char="Ø"/>
            </a:pPr>
            <a:r>
              <a:rPr lang="en-GB" altLang="en-US" sz="2400" dirty="0"/>
              <a:t>Longer-term priorities </a:t>
            </a:r>
          </a:p>
          <a:p>
            <a:pPr eaLnBrk="1" hangingPunct="1">
              <a:buFont typeface="Wingdings" pitchFamily="2" charset="2"/>
              <a:buNone/>
            </a:pPr>
            <a:endParaRPr lang="en-GB" altLang="en-US" sz="2400" dirty="0"/>
          </a:p>
          <a:p>
            <a:pPr eaLnBrk="1" hangingPunct="1">
              <a:buFont typeface="Wingdings" pitchFamily="2" charset="2"/>
              <a:buChar char="Ø"/>
            </a:pPr>
            <a:r>
              <a:rPr lang="en-GB" altLang="en-US" sz="2400" dirty="0"/>
              <a:t>Conservation as the basis for 	sustainable development</a:t>
            </a:r>
          </a:p>
          <a:p>
            <a:pPr eaLnBrk="1" hangingPunct="1">
              <a:buFont typeface="Wingdings" pitchFamily="2" charset="2"/>
              <a:buNone/>
            </a:pPr>
            <a:endParaRPr lang="en-GB" altLang="en-US" sz="2400" dirty="0"/>
          </a:p>
          <a:p>
            <a:pPr eaLnBrk="1" hangingPunct="1">
              <a:buFont typeface="Wingdings" pitchFamily="2" charset="2"/>
              <a:buChar char="Ø"/>
            </a:pPr>
            <a:r>
              <a:rPr lang="en-GB" altLang="en-US" sz="2400" dirty="0"/>
              <a:t>MPAs as foundation of EBM</a:t>
            </a:r>
          </a:p>
          <a:p>
            <a:pPr eaLnBrk="1" hangingPunct="1">
              <a:buFont typeface="Wingdings" pitchFamily="2" charset="2"/>
              <a:buNone/>
            </a:pPr>
            <a:endParaRPr lang="en-GB" altLang="en-US" sz="2400" dirty="0"/>
          </a:p>
          <a:p>
            <a:pPr eaLnBrk="1" hangingPunct="1">
              <a:buFont typeface="Wingdings" pitchFamily="2" charset="2"/>
              <a:buChar char="Ø"/>
            </a:pPr>
            <a:r>
              <a:rPr lang="en-GB" altLang="en-US" sz="2400" dirty="0"/>
              <a:t>MSP as a mechanism for </a:t>
            </a:r>
            <a:br>
              <a:rPr lang="en-GB" altLang="en-US" sz="2400" dirty="0"/>
            </a:br>
            <a:r>
              <a:rPr lang="en-GB" altLang="en-US" sz="2400" dirty="0"/>
              <a:t>   achieving ‘</a:t>
            </a:r>
            <a:r>
              <a:rPr lang="en-GB" altLang="en-US" sz="2400" b="1" dirty="0">
                <a:solidFill>
                  <a:srgbClr val="008000"/>
                </a:solidFill>
              </a:rPr>
              <a:t>good   </a:t>
            </a:r>
            <a:br>
              <a:rPr lang="en-GB" altLang="en-US" sz="2400" b="1" dirty="0">
                <a:solidFill>
                  <a:srgbClr val="008000"/>
                </a:solidFill>
              </a:rPr>
            </a:br>
            <a:r>
              <a:rPr lang="en-GB" altLang="en-US" sz="2400" b="1" dirty="0">
                <a:solidFill>
                  <a:srgbClr val="008000"/>
                </a:solidFill>
              </a:rPr>
              <a:t>   environmental status</a:t>
            </a:r>
            <a:r>
              <a:rPr lang="en-GB" altLang="en-US" sz="2400" dirty="0"/>
              <a:t>’ 	(GES) by 2020</a:t>
            </a:r>
          </a:p>
          <a:p>
            <a:pPr eaLnBrk="1" hangingPunct="1">
              <a:buFont typeface="Wingdings" pitchFamily="2" charset="2"/>
              <a:buChar char="Ø"/>
            </a:pPr>
            <a:endParaRPr lang="en-GB" altLang="en-US" sz="2400" dirty="0"/>
          </a:p>
          <a:p>
            <a:pPr eaLnBrk="1" hangingPunct="1">
              <a:buFont typeface="Wingdings" pitchFamily="2" charset="2"/>
              <a:buChar char="Ø"/>
            </a:pPr>
            <a:r>
              <a:rPr lang="en-GB" altLang="en-US" sz="2400" dirty="0"/>
              <a:t>DG Environment</a:t>
            </a:r>
          </a:p>
          <a:p>
            <a:pPr eaLnBrk="1" hangingPunct="1"/>
            <a:endParaRPr lang="en-GB" altLang="en-US" dirty="0"/>
          </a:p>
        </p:txBody>
      </p:sp>
      <p:sp>
        <p:nvSpPr>
          <p:cNvPr id="14" name="TextBox 13"/>
          <p:cNvSpPr txBox="1"/>
          <p:nvPr/>
        </p:nvSpPr>
        <p:spPr>
          <a:xfrm>
            <a:off x="6567267" y="6452686"/>
            <a:ext cx="2159566" cy="369332"/>
          </a:xfrm>
          <a:prstGeom prst="rect">
            <a:avLst/>
          </a:prstGeom>
          <a:noFill/>
        </p:spPr>
        <p:txBody>
          <a:bodyPr wrap="none" rtlCol="0">
            <a:spAutoFit/>
          </a:bodyPr>
          <a:lstStyle/>
          <a:p>
            <a:r>
              <a:rPr lang="en-GB" dirty="0" err="1"/>
              <a:t>Qiu</a:t>
            </a:r>
            <a:r>
              <a:rPr lang="en-GB" dirty="0"/>
              <a:t> and Jones (</a:t>
            </a:r>
            <a:r>
              <a:rPr lang="en-GB" dirty="0">
                <a:hlinkClick r:id="rId3"/>
              </a:rPr>
              <a:t>2013</a:t>
            </a:r>
            <a:r>
              <a:rPr lang="en-GB" dirty="0"/>
              <a:t>)</a:t>
            </a:r>
          </a:p>
        </p:txBody>
      </p:sp>
    </p:spTree>
    <p:extLst>
      <p:ext uri="{BB962C8B-B14F-4D97-AF65-F5344CB8AC3E}">
        <p14:creationId xmlns:p14="http://schemas.microsoft.com/office/powerpoint/2010/main" val="753332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50825" y="188641"/>
            <a:ext cx="8785671" cy="6264548"/>
          </a:xfrm>
        </p:spPr>
        <p:txBody>
          <a:bodyPr>
            <a:noAutofit/>
          </a:bodyPr>
          <a:lstStyle/>
          <a:p>
            <a:pPr marL="0" indent="0">
              <a:lnSpc>
                <a:spcPct val="120000"/>
              </a:lnSpc>
              <a:buNone/>
            </a:pPr>
            <a:r>
              <a:rPr lang="en-GB" altLang="en-US" sz="2800" b="1" dirty="0">
                <a:solidFill>
                  <a:schemeClr val="tx2">
                    <a:lumMod val="75000"/>
                  </a:schemeClr>
                </a:solidFill>
              </a:rPr>
              <a:t>Marine Strategy Framework Directive</a:t>
            </a:r>
          </a:p>
          <a:p>
            <a:pPr marL="0" indent="0">
              <a:lnSpc>
                <a:spcPct val="120000"/>
              </a:lnSpc>
              <a:buNone/>
            </a:pPr>
            <a:r>
              <a:rPr lang="en-GB" altLang="en-US" sz="2400" dirty="0">
                <a:solidFill>
                  <a:schemeClr val="tx2">
                    <a:lumMod val="75000"/>
                  </a:schemeClr>
                </a:solidFill>
              </a:rPr>
              <a:t>Economic development activities can go ahead for “</a:t>
            </a:r>
            <a:r>
              <a:rPr lang="en-GB" altLang="en-US" sz="2400" b="1" dirty="0">
                <a:solidFill>
                  <a:schemeClr val="tx2">
                    <a:lumMod val="75000"/>
                  </a:schemeClr>
                </a:solidFill>
              </a:rPr>
              <a:t>reasons of overriding public interest which outweigh the negative impact on the environment</a:t>
            </a:r>
            <a:r>
              <a:rPr lang="en-GB" altLang="en-US" sz="2400" dirty="0">
                <a:solidFill>
                  <a:schemeClr val="tx2">
                    <a:lumMod val="75000"/>
                  </a:schemeClr>
                </a:solidFill>
              </a:rPr>
              <a:t>”, though such activities should not “preclude or compromise the achievement of GES” (Article 14)</a:t>
            </a:r>
          </a:p>
          <a:p>
            <a:pPr marL="0" indent="0">
              <a:lnSpc>
                <a:spcPct val="120000"/>
              </a:lnSpc>
              <a:buNone/>
            </a:pPr>
            <a:endParaRPr lang="en-GB" altLang="en-US" sz="2400" dirty="0">
              <a:solidFill>
                <a:schemeClr val="tx2">
                  <a:lumMod val="75000"/>
                </a:schemeClr>
              </a:solidFill>
            </a:endParaRPr>
          </a:p>
          <a:p>
            <a:pPr marL="0" indent="0">
              <a:lnSpc>
                <a:spcPct val="120000"/>
              </a:lnSpc>
              <a:buNone/>
            </a:pPr>
            <a:r>
              <a:rPr lang="en-GB" altLang="en-US" sz="2800" b="1" dirty="0">
                <a:solidFill>
                  <a:schemeClr val="tx2">
                    <a:lumMod val="75000"/>
                  </a:schemeClr>
                </a:solidFill>
              </a:rPr>
              <a:t>Maritime Spatial Planning Directive</a:t>
            </a:r>
          </a:p>
          <a:p>
            <a:pPr marL="0" indent="0">
              <a:lnSpc>
                <a:spcPct val="120000"/>
              </a:lnSpc>
              <a:buNone/>
            </a:pPr>
            <a:r>
              <a:rPr lang="en-GB" altLang="en-US" sz="2400" dirty="0">
                <a:solidFill>
                  <a:schemeClr val="tx2">
                    <a:lumMod val="75000"/>
                  </a:schemeClr>
                </a:solidFill>
              </a:rPr>
              <a:t>“Member States shall consider economic, social and environmental aspects to support sustainable development and growth in the maritime sector, </a:t>
            </a:r>
            <a:r>
              <a:rPr lang="en-GB" altLang="en-US" sz="2400" b="1" dirty="0">
                <a:solidFill>
                  <a:schemeClr val="tx2">
                    <a:lumMod val="75000"/>
                  </a:schemeClr>
                </a:solidFill>
              </a:rPr>
              <a:t>applying an ecosystem- based approach</a:t>
            </a:r>
            <a:r>
              <a:rPr lang="en-GB" altLang="en-US" sz="2400" dirty="0">
                <a:solidFill>
                  <a:schemeClr val="tx2">
                    <a:lumMod val="75000"/>
                  </a:schemeClr>
                </a:solidFill>
              </a:rPr>
              <a:t>, and to promote the coexistence of relevant activities and uses” (Article 5)……</a:t>
            </a:r>
            <a:r>
              <a:rPr lang="en-GB" altLang="en-US" sz="2400" b="1" dirty="0">
                <a:solidFill>
                  <a:srgbClr val="FF0000"/>
                </a:solidFill>
              </a:rPr>
              <a:t>but</a:t>
            </a:r>
            <a:r>
              <a:rPr lang="en-GB" altLang="en-US" sz="2400" u="sng" dirty="0">
                <a:solidFill>
                  <a:schemeClr val="tx2">
                    <a:lumMod val="75000"/>
                  </a:schemeClr>
                </a:solidFill>
              </a:rPr>
              <a:t> </a:t>
            </a:r>
            <a:r>
              <a:rPr lang="en-GB" altLang="en-US" sz="2400" dirty="0">
                <a:solidFill>
                  <a:schemeClr val="tx2">
                    <a:lumMod val="75000"/>
                  </a:schemeClr>
                </a:solidFill>
              </a:rPr>
              <a:t>the </a:t>
            </a:r>
            <a:r>
              <a:rPr lang="en-GB" altLang="en-US" sz="2400" b="1" dirty="0">
                <a:solidFill>
                  <a:schemeClr val="tx2">
                    <a:lumMod val="75000"/>
                  </a:schemeClr>
                </a:solidFill>
              </a:rPr>
              <a:t>obligation to achieve GES </a:t>
            </a:r>
            <a:r>
              <a:rPr lang="en-GB" altLang="en-US" sz="2400" dirty="0">
                <a:solidFill>
                  <a:schemeClr val="tx2">
                    <a:lumMod val="75000"/>
                  </a:schemeClr>
                </a:solidFill>
              </a:rPr>
              <a:t>is only mentioned in passing in the preamble to the MSP Directive and was controversially </a:t>
            </a:r>
            <a:r>
              <a:rPr lang="en-GB" altLang="en-US" sz="2400" b="1" dirty="0">
                <a:solidFill>
                  <a:schemeClr val="tx2">
                    <a:lumMod val="75000"/>
                  </a:schemeClr>
                </a:solidFill>
              </a:rPr>
              <a:t>removed from Article 5 </a:t>
            </a:r>
            <a:r>
              <a:rPr lang="en-GB" altLang="en-US" sz="2400" u="sng" dirty="0">
                <a:solidFill>
                  <a:schemeClr val="tx2">
                    <a:lumMod val="75000"/>
                  </a:schemeClr>
                </a:solidFill>
              </a:rPr>
              <a:t>so</a:t>
            </a:r>
          </a:p>
        </p:txBody>
      </p:sp>
      <p:sp>
        <p:nvSpPr>
          <p:cNvPr id="4" name="AutoShape 4"/>
          <p:cNvSpPr>
            <a:spLocks noChangeArrowheads="1"/>
          </p:cNvSpPr>
          <p:nvPr/>
        </p:nvSpPr>
        <p:spPr bwMode="auto">
          <a:xfrm rot="16200000">
            <a:off x="2357598" y="2642213"/>
            <a:ext cx="630462" cy="522138"/>
          </a:xfrm>
          <a:prstGeom prst="rightArrow">
            <a:avLst>
              <a:gd name="adj1" fmla="val 50000"/>
              <a:gd name="adj2" fmla="val 461356"/>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AutoShape 4"/>
          <p:cNvSpPr>
            <a:spLocks noChangeArrowheads="1"/>
          </p:cNvSpPr>
          <p:nvPr/>
        </p:nvSpPr>
        <p:spPr bwMode="auto">
          <a:xfrm rot="5400000">
            <a:off x="971264" y="2660394"/>
            <a:ext cx="630462" cy="485775"/>
          </a:xfrm>
          <a:prstGeom prst="rightArrow">
            <a:avLst>
              <a:gd name="adj1" fmla="val 50000"/>
              <a:gd name="adj2" fmla="val 4614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0" name="Picture 2" descr="MONTIGNE (sail yach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66" t="473" r="9683" b="-473"/>
          <a:stretch/>
        </p:blipFill>
        <p:spPr bwMode="auto">
          <a:xfrm>
            <a:off x="7567704" y="2588050"/>
            <a:ext cx="1576296" cy="145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05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50825" y="188640"/>
            <a:ext cx="8893175" cy="6480719"/>
          </a:xfrm>
        </p:spPr>
        <p:txBody>
          <a:bodyPr>
            <a:noAutofit/>
          </a:bodyPr>
          <a:lstStyle/>
          <a:p>
            <a:pPr marL="0" indent="0" eaLnBrk="1" hangingPunct="1">
              <a:lnSpc>
                <a:spcPct val="120000"/>
              </a:lnSpc>
              <a:buFontTx/>
              <a:buNone/>
            </a:pPr>
            <a:endParaRPr lang="en-GB" altLang="en-US" sz="2400" dirty="0">
              <a:solidFill>
                <a:schemeClr val="tx2">
                  <a:lumMod val="75000"/>
                </a:schemeClr>
              </a:solidFill>
            </a:endParaRPr>
          </a:p>
          <a:p>
            <a:pPr marL="0" indent="0" eaLnBrk="1" hangingPunct="1">
              <a:lnSpc>
                <a:spcPct val="120000"/>
              </a:lnSpc>
              <a:buFontTx/>
              <a:buNone/>
            </a:pPr>
            <a:endParaRPr lang="en-GB" altLang="en-US" sz="2400" dirty="0">
              <a:solidFill>
                <a:schemeClr val="tx2">
                  <a:lumMod val="75000"/>
                </a:schemeClr>
              </a:solidFill>
            </a:endParaRPr>
          </a:p>
          <a:p>
            <a:pPr marL="0" indent="0" eaLnBrk="1" hangingPunct="1">
              <a:lnSpc>
                <a:spcPct val="120000"/>
              </a:lnSpc>
              <a:buFontTx/>
              <a:buNone/>
            </a:pPr>
            <a:endParaRPr lang="en-GB" altLang="en-US" sz="2400" dirty="0">
              <a:solidFill>
                <a:schemeClr val="tx2">
                  <a:lumMod val="75000"/>
                </a:schemeClr>
              </a:solidFill>
            </a:endParaRPr>
          </a:p>
          <a:p>
            <a:pPr marL="0" indent="0" eaLnBrk="1" hangingPunct="1">
              <a:lnSpc>
                <a:spcPct val="120000"/>
              </a:lnSpc>
              <a:buFontTx/>
              <a:buNone/>
            </a:pPr>
            <a:endParaRPr lang="en-GB" altLang="en-US" sz="1800" dirty="0">
              <a:solidFill>
                <a:schemeClr val="tx2">
                  <a:lumMod val="75000"/>
                </a:schemeClr>
              </a:solidFill>
            </a:endParaRPr>
          </a:p>
          <a:p>
            <a:pPr marL="0" indent="0" eaLnBrk="1" hangingPunct="1">
              <a:lnSpc>
                <a:spcPct val="120000"/>
              </a:lnSpc>
              <a:buFontTx/>
              <a:buNone/>
            </a:pPr>
            <a:r>
              <a:rPr lang="en-GB" altLang="en-US" sz="2400" dirty="0">
                <a:solidFill>
                  <a:schemeClr val="tx2">
                    <a:lumMod val="75000"/>
                  </a:schemeClr>
                </a:solidFill>
              </a:rPr>
              <a:t>In reality, is ‘blue growth’ the objective that other objectives have to be integrated with,</a:t>
            </a:r>
          </a:p>
          <a:p>
            <a:pPr marL="0" indent="0" eaLnBrk="1" hangingPunct="1">
              <a:lnSpc>
                <a:spcPct val="120000"/>
              </a:lnSpc>
              <a:buFontTx/>
              <a:buNone/>
            </a:pPr>
            <a:r>
              <a:rPr lang="en-GB" altLang="en-US" sz="2400" dirty="0">
                <a:solidFill>
                  <a:schemeClr val="tx2">
                    <a:lumMod val="75000"/>
                  </a:schemeClr>
                </a:solidFill>
              </a:rPr>
              <a:t>or is ‘good environmental status’ the objective that other objectives have to be integrated with?</a:t>
            </a:r>
          </a:p>
          <a:p>
            <a:pPr marL="0" indent="0" eaLnBrk="1" hangingPunct="1">
              <a:lnSpc>
                <a:spcPct val="120000"/>
              </a:lnSpc>
              <a:buFontTx/>
              <a:buNone/>
            </a:pPr>
            <a:endParaRPr lang="en-GB" altLang="en-US" sz="2400" dirty="0">
              <a:solidFill>
                <a:schemeClr val="tx2">
                  <a:lumMod val="75000"/>
                </a:schemeClr>
              </a:solidFill>
            </a:endParaRPr>
          </a:p>
          <a:p>
            <a:pPr marL="0" indent="0">
              <a:lnSpc>
                <a:spcPct val="120000"/>
              </a:lnSpc>
              <a:buNone/>
            </a:pPr>
            <a:r>
              <a:rPr lang="en-GB" altLang="en-US" sz="2400" b="1" dirty="0">
                <a:solidFill>
                  <a:schemeClr val="tx2">
                    <a:lumMod val="75000"/>
                  </a:schemeClr>
                </a:solidFill>
              </a:rPr>
              <a:t>How can integrated-use MSP and ecosystem-based MSP be reconciled and integration achieved?</a:t>
            </a:r>
            <a:endParaRPr lang="en-GB" altLang="en-US" sz="1600" b="1" dirty="0">
              <a:solidFill>
                <a:schemeClr val="tx2">
                  <a:lumMod val="75000"/>
                </a:schemeClr>
              </a:solidFill>
            </a:endParaRPr>
          </a:p>
          <a:p>
            <a:pPr marL="0" indent="0">
              <a:lnSpc>
                <a:spcPct val="120000"/>
              </a:lnSpc>
              <a:buNone/>
            </a:pPr>
            <a:endParaRPr lang="en-GB" altLang="en-US" sz="1600" b="1" dirty="0">
              <a:solidFill>
                <a:schemeClr val="tx2">
                  <a:lumMod val="75000"/>
                </a:schemeClr>
              </a:solidFill>
            </a:endParaRPr>
          </a:p>
          <a:p>
            <a:pPr marL="0" indent="0">
              <a:lnSpc>
                <a:spcPct val="120000"/>
              </a:lnSpc>
              <a:buNone/>
            </a:pPr>
            <a:r>
              <a:rPr lang="en-GB" altLang="en-US" sz="2400" b="1" dirty="0">
                <a:solidFill>
                  <a:schemeClr val="tx2">
                    <a:lumMod val="75000"/>
                  </a:schemeClr>
                </a:solidFill>
              </a:rPr>
              <a:t>Risk that MSP could become a vehicle for blue growth and continued declines in ecosystem integrity and resilience?</a:t>
            </a:r>
          </a:p>
        </p:txBody>
      </p:sp>
      <p:pic>
        <p:nvPicPr>
          <p:cNvPr id="4" name="Picture 4" descr="http://www.sail-world.com/photos_2011_2/Alt_IMG_27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9672"/>
            <a:ext cx="2879812" cy="1919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yachtpals.com/files/news/capsized-470-sailboat.jpg"/>
          <p:cNvPicPr>
            <a:picLocks noChangeAspect="1" noChangeArrowheads="1"/>
          </p:cNvPicPr>
          <p:nvPr/>
        </p:nvPicPr>
        <p:blipFill rotWithShape="1">
          <a:blip r:embed="rId4">
            <a:extLst>
              <a:ext uri="{28A0092B-C50C-407E-A947-70E740481C1C}">
                <a14:useLocalDpi xmlns:a14="http://schemas.microsoft.com/office/drawing/2010/main" val="0"/>
              </a:ext>
            </a:extLst>
          </a:blip>
          <a:srcRect t="9378"/>
          <a:stretch/>
        </p:blipFill>
        <p:spPr bwMode="auto">
          <a:xfrm>
            <a:off x="4319718" y="164204"/>
            <a:ext cx="3851920" cy="191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8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0981" y="188640"/>
            <a:ext cx="4421019" cy="6480719"/>
          </a:xfrm>
        </p:spPr>
        <p:txBody>
          <a:bodyPr>
            <a:noAutofit/>
          </a:bodyPr>
          <a:lstStyle/>
          <a:p>
            <a:pPr marL="0" indent="0">
              <a:buNone/>
            </a:pPr>
            <a:r>
              <a:rPr lang="en-GB" sz="2400" dirty="0">
                <a:latin typeface="Calibri" panose="020F0502020204030204" pitchFamily="34" charset="0"/>
                <a:cs typeface="Calibri" panose="020F0502020204030204" pitchFamily="34" charset="0"/>
              </a:rPr>
              <a:t>“The implementation of [the MSFD] framework shows, at best, a mixed picture. </a:t>
            </a:r>
            <a:r>
              <a:rPr lang="en-GB" sz="2400" dirty="0">
                <a:solidFill>
                  <a:srgbClr val="336600"/>
                </a:solidFill>
                <a:latin typeface="Calibri" panose="020F0502020204030204" pitchFamily="34" charset="0"/>
                <a:cs typeface="Calibri" panose="020F0502020204030204" pitchFamily="34" charset="0"/>
              </a:rPr>
              <a:t>There are several positive examples of recovery of specific biodiversity features across Europe’s seas, reversing increasing pressure trends, and improved sustainability of some uses of the sea</a:t>
            </a:r>
            <a:r>
              <a:rPr lang="en-GB" sz="2400" dirty="0">
                <a:latin typeface="Calibri" panose="020F0502020204030204" pitchFamily="34" charset="0"/>
                <a:cs typeface="Calibri" panose="020F0502020204030204" pitchFamily="34" charset="0"/>
              </a:rPr>
              <a:t>.</a:t>
            </a:r>
          </a:p>
          <a:p>
            <a:pPr marL="0" indent="0">
              <a:buNone/>
            </a:pPr>
            <a:r>
              <a:rPr lang="en-GB" sz="2400" dirty="0">
                <a:solidFill>
                  <a:srgbClr val="CC0000"/>
                </a:solidFill>
                <a:latin typeface="Calibri" panose="020F0502020204030204" pitchFamily="34" charset="0"/>
                <a:cs typeface="Calibri" panose="020F0502020204030204" pitchFamily="34" charset="0"/>
              </a:rPr>
              <a:t>However, these partial successes seem </a:t>
            </a:r>
            <a:r>
              <a:rPr lang="en-GB" sz="2400" b="1" dirty="0">
                <a:solidFill>
                  <a:srgbClr val="CC0000"/>
                </a:solidFill>
                <a:latin typeface="Calibri" panose="020F0502020204030204" pitchFamily="34" charset="0"/>
                <a:cs typeface="Calibri" panose="020F0502020204030204" pitchFamily="34" charset="0"/>
              </a:rPr>
              <a:t>barely to register </a:t>
            </a:r>
            <a:r>
              <a:rPr lang="en-GB" sz="2400" dirty="0">
                <a:solidFill>
                  <a:srgbClr val="CC0000"/>
                </a:solidFill>
                <a:latin typeface="Calibri" panose="020F0502020204030204" pitchFamily="34" charset="0"/>
                <a:cs typeface="Calibri" panose="020F0502020204030204" pitchFamily="34" charset="0"/>
              </a:rPr>
              <a:t>against the </a:t>
            </a:r>
            <a:r>
              <a:rPr lang="en-GB" sz="2400" b="1" dirty="0">
                <a:solidFill>
                  <a:srgbClr val="CC0000"/>
                </a:solidFill>
                <a:latin typeface="Calibri" panose="020F0502020204030204" pitchFamily="34" charset="0"/>
                <a:cs typeface="Calibri" panose="020F0502020204030204" pitchFamily="34" charset="0"/>
              </a:rPr>
              <a:t>observed continued degradation </a:t>
            </a:r>
            <a:r>
              <a:rPr lang="en-GB" sz="2400" dirty="0">
                <a:solidFill>
                  <a:srgbClr val="CC0000"/>
                </a:solidFill>
                <a:latin typeface="Calibri" panose="020F0502020204030204" pitchFamily="34" charset="0"/>
                <a:cs typeface="Calibri" panose="020F0502020204030204" pitchFamily="34" charset="0"/>
              </a:rPr>
              <a:t>and the expected increased use of the sea, as well as the </a:t>
            </a:r>
            <a:r>
              <a:rPr lang="en-GB" sz="2400" b="1" dirty="0">
                <a:solidFill>
                  <a:srgbClr val="CC0000"/>
                </a:solidFill>
                <a:latin typeface="Calibri" panose="020F0502020204030204" pitchFamily="34" charset="0"/>
                <a:cs typeface="Calibri" panose="020F0502020204030204" pitchFamily="34" charset="0"/>
              </a:rPr>
              <a:t>observed and forecast worsening of climate change impacts on Europe’s seas</a:t>
            </a:r>
            <a:r>
              <a:rPr lang="en-GB" sz="2400" i="1" dirty="0">
                <a:latin typeface="Calibri" panose="020F0502020204030204" pitchFamily="34" charset="0"/>
                <a:cs typeface="Calibri" panose="020F0502020204030204" pitchFamily="34" charset="0"/>
              </a:rPr>
              <a:t>.”</a:t>
            </a:r>
          </a:p>
          <a:p>
            <a:pPr marL="0" indent="0" eaLnBrk="1" hangingPunct="1">
              <a:lnSpc>
                <a:spcPct val="120000"/>
              </a:lnSpc>
              <a:buFontTx/>
              <a:buNone/>
            </a:pPr>
            <a:endParaRPr lang="en-GB" altLang="en-US" sz="2400" dirty="0">
              <a:solidFill>
                <a:schemeClr val="tx2">
                  <a:lumMod val="75000"/>
                </a:schemeClr>
              </a:solidFill>
            </a:endParaRPr>
          </a:p>
          <a:p>
            <a:pPr marL="0" indent="0" eaLnBrk="1" hangingPunct="1">
              <a:lnSpc>
                <a:spcPct val="120000"/>
              </a:lnSpc>
              <a:buFontTx/>
              <a:buNone/>
            </a:pPr>
            <a:endParaRPr lang="en-GB" altLang="en-US" sz="2400" dirty="0">
              <a:solidFill>
                <a:schemeClr val="tx2">
                  <a:lumMod val="75000"/>
                </a:schemeClr>
              </a:solidFill>
            </a:endParaRPr>
          </a:p>
          <a:p>
            <a:pPr marL="0" indent="0" eaLnBrk="1" hangingPunct="1">
              <a:lnSpc>
                <a:spcPct val="120000"/>
              </a:lnSpc>
              <a:buFontTx/>
              <a:buNone/>
            </a:pPr>
            <a:endParaRPr lang="en-GB" altLang="en-US" sz="2400" dirty="0">
              <a:solidFill>
                <a:schemeClr val="tx2">
                  <a:lumMod val="75000"/>
                </a:schemeClr>
              </a:solidFill>
            </a:endParaRPr>
          </a:p>
          <a:p>
            <a:pPr marL="0" indent="0" eaLnBrk="1" hangingPunct="1">
              <a:lnSpc>
                <a:spcPct val="120000"/>
              </a:lnSpc>
              <a:buFontTx/>
              <a:buNone/>
            </a:pPr>
            <a:endParaRPr lang="en-GB" altLang="en-US" sz="2400" dirty="0">
              <a:solidFill>
                <a:schemeClr val="tx2">
                  <a:lumMod val="75000"/>
                </a:schemeClr>
              </a:solidFill>
            </a:endParaRPr>
          </a:p>
          <a:p>
            <a:pPr marL="0" indent="0">
              <a:lnSpc>
                <a:spcPct val="120000"/>
              </a:lnSpc>
              <a:buNone/>
            </a:pPr>
            <a:endParaRPr lang="en-GB" altLang="en-US" sz="2400" b="1" dirty="0">
              <a:solidFill>
                <a:schemeClr val="tx2">
                  <a:lumMod val="75000"/>
                </a:schemeClr>
              </a:solidFill>
            </a:endParaRPr>
          </a:p>
        </p:txBody>
      </p:sp>
      <p:pic>
        <p:nvPicPr>
          <p:cNvPr id="2" name="Picture 1">
            <a:extLst>
              <a:ext uri="{FF2B5EF4-FFF2-40B4-BE49-F238E27FC236}">
                <a16:creationId xmlns:a16="http://schemas.microsoft.com/office/drawing/2014/main" id="{FE94C6CC-3E03-4A2F-B5F6-6B9EB0D5B61A}"/>
              </a:ext>
            </a:extLst>
          </p:cNvPr>
          <p:cNvPicPr>
            <a:picLocks noChangeAspect="1"/>
          </p:cNvPicPr>
          <p:nvPr/>
        </p:nvPicPr>
        <p:blipFill>
          <a:blip r:embed="rId3"/>
          <a:stretch>
            <a:fillRect/>
          </a:stretch>
        </p:blipFill>
        <p:spPr>
          <a:xfrm>
            <a:off x="4722981" y="184666"/>
            <a:ext cx="4421019" cy="6295916"/>
          </a:xfrm>
          <a:prstGeom prst="rect">
            <a:avLst/>
          </a:prstGeom>
        </p:spPr>
      </p:pic>
      <p:sp>
        <p:nvSpPr>
          <p:cNvPr id="3" name="TextBox 2">
            <a:extLst>
              <a:ext uri="{FF2B5EF4-FFF2-40B4-BE49-F238E27FC236}">
                <a16:creationId xmlns:a16="http://schemas.microsoft.com/office/drawing/2014/main" id="{779678DD-770B-4454-8EE0-ACFA57B9C9C1}"/>
              </a:ext>
            </a:extLst>
          </p:cNvPr>
          <p:cNvSpPr txBox="1"/>
          <p:nvPr/>
        </p:nvSpPr>
        <p:spPr>
          <a:xfrm>
            <a:off x="6012160" y="6480582"/>
            <a:ext cx="1364541" cy="369332"/>
          </a:xfrm>
          <a:prstGeom prst="rect">
            <a:avLst/>
          </a:prstGeom>
          <a:noFill/>
        </p:spPr>
        <p:txBody>
          <a:bodyPr wrap="none" rtlCol="0">
            <a:spAutoFit/>
          </a:bodyPr>
          <a:lstStyle/>
          <a:p>
            <a:r>
              <a:rPr lang="en-GB" dirty="0"/>
              <a:t>(</a:t>
            </a:r>
            <a:r>
              <a:rPr lang="en-GB" u="sng" dirty="0"/>
              <a:t>EEA 2020</a:t>
            </a:r>
            <a:r>
              <a:rPr lang="en-GB" dirty="0"/>
              <a:t>)</a:t>
            </a:r>
          </a:p>
        </p:txBody>
      </p:sp>
    </p:spTree>
    <p:extLst>
      <p:ext uri="{BB962C8B-B14F-4D97-AF65-F5344CB8AC3E}">
        <p14:creationId xmlns:p14="http://schemas.microsoft.com/office/powerpoint/2010/main" val="177328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0" y="188640"/>
            <a:ext cx="9036497" cy="6480719"/>
          </a:xfrm>
        </p:spPr>
        <p:txBody>
          <a:bodyPr>
            <a:noAutofit/>
          </a:bodyPr>
          <a:lstStyle/>
          <a:p>
            <a:pPr marL="0" indent="0">
              <a:spcBef>
                <a:spcPts val="0"/>
              </a:spcBef>
              <a:spcAft>
                <a:spcPts val="800"/>
              </a:spcAft>
              <a:buNone/>
            </a:pPr>
            <a:r>
              <a:rPr lang="en-GB" sz="2400" b="1" dirty="0">
                <a:latin typeface="Calibri" panose="020F0502020204030204" pitchFamily="34" charset="0"/>
                <a:cs typeface="Calibri" panose="020F0502020204030204" pitchFamily="34" charset="0"/>
              </a:rPr>
              <a:t>“Perceived role of government shifts from acting as a ‘pilot’</a:t>
            </a:r>
            <a:r>
              <a:rPr lang="en-GB" sz="2400" dirty="0">
                <a:latin typeface="Calibri" panose="020F0502020204030204" pitchFamily="34" charset="0"/>
                <a:cs typeface="Calibri" panose="020F0502020204030204" pitchFamily="34" charset="0"/>
              </a:rPr>
              <a:t>, with the knowledge and tools to steer society towards sustainability, </a:t>
            </a:r>
            <a:r>
              <a:rPr lang="en-GB" sz="2400" b="1" dirty="0">
                <a:latin typeface="Calibri" panose="020F0502020204030204" pitchFamily="34" charset="0"/>
                <a:cs typeface="Calibri" panose="020F0502020204030204" pitchFamily="34" charset="0"/>
              </a:rPr>
              <a:t>to a role as an enabler of society-wide innovation and transformation</a:t>
            </a:r>
            <a:r>
              <a:rPr lang="en-GB" sz="2400" dirty="0">
                <a:latin typeface="Calibri" panose="020F0502020204030204" pitchFamily="34" charset="0"/>
                <a:cs typeface="Calibri" panose="020F0502020204030204" pitchFamily="34" charset="0"/>
              </a:rPr>
              <a:t>.</a:t>
            </a:r>
          </a:p>
          <a:p>
            <a:pPr marL="0" indent="0">
              <a:spcBef>
                <a:spcPts val="0"/>
              </a:spcBef>
              <a:spcAft>
                <a:spcPts val="800"/>
              </a:spcAft>
              <a:buNone/>
            </a:pPr>
            <a:r>
              <a:rPr lang="en-GB" sz="2400" b="1" dirty="0">
                <a:latin typeface="Calibri" panose="020F0502020204030204" pitchFamily="34" charset="0"/>
                <a:cs typeface="Calibri" panose="020F0502020204030204" pitchFamily="34" charset="0"/>
              </a:rPr>
              <a:t>Top‑down planning still has a role in some contexts</a:t>
            </a:r>
          </a:p>
          <a:p>
            <a:pPr marL="0" indent="0">
              <a:spcBef>
                <a:spcPts val="0"/>
              </a:spcBef>
              <a:spcAft>
                <a:spcPts val="800"/>
              </a:spcAft>
              <a:buNone/>
            </a:pPr>
            <a:r>
              <a:rPr lang="en-GB" sz="2400" dirty="0">
                <a:latin typeface="Calibri" panose="020F0502020204030204" pitchFamily="34" charset="0"/>
                <a:cs typeface="Calibri" panose="020F0502020204030204" pitchFamily="34" charset="0"/>
              </a:rPr>
              <a:t>But </a:t>
            </a:r>
            <a:r>
              <a:rPr lang="en-GB" sz="2400" b="1" dirty="0">
                <a:latin typeface="Calibri" panose="020F0502020204030204" pitchFamily="34" charset="0"/>
                <a:cs typeface="Calibri" panose="020F0502020204030204" pitchFamily="34" charset="0"/>
              </a:rPr>
              <a:t>enabling systemic change </a:t>
            </a:r>
            <a:r>
              <a:rPr lang="en-GB" sz="2400" dirty="0">
                <a:latin typeface="Calibri" panose="020F0502020204030204" pitchFamily="34" charset="0"/>
                <a:cs typeface="Calibri" panose="020F0502020204030204" pitchFamily="34" charset="0"/>
              </a:rPr>
              <a:t>will require a </a:t>
            </a:r>
            <a:r>
              <a:rPr lang="en-GB" sz="2400" b="1" dirty="0">
                <a:latin typeface="Calibri" panose="020F0502020204030204" pitchFamily="34" charset="0"/>
                <a:cs typeface="Calibri" panose="020F0502020204030204" pitchFamily="34" charset="0"/>
              </a:rPr>
              <a:t>much broader policy mix</a:t>
            </a:r>
            <a:r>
              <a:rPr lang="en-GB" sz="2400" dirty="0">
                <a:latin typeface="Calibri" panose="020F0502020204030204" pitchFamily="34" charset="0"/>
                <a:cs typeface="Calibri" panose="020F0502020204030204" pitchFamily="34" charset="0"/>
              </a:rPr>
              <a:t> to promote innovation and experimentation, to enable new ideas and approaches to spread, and to ensure that structural economic change produces beneficial and fair outcomes.</a:t>
            </a:r>
          </a:p>
          <a:p>
            <a:pPr marL="0" indent="0">
              <a:spcBef>
                <a:spcPts val="0"/>
              </a:spcBef>
              <a:spcAft>
                <a:spcPts val="800"/>
              </a:spcAft>
              <a:buNone/>
            </a:pPr>
            <a:r>
              <a:rPr lang="en-GB" sz="2400" dirty="0">
                <a:latin typeface="Calibri" panose="020F0502020204030204" pitchFamily="34" charset="0"/>
                <a:cs typeface="Calibri" panose="020F0502020204030204" pitchFamily="34" charset="0"/>
              </a:rPr>
              <a:t>The </a:t>
            </a:r>
            <a:r>
              <a:rPr lang="en-GB" sz="2400" b="1" dirty="0">
                <a:latin typeface="Calibri" panose="020F0502020204030204" pitchFamily="34" charset="0"/>
                <a:cs typeface="Calibri" panose="020F0502020204030204" pitchFamily="34" charset="0"/>
              </a:rPr>
              <a:t>complexity and uncertainty of transition processes </a:t>
            </a:r>
            <a:r>
              <a:rPr lang="en-GB" sz="2400" dirty="0">
                <a:latin typeface="Calibri" panose="020F0502020204030204" pitchFamily="34" charset="0"/>
                <a:cs typeface="Calibri" panose="020F0502020204030204" pitchFamily="34" charset="0"/>
              </a:rPr>
              <a:t>means that </a:t>
            </a:r>
            <a:r>
              <a:rPr lang="en-GB" sz="2400" b="1" dirty="0">
                <a:solidFill>
                  <a:srgbClr val="FF0000"/>
                </a:solidFill>
                <a:latin typeface="Calibri" panose="020F0502020204030204" pitchFamily="34" charset="0"/>
                <a:cs typeface="Calibri" panose="020F0502020204030204" pitchFamily="34" charset="0"/>
              </a:rPr>
              <a:t>governments will also need to find ways to coordinate and steer actions across society towards long-term sustainability goals </a:t>
            </a:r>
            <a:r>
              <a:rPr lang="en-GB" sz="2400" dirty="0">
                <a:latin typeface="Calibri" panose="020F0502020204030204" pitchFamily="34" charset="0"/>
                <a:cs typeface="Calibri" panose="020F0502020204030204" pitchFamily="34" charset="0"/>
              </a:rPr>
              <a:t>and to manage the risks and unintended consequences that inevitably accompany systemic change.” </a:t>
            </a:r>
            <a:r>
              <a:rPr lang="en-GB" sz="2400" kern="1200" dirty="0">
                <a:solidFill>
                  <a:srgbClr val="000000"/>
                </a:solidFill>
                <a:latin typeface="Calibri" panose="020F0502020204030204" pitchFamily="34" charset="0"/>
                <a:cs typeface="Calibri" panose="020F0502020204030204" pitchFamily="34" charset="0"/>
              </a:rPr>
              <a:t>(</a:t>
            </a:r>
            <a:r>
              <a:rPr lang="en-GB" sz="2400" u="sng" kern="1200" dirty="0">
                <a:solidFill>
                  <a:srgbClr val="000000"/>
                </a:solidFill>
                <a:latin typeface="Calibri" panose="020F0502020204030204" pitchFamily="34" charset="0"/>
                <a:cs typeface="Calibri" panose="020F0502020204030204" pitchFamily="34" charset="0"/>
              </a:rPr>
              <a:t>EEA 2020</a:t>
            </a:r>
            <a:r>
              <a:rPr lang="en-GB" sz="2400" kern="1200" dirty="0">
                <a:solidFill>
                  <a:srgbClr val="000000"/>
                </a:solidFill>
                <a:latin typeface="Calibri" panose="020F0502020204030204" pitchFamily="34" charset="0"/>
                <a:cs typeface="Calibri" panose="020F0502020204030204" pitchFamily="34" charset="0"/>
              </a:rPr>
              <a:t>)</a:t>
            </a:r>
            <a:endParaRPr lang="en-GB" sz="1600" kern="1200" dirty="0">
              <a:solidFill>
                <a:srgbClr val="000000"/>
              </a:solidFill>
              <a:latin typeface="Calibri" panose="020F0502020204030204" pitchFamily="34" charset="0"/>
              <a:cs typeface="Calibri" panose="020F0502020204030204" pitchFamily="34" charset="0"/>
            </a:endParaRPr>
          </a:p>
          <a:p>
            <a:pPr marL="0" indent="0">
              <a:buNone/>
            </a:pPr>
            <a:r>
              <a:rPr lang="en-GB" sz="2400" i="1" kern="1200" dirty="0">
                <a:solidFill>
                  <a:srgbClr val="000000"/>
                </a:solidFill>
                <a:latin typeface="Calibri" panose="020F0502020204030204" pitchFamily="34" charset="0"/>
                <a:cs typeface="Calibri" panose="020F0502020204030204" pitchFamily="34" charset="0"/>
              </a:rPr>
              <a:t>i.e. </a:t>
            </a:r>
            <a:r>
              <a:rPr lang="en-GB" sz="2400" kern="1200" dirty="0">
                <a:solidFill>
                  <a:srgbClr val="000000"/>
                </a:solidFill>
                <a:latin typeface="Calibri" panose="020F0502020204030204" pitchFamily="34" charset="0"/>
                <a:cs typeface="Calibri" panose="020F0502020204030204" pitchFamily="34" charset="0"/>
              </a:rPr>
              <a:t>cannot rely on vertical and horizontal linkages in polycentric placed-based self governance to coordinate and steer MSP initiatives: need to </a:t>
            </a:r>
            <a:r>
              <a:rPr lang="en-GB" sz="2400" b="1" kern="1200" dirty="0">
                <a:solidFill>
                  <a:srgbClr val="000000"/>
                </a:solidFill>
                <a:latin typeface="Calibri" panose="020F0502020204030204" pitchFamily="34" charset="0"/>
                <a:cs typeface="Calibri" panose="020F0502020204030204" pitchFamily="34" charset="0"/>
              </a:rPr>
              <a:t>combine a diversity of incentives </a:t>
            </a:r>
            <a:r>
              <a:rPr lang="en-GB" sz="2400" kern="1200" dirty="0">
                <a:solidFill>
                  <a:srgbClr val="000000"/>
                </a:solidFill>
                <a:latin typeface="Calibri" panose="020F0502020204030204" pitchFamily="34" charset="0"/>
                <a:cs typeface="Calibri" panose="020F0502020204030204" pitchFamily="34" charset="0"/>
              </a:rPr>
              <a:t>in a </a:t>
            </a:r>
            <a:r>
              <a:rPr lang="en-GB" sz="2400" b="1" kern="1200" dirty="0">
                <a:solidFill>
                  <a:srgbClr val="000000"/>
                </a:solidFill>
                <a:latin typeface="Calibri" panose="020F0502020204030204" pitchFamily="34" charset="0"/>
                <a:cs typeface="Calibri" panose="020F0502020204030204" pitchFamily="34" charset="0"/>
              </a:rPr>
              <a:t>co-evolutionary approach</a:t>
            </a:r>
          </a:p>
          <a:p>
            <a:pPr marL="0" indent="0">
              <a:buNone/>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1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4">
            <a:extLst>
              <a:ext uri="{FF2B5EF4-FFF2-40B4-BE49-F238E27FC236}">
                <a16:creationId xmlns:a16="http://schemas.microsoft.com/office/drawing/2014/main" id="{8EB29999-E69F-4CBA-BD60-2CEA4C74E5EA}"/>
              </a:ext>
            </a:extLst>
          </p:cNvPr>
          <p:cNvSpPr>
            <a:spLocks noChangeArrowheads="1"/>
          </p:cNvSpPr>
          <p:nvPr/>
        </p:nvSpPr>
        <p:spPr bwMode="auto">
          <a:xfrm rot="10800000">
            <a:off x="-111018" y="1019613"/>
            <a:ext cx="8964612" cy="485775"/>
          </a:xfrm>
          <a:prstGeom prst="rightArrow">
            <a:avLst>
              <a:gd name="adj1" fmla="val 50000"/>
              <a:gd name="adj2" fmla="val 4613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5843" name="Text Box 5">
            <a:extLst>
              <a:ext uri="{FF2B5EF4-FFF2-40B4-BE49-F238E27FC236}">
                <a16:creationId xmlns:a16="http://schemas.microsoft.com/office/drawing/2014/main" id="{09ADB466-E080-44A8-9DF3-4D48790BA5EB}"/>
              </a:ext>
            </a:extLst>
          </p:cNvPr>
          <p:cNvSpPr txBox="1">
            <a:spLocks noChangeArrowheads="1"/>
          </p:cNvSpPr>
          <p:nvPr/>
        </p:nvSpPr>
        <p:spPr bwMode="auto">
          <a:xfrm>
            <a:off x="5357919" y="1972405"/>
            <a:ext cx="43561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3038" indent="-173038" eaLnBrk="1" hangingPunct="1">
              <a:spcAft>
                <a:spcPts val="6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Shorter-term priorities (GDP)</a:t>
            </a:r>
          </a:p>
          <a:p>
            <a:pPr marL="173038" indent="-173038" eaLnBrk="1" hangingPunct="1">
              <a:spcAft>
                <a:spcPts val="6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Economic development-focus</a:t>
            </a:r>
          </a:p>
          <a:p>
            <a:pPr marL="173038" indent="-173038" eaLnBrk="1" hangingPunct="1">
              <a:spcAft>
                <a:spcPts val="6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Dominance of elites</a:t>
            </a:r>
          </a:p>
          <a:p>
            <a:pPr marL="173038" indent="-173038" eaLnBrk="1" hangingPunct="1">
              <a:spcAft>
                <a:spcPts val="6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Sectoral</a:t>
            </a:r>
          </a:p>
          <a:p>
            <a:pPr marL="173038" indent="-173038" eaLnBrk="1" hangingPunct="1">
              <a:spcAft>
                <a:spcPts val="600"/>
              </a:spcAft>
              <a:buFont typeface="Arial" panose="020B0604020202020204" pitchFamily="34" charset="0"/>
              <a:buChar char="•"/>
            </a:pPr>
            <a:r>
              <a:rPr lang="en-GB" altLang="en-US" sz="2200" i="1" dirty="0">
                <a:latin typeface="Calibri" panose="020F0502020204030204" pitchFamily="34" charset="0"/>
                <a:cs typeface="Calibri" panose="020F0502020204030204" pitchFamily="34" charset="0"/>
              </a:rPr>
              <a:t>Many unresolved conflicts</a:t>
            </a:r>
          </a:p>
          <a:p>
            <a:pPr marL="173038" indent="-173038" eaLnBrk="1" hangingPunct="1">
              <a:spcAft>
                <a:spcPts val="600"/>
              </a:spcAft>
              <a:buFont typeface="Arial" panose="020B0604020202020204" pitchFamily="34" charset="0"/>
              <a:buChar char="•"/>
            </a:pPr>
            <a:r>
              <a:rPr lang="en-GB" altLang="en-US" sz="2200" i="1" dirty="0">
                <a:latin typeface="Calibri" panose="020F0502020204030204" pitchFamily="34" charset="0"/>
                <a:cs typeface="Calibri" panose="020F0502020204030204" pitchFamily="34" charset="0"/>
              </a:rPr>
              <a:t>Low institutional connectivity</a:t>
            </a:r>
          </a:p>
          <a:p>
            <a:pPr marL="173038" indent="-173038" eaLnBrk="1" hangingPunct="1">
              <a:spcAft>
                <a:spcPts val="600"/>
              </a:spcAft>
              <a:buFont typeface="Arial" panose="020B0604020202020204" pitchFamily="34" charset="0"/>
              <a:buChar char="•"/>
            </a:pPr>
            <a:r>
              <a:rPr lang="en-GB" altLang="en-US" sz="2200" i="1" dirty="0">
                <a:latin typeface="Calibri" panose="020F0502020204030204" pitchFamily="34" charset="0"/>
                <a:cs typeface="Calibri" panose="020F0502020204030204" pitchFamily="34" charset="0"/>
              </a:rPr>
              <a:t>Low ecological connectivity</a:t>
            </a:r>
          </a:p>
          <a:p>
            <a:pPr marL="173038" indent="-173038" eaLnBrk="1" hangingPunct="1">
              <a:spcAft>
                <a:spcPts val="600"/>
              </a:spcAft>
              <a:buFont typeface="Arial" panose="020B0604020202020204" pitchFamily="34" charset="0"/>
              <a:buChar char="•"/>
            </a:pPr>
            <a:r>
              <a:rPr lang="en-GB" altLang="en-US" sz="2200" i="1" dirty="0">
                <a:latin typeface="Calibri" panose="020F0502020204030204" pitchFamily="34" charset="0"/>
                <a:cs typeface="Calibri" panose="020F0502020204030204" pitchFamily="34" charset="0"/>
              </a:rPr>
              <a:t>Low resilience</a:t>
            </a:r>
          </a:p>
          <a:p>
            <a:pPr marL="173038" indent="-173038" eaLnBrk="1" hangingPunct="1">
              <a:buFont typeface="Arial" panose="020B0604020202020204" pitchFamily="34" charset="0"/>
              <a:buChar char="•"/>
            </a:pPr>
            <a:r>
              <a:rPr lang="en-GB" altLang="en-US" sz="2200" b="1" i="1" dirty="0">
                <a:solidFill>
                  <a:srgbClr val="C00000"/>
                </a:solidFill>
                <a:latin typeface="Calibri" panose="020F0502020204030204" pitchFamily="34" charset="0"/>
                <a:cs typeface="Calibri" panose="020F0502020204030204" pitchFamily="34" charset="0"/>
              </a:rPr>
              <a:t>Less sustainable</a:t>
            </a:r>
          </a:p>
        </p:txBody>
      </p:sp>
      <p:sp>
        <p:nvSpPr>
          <p:cNvPr id="35844" name="Rectangle 6">
            <a:extLst>
              <a:ext uri="{FF2B5EF4-FFF2-40B4-BE49-F238E27FC236}">
                <a16:creationId xmlns:a16="http://schemas.microsoft.com/office/drawing/2014/main" id="{98D6EF0C-6FE7-4BB4-9100-7D3B10C0D88D}"/>
              </a:ext>
            </a:extLst>
          </p:cNvPr>
          <p:cNvSpPr>
            <a:spLocks noChangeArrowheads="1"/>
          </p:cNvSpPr>
          <p:nvPr/>
        </p:nvSpPr>
        <p:spPr bwMode="auto">
          <a:xfrm>
            <a:off x="114394" y="1972405"/>
            <a:ext cx="4958908" cy="486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3038" indent="-173038" eaLnBrk="1" hangingPunct="1">
              <a:spcAft>
                <a:spcPts val="5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Longer-term priorities (environment)</a:t>
            </a:r>
          </a:p>
          <a:p>
            <a:pPr marL="173038" indent="-173038" eaLnBrk="1" hangingPunct="1">
              <a:spcAft>
                <a:spcPts val="5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Ecosystem-based approach, </a:t>
            </a:r>
            <a:r>
              <a:rPr lang="en-GB" altLang="en-US" sz="2200" dirty="0" err="1">
                <a:latin typeface="Calibri" panose="020F0502020204030204" pitchFamily="34" charset="0"/>
                <a:cs typeface="Calibri" panose="020F0502020204030204" pitchFamily="34" charset="0"/>
              </a:rPr>
              <a:t>inc</a:t>
            </a:r>
            <a:r>
              <a:rPr lang="en-GB" altLang="en-US" sz="2200" dirty="0">
                <a:latin typeface="Calibri" panose="020F0502020204030204" pitchFamily="34" charset="0"/>
                <a:cs typeface="Calibri" panose="020F0502020204030204" pitchFamily="34" charset="0"/>
              </a:rPr>
              <a:t> MPAs</a:t>
            </a:r>
          </a:p>
          <a:p>
            <a:pPr marL="173038" indent="-173038" eaLnBrk="1" hangingPunct="1">
              <a:spcAft>
                <a:spcPts val="5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Accountability &amp; Justice</a:t>
            </a:r>
          </a:p>
          <a:p>
            <a:pPr marL="173038" indent="-173038" eaLnBrk="1" hangingPunct="1">
              <a:spcAft>
                <a:spcPts val="5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Conservation </a:t>
            </a:r>
            <a:r>
              <a:rPr lang="en-GB" altLang="en-US" sz="2200" b="1" dirty="0">
                <a:latin typeface="Calibri" panose="020F0502020204030204" pitchFamily="34" charset="0"/>
                <a:cs typeface="Calibri" panose="020F0502020204030204" pitchFamily="34" charset="0"/>
              </a:rPr>
              <a:t>+</a:t>
            </a:r>
          </a:p>
          <a:p>
            <a:pPr marL="173038" indent="-173038" eaLnBrk="1" hangingPunct="1">
              <a:spcAft>
                <a:spcPts val="5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Compatible economic development</a:t>
            </a:r>
          </a:p>
          <a:p>
            <a:pPr marL="173038" indent="-173038" eaLnBrk="1" hangingPunct="1">
              <a:spcAft>
                <a:spcPts val="5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Cross-sectoral integration </a:t>
            </a:r>
            <a:r>
              <a:rPr lang="en-GB" altLang="en-US" sz="2200" b="1" dirty="0">
                <a:latin typeface="Calibri" panose="020F0502020204030204" pitchFamily="34" charset="0"/>
                <a:cs typeface="Calibri" panose="020F0502020204030204" pitchFamily="34" charset="0"/>
              </a:rPr>
              <a:t>+</a:t>
            </a:r>
          </a:p>
          <a:p>
            <a:pPr marL="173038" indent="-173038" eaLnBrk="1" hangingPunct="1">
              <a:spcAft>
                <a:spcPts val="500"/>
              </a:spcAft>
              <a:buFont typeface="Arial" panose="020B0604020202020204" pitchFamily="34" charset="0"/>
              <a:buChar char="•"/>
            </a:pPr>
            <a:r>
              <a:rPr lang="en-GB" altLang="en-US" sz="2200" dirty="0">
                <a:latin typeface="Calibri" panose="020F0502020204030204" pitchFamily="34" charset="0"/>
                <a:cs typeface="Calibri" panose="020F0502020204030204" pitchFamily="34" charset="0"/>
              </a:rPr>
              <a:t>trade-offs</a:t>
            </a:r>
          </a:p>
          <a:p>
            <a:pPr marL="173038" indent="-173038" eaLnBrk="1" hangingPunct="1">
              <a:spcAft>
                <a:spcPts val="500"/>
              </a:spcAft>
              <a:buFont typeface="Arial" panose="020B0604020202020204" pitchFamily="34" charset="0"/>
              <a:buChar char="•"/>
            </a:pPr>
            <a:r>
              <a:rPr lang="en-GB" altLang="en-US" sz="2200" i="1" dirty="0">
                <a:latin typeface="Calibri" panose="020F0502020204030204" pitchFamily="34" charset="0"/>
                <a:cs typeface="Calibri" panose="020F0502020204030204" pitchFamily="34" charset="0"/>
              </a:rPr>
              <a:t>Effective conflict management</a:t>
            </a:r>
          </a:p>
          <a:p>
            <a:pPr marL="173038" indent="-173038" eaLnBrk="1" hangingPunct="1">
              <a:spcAft>
                <a:spcPts val="500"/>
              </a:spcAft>
              <a:buFont typeface="Arial" panose="020B0604020202020204" pitchFamily="34" charset="0"/>
              <a:buChar char="•"/>
            </a:pPr>
            <a:r>
              <a:rPr lang="en-GB" altLang="en-US" sz="2200" i="1" dirty="0">
                <a:latin typeface="Calibri" panose="020F0502020204030204" pitchFamily="34" charset="0"/>
                <a:cs typeface="Calibri" panose="020F0502020204030204" pitchFamily="34" charset="0"/>
              </a:rPr>
              <a:t>High institutional connectivity</a:t>
            </a:r>
          </a:p>
          <a:p>
            <a:pPr marL="173038" indent="-173038" eaLnBrk="1" hangingPunct="1">
              <a:spcAft>
                <a:spcPts val="500"/>
              </a:spcAft>
              <a:buFont typeface="Arial" panose="020B0604020202020204" pitchFamily="34" charset="0"/>
              <a:buChar char="•"/>
            </a:pPr>
            <a:r>
              <a:rPr lang="en-GB" altLang="en-US" sz="2200" i="1" dirty="0">
                <a:latin typeface="Calibri" panose="020F0502020204030204" pitchFamily="34" charset="0"/>
                <a:cs typeface="Calibri" panose="020F0502020204030204" pitchFamily="34" charset="0"/>
              </a:rPr>
              <a:t>High ecological connectivity</a:t>
            </a:r>
          </a:p>
          <a:p>
            <a:pPr marL="173038" indent="-173038" eaLnBrk="1" hangingPunct="1">
              <a:spcAft>
                <a:spcPts val="500"/>
              </a:spcAft>
              <a:buFont typeface="Arial" panose="020B0604020202020204" pitchFamily="34" charset="0"/>
              <a:buChar char="•"/>
            </a:pPr>
            <a:r>
              <a:rPr lang="en-GB" altLang="en-US" sz="2200" i="1" dirty="0">
                <a:latin typeface="Calibri" panose="020F0502020204030204" pitchFamily="34" charset="0"/>
                <a:cs typeface="Calibri" panose="020F0502020204030204" pitchFamily="34" charset="0"/>
              </a:rPr>
              <a:t>High resilience</a:t>
            </a:r>
          </a:p>
          <a:p>
            <a:pPr marL="173038" indent="-173038" eaLnBrk="1" hangingPunct="1">
              <a:buFont typeface="Arial" panose="020B0604020202020204" pitchFamily="34" charset="0"/>
              <a:buChar char="•"/>
            </a:pPr>
            <a:r>
              <a:rPr lang="en-GB" altLang="en-US" sz="2200" b="1" i="1" dirty="0">
                <a:solidFill>
                  <a:srgbClr val="339933"/>
                </a:solidFill>
                <a:latin typeface="Calibri" panose="020F0502020204030204" pitchFamily="34" charset="0"/>
                <a:cs typeface="Calibri" panose="020F0502020204030204" pitchFamily="34" charset="0"/>
              </a:rPr>
              <a:t>More sustainable</a:t>
            </a:r>
          </a:p>
        </p:txBody>
      </p:sp>
      <p:sp>
        <p:nvSpPr>
          <p:cNvPr id="35845" name="Text Box 9">
            <a:extLst>
              <a:ext uri="{FF2B5EF4-FFF2-40B4-BE49-F238E27FC236}">
                <a16:creationId xmlns:a16="http://schemas.microsoft.com/office/drawing/2014/main" id="{4E312150-F942-4091-9B82-A9666AB41B2B}"/>
              </a:ext>
            </a:extLst>
          </p:cNvPr>
          <p:cNvSpPr txBox="1">
            <a:spLocks noChangeArrowheads="1"/>
          </p:cNvSpPr>
          <p:nvPr/>
        </p:nvSpPr>
        <p:spPr bwMode="auto">
          <a:xfrm>
            <a:off x="2887483" y="39037"/>
            <a:ext cx="4681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b="1" dirty="0"/>
              <a:t>Ocean Management Continuum</a:t>
            </a:r>
          </a:p>
        </p:txBody>
      </p:sp>
      <p:sp>
        <p:nvSpPr>
          <p:cNvPr id="35846" name="Text Box 10">
            <a:extLst>
              <a:ext uri="{FF2B5EF4-FFF2-40B4-BE49-F238E27FC236}">
                <a16:creationId xmlns:a16="http://schemas.microsoft.com/office/drawing/2014/main" id="{1580FEDB-BA26-4EBF-89EC-27FCAA069D30}"/>
              </a:ext>
            </a:extLst>
          </p:cNvPr>
          <p:cNvSpPr txBox="1">
            <a:spLocks noChangeArrowheads="1"/>
          </p:cNvSpPr>
          <p:nvPr/>
        </p:nvSpPr>
        <p:spPr bwMode="auto">
          <a:xfrm>
            <a:off x="7535969" y="344927"/>
            <a:ext cx="1317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i="1" dirty="0"/>
              <a:t>Business</a:t>
            </a:r>
          </a:p>
          <a:p>
            <a:pPr eaLnBrk="1" hangingPunct="1"/>
            <a:r>
              <a:rPr lang="en-GB" altLang="en-US" sz="2000" i="1" dirty="0"/>
              <a:t>as Usual</a:t>
            </a:r>
          </a:p>
        </p:txBody>
      </p:sp>
      <p:sp>
        <p:nvSpPr>
          <p:cNvPr id="35847" name="Text Box 11">
            <a:extLst>
              <a:ext uri="{FF2B5EF4-FFF2-40B4-BE49-F238E27FC236}">
                <a16:creationId xmlns:a16="http://schemas.microsoft.com/office/drawing/2014/main" id="{A57E1B41-7AF5-4B20-972B-5A13486BD3FA}"/>
              </a:ext>
            </a:extLst>
          </p:cNvPr>
          <p:cNvSpPr txBox="1">
            <a:spLocks noChangeArrowheads="1"/>
          </p:cNvSpPr>
          <p:nvPr/>
        </p:nvSpPr>
        <p:spPr bwMode="auto">
          <a:xfrm>
            <a:off x="114394" y="353157"/>
            <a:ext cx="2795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i="1" dirty="0"/>
              <a:t>Ecosystem-Based Management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4">
            <a:extLst>
              <a:ext uri="{FF2B5EF4-FFF2-40B4-BE49-F238E27FC236}">
                <a16:creationId xmlns:a16="http://schemas.microsoft.com/office/drawing/2014/main" id="{8EB29999-E69F-4CBA-BD60-2CEA4C74E5EA}"/>
              </a:ext>
            </a:extLst>
          </p:cNvPr>
          <p:cNvSpPr>
            <a:spLocks noChangeArrowheads="1"/>
          </p:cNvSpPr>
          <p:nvPr/>
        </p:nvSpPr>
        <p:spPr bwMode="auto">
          <a:xfrm rot="10800000">
            <a:off x="-111018" y="1019613"/>
            <a:ext cx="8964612" cy="485775"/>
          </a:xfrm>
          <a:prstGeom prst="rightArrow">
            <a:avLst>
              <a:gd name="adj1" fmla="val 50000"/>
              <a:gd name="adj2" fmla="val 4613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5845" name="Text Box 9">
            <a:extLst>
              <a:ext uri="{FF2B5EF4-FFF2-40B4-BE49-F238E27FC236}">
                <a16:creationId xmlns:a16="http://schemas.microsoft.com/office/drawing/2014/main" id="{4E312150-F942-4091-9B82-A9666AB41B2B}"/>
              </a:ext>
            </a:extLst>
          </p:cNvPr>
          <p:cNvSpPr txBox="1">
            <a:spLocks noChangeArrowheads="1"/>
          </p:cNvSpPr>
          <p:nvPr/>
        </p:nvSpPr>
        <p:spPr bwMode="auto">
          <a:xfrm>
            <a:off x="2887483" y="39037"/>
            <a:ext cx="4681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b="1" dirty="0"/>
              <a:t>Ocean Management Continuum</a:t>
            </a:r>
          </a:p>
        </p:txBody>
      </p:sp>
      <p:sp>
        <p:nvSpPr>
          <p:cNvPr id="35846" name="Text Box 10">
            <a:extLst>
              <a:ext uri="{FF2B5EF4-FFF2-40B4-BE49-F238E27FC236}">
                <a16:creationId xmlns:a16="http://schemas.microsoft.com/office/drawing/2014/main" id="{1580FEDB-BA26-4EBF-89EC-27FCAA069D30}"/>
              </a:ext>
            </a:extLst>
          </p:cNvPr>
          <p:cNvSpPr txBox="1">
            <a:spLocks noChangeArrowheads="1"/>
          </p:cNvSpPr>
          <p:nvPr/>
        </p:nvSpPr>
        <p:spPr bwMode="auto">
          <a:xfrm>
            <a:off x="7535969" y="344927"/>
            <a:ext cx="1317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i="1" dirty="0"/>
              <a:t>Business</a:t>
            </a:r>
          </a:p>
          <a:p>
            <a:pPr eaLnBrk="1" hangingPunct="1"/>
            <a:r>
              <a:rPr lang="en-GB" altLang="en-US" sz="2000" i="1" dirty="0"/>
              <a:t>as Usual</a:t>
            </a:r>
          </a:p>
        </p:txBody>
      </p:sp>
      <p:sp>
        <p:nvSpPr>
          <p:cNvPr id="35847" name="Text Box 11">
            <a:extLst>
              <a:ext uri="{FF2B5EF4-FFF2-40B4-BE49-F238E27FC236}">
                <a16:creationId xmlns:a16="http://schemas.microsoft.com/office/drawing/2014/main" id="{A57E1B41-7AF5-4B20-972B-5A13486BD3FA}"/>
              </a:ext>
            </a:extLst>
          </p:cNvPr>
          <p:cNvSpPr txBox="1">
            <a:spLocks noChangeArrowheads="1"/>
          </p:cNvSpPr>
          <p:nvPr/>
        </p:nvSpPr>
        <p:spPr bwMode="auto">
          <a:xfrm>
            <a:off x="114394" y="353157"/>
            <a:ext cx="2795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i="1" dirty="0"/>
              <a:t>Ecosystem-Based Management</a:t>
            </a:r>
          </a:p>
        </p:txBody>
      </p:sp>
      <p:sp>
        <p:nvSpPr>
          <p:cNvPr id="8" name="Text Box 6">
            <a:extLst>
              <a:ext uri="{FF2B5EF4-FFF2-40B4-BE49-F238E27FC236}">
                <a16:creationId xmlns:a16="http://schemas.microsoft.com/office/drawing/2014/main" id="{A3CE080E-2B09-444E-B4C4-D97CE8AE78E9}"/>
              </a:ext>
            </a:extLst>
          </p:cNvPr>
          <p:cNvSpPr txBox="1">
            <a:spLocks noChangeArrowheads="1"/>
          </p:cNvSpPr>
          <p:nvPr/>
        </p:nvSpPr>
        <p:spPr bwMode="auto">
          <a:xfrm>
            <a:off x="0" y="1412875"/>
            <a:ext cx="9144001"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GB" altLang="en-US" sz="2800" b="1" dirty="0">
                <a:latin typeface="Calibri" panose="020F0502020204030204" pitchFamily="34" charset="0"/>
                <a:cs typeface="Calibri" panose="020F0502020204030204" pitchFamily="34" charset="0"/>
              </a:rPr>
              <a:t>How can we build capacity to  </a:t>
            </a:r>
            <a:r>
              <a:rPr lang="en-GB" altLang="en-US" sz="2800" b="1" u="sng" dirty="0">
                <a:latin typeface="Calibri" panose="020F0502020204030204" pitchFamily="34" charset="0"/>
                <a:cs typeface="Calibri" panose="020F0502020204030204" pitchFamily="34" charset="0"/>
              </a:rPr>
              <a:t>evolve</a:t>
            </a:r>
            <a:r>
              <a:rPr lang="en-GB" altLang="en-US" sz="2800" b="1" dirty="0">
                <a:latin typeface="Calibri" panose="020F0502020204030204" pitchFamily="34" charset="0"/>
                <a:cs typeface="Calibri" panose="020F0502020204030204" pitchFamily="34" charset="0"/>
              </a:rPr>
              <a:t> towards ecosystem-based governance?</a:t>
            </a:r>
          </a:p>
          <a:p>
            <a:pPr eaLnBrk="1" hangingPunct="1">
              <a:spcAft>
                <a:spcPts val="1200"/>
              </a:spcAft>
              <a:buFontTx/>
              <a:buChar char="•"/>
            </a:pPr>
            <a:r>
              <a:rPr lang="en-GB" altLang="en-US" sz="2400" i="1" dirty="0">
                <a:latin typeface="Calibri" panose="020F0502020204030204" pitchFamily="34" charset="0"/>
                <a:cs typeface="Calibri" panose="020F0502020204030204" pitchFamily="34" charset="0"/>
              </a:rPr>
              <a:t>Accept</a:t>
            </a:r>
            <a:r>
              <a:rPr lang="en-GB" altLang="en-US" sz="2400" dirty="0">
                <a:latin typeface="Calibri" panose="020F0502020204030204" pitchFamily="34" charset="0"/>
                <a:cs typeface="Calibri" panose="020F0502020204030204" pitchFamily="34" charset="0"/>
              </a:rPr>
              <a:t> that purely place-based self governance is unlikely to be either effective or equitable as </a:t>
            </a:r>
            <a:r>
              <a:rPr lang="en-GB" altLang="en-US" sz="2400" b="1" dirty="0">
                <a:latin typeface="Calibri" panose="020F0502020204030204" pitchFamily="34" charset="0"/>
                <a:cs typeface="Calibri" panose="020F0502020204030204" pitchFamily="34" charset="0"/>
              </a:rPr>
              <a:t>direct/indirect state roles are also needed to provide steer and state capacity</a:t>
            </a:r>
          </a:p>
          <a:p>
            <a:pPr eaLnBrk="1" hangingPunct="1">
              <a:spcAft>
                <a:spcPts val="1200"/>
              </a:spcAft>
              <a:buFontTx/>
              <a:buChar char="•"/>
            </a:pPr>
            <a:r>
              <a:rPr lang="en-GB" altLang="en-US" sz="2400" dirty="0">
                <a:latin typeface="Calibri" panose="020F0502020204030204" pitchFamily="34" charset="0"/>
                <a:cs typeface="Calibri" panose="020F0502020204030204" pitchFamily="34" charset="0"/>
              </a:rPr>
              <a:t>Given that institutional connectivity is vital for an ecosystem-based approach, </a:t>
            </a:r>
            <a:r>
              <a:rPr lang="en-GB" altLang="en-US" sz="2400" i="1" dirty="0">
                <a:latin typeface="Calibri" panose="020F0502020204030204" pitchFamily="34" charset="0"/>
                <a:cs typeface="Calibri" panose="020F0502020204030204" pitchFamily="34" charset="0"/>
              </a:rPr>
              <a:t>recognise</a:t>
            </a:r>
            <a:r>
              <a:rPr lang="en-GB" altLang="en-US" sz="2400" dirty="0">
                <a:latin typeface="Calibri" panose="020F0502020204030204" pitchFamily="34" charset="0"/>
                <a:cs typeface="Calibri" panose="020F0502020204030204" pitchFamily="34" charset="0"/>
              </a:rPr>
              <a:t> that </a:t>
            </a:r>
            <a:r>
              <a:rPr lang="en-GB" altLang="en-US" sz="2400" b="1" dirty="0">
                <a:latin typeface="Calibri" panose="020F0502020204030204" pitchFamily="34" charset="0"/>
                <a:cs typeface="Calibri" panose="020F0502020204030204" pitchFamily="34" charset="0"/>
              </a:rPr>
              <a:t>state roles are also important to provide for inter-sectoral coordination </a:t>
            </a:r>
            <a:r>
              <a:rPr lang="en-GB" altLang="en-US" sz="2400" dirty="0">
                <a:latin typeface="Calibri" panose="020F0502020204030204" pitchFamily="34" charset="0"/>
                <a:cs typeface="Calibri" panose="020F0502020204030204" pitchFamily="34" charset="0"/>
              </a:rPr>
              <a:t>(I-22 </a:t>
            </a:r>
            <a:r>
              <a:rPr lang="en-GB" altLang="en-US" sz="2400" i="1" dirty="0">
                <a:latin typeface="Calibri" panose="020F0502020204030204" pitchFamily="34" charset="0"/>
                <a:cs typeface="Calibri" panose="020F0502020204030204" pitchFamily="34" charset="0"/>
              </a:rPr>
              <a:t>see incentives table</a:t>
            </a:r>
            <a:r>
              <a:rPr lang="en-GB" altLang="en-US" sz="2400" dirty="0">
                <a:latin typeface="Calibri" panose="020F0502020204030204" pitchFamily="34" charset="0"/>
                <a:cs typeface="Calibri" panose="020F0502020204030204" pitchFamily="34" charset="0"/>
              </a:rPr>
              <a:t>)</a:t>
            </a:r>
          </a:p>
          <a:p>
            <a:pPr eaLnBrk="1" hangingPunct="1">
              <a:spcAft>
                <a:spcPct val="50000"/>
              </a:spcAft>
              <a:buFontTx/>
              <a:buChar char="•"/>
            </a:pPr>
            <a:r>
              <a:rPr lang="en-GB" altLang="en-US" sz="2400" i="1" dirty="0">
                <a:latin typeface="Calibri" panose="020F0502020204030204" pitchFamily="34" charset="0"/>
                <a:cs typeface="Calibri" panose="020F0502020204030204" pitchFamily="34" charset="0"/>
              </a:rPr>
              <a:t>Focus</a:t>
            </a:r>
            <a:r>
              <a:rPr lang="en-GB" altLang="en-US" sz="2400" dirty="0">
                <a:latin typeface="Calibri" panose="020F0502020204030204" pitchFamily="34" charset="0"/>
                <a:cs typeface="Calibri" panose="020F0502020204030204" pitchFamily="34" charset="0"/>
              </a:rPr>
              <a:t> on </a:t>
            </a:r>
            <a:r>
              <a:rPr lang="en-GB" altLang="en-US" sz="2400" b="1" dirty="0">
                <a:latin typeface="Calibri" panose="020F0502020204030204" pitchFamily="34" charset="0"/>
                <a:cs typeface="Calibri" panose="020F0502020204030204" pitchFamily="34" charset="0"/>
              </a:rPr>
              <a:t>decentralisation</a:t>
            </a:r>
            <a:r>
              <a:rPr lang="en-GB" altLang="en-US" sz="2400" dirty="0">
                <a:latin typeface="Calibri" panose="020F0502020204030204" pitchFamily="34" charset="0"/>
                <a:cs typeface="Calibri" panose="020F0502020204030204" pitchFamily="34" charset="0"/>
              </a:rPr>
              <a:t> of ecosystem-based MSP to appropriate sectoral authorities and local groups, including  attaching obligations and conditions when allocating responsibilities (I-21), i.e. </a:t>
            </a:r>
            <a:r>
              <a:rPr lang="en-GB" altLang="en-US" sz="2400" b="1" dirty="0">
                <a:latin typeface="Calibri" panose="020F0502020204030204" pitchFamily="34" charset="0"/>
                <a:cs typeface="Calibri" panose="020F0502020204030204" pitchFamily="34" charset="0"/>
              </a:rPr>
              <a:t>governance in the shadow of hierarchy</a:t>
            </a:r>
            <a:r>
              <a:rPr lang="en-GB" altLang="en-US" sz="2400" dirty="0">
                <a:latin typeface="Calibri" panose="020F0502020204030204" pitchFamily="34" charset="0"/>
                <a:cs typeface="Calibri" panose="020F0502020204030204" pitchFamily="34" charset="0"/>
              </a:rPr>
              <a:t> to </a:t>
            </a:r>
            <a:r>
              <a:rPr lang="en-GB" altLang="en-US" sz="2400" b="1" dirty="0">
                <a:latin typeface="Calibri" panose="020F0502020204030204" pitchFamily="34" charset="0"/>
                <a:cs typeface="Calibri" panose="020F0502020204030204" pitchFamily="34" charset="0"/>
              </a:rPr>
              <a:t>achieve strategic wider-scale longer-term priorities</a:t>
            </a:r>
          </a:p>
        </p:txBody>
      </p:sp>
    </p:spTree>
    <p:extLst>
      <p:ext uri="{BB962C8B-B14F-4D97-AF65-F5344CB8AC3E}">
        <p14:creationId xmlns:p14="http://schemas.microsoft.com/office/powerpoint/2010/main" val="1370252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43E5158-690A-4B5E-B78C-59177FBE6458}"/>
              </a:ext>
            </a:extLst>
          </p:cNvPr>
          <p:cNvSpPr>
            <a:spLocks noChangeArrowheads="1"/>
          </p:cNvSpPr>
          <p:nvPr/>
        </p:nvSpPr>
        <p:spPr bwMode="auto">
          <a:xfrm>
            <a:off x="1367631" y="4000176"/>
            <a:ext cx="792163"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27" name="Rectangle 3">
            <a:extLst>
              <a:ext uri="{FF2B5EF4-FFF2-40B4-BE49-F238E27FC236}">
                <a16:creationId xmlns:a16="http://schemas.microsoft.com/office/drawing/2014/main" id="{EB716F64-5C2F-469E-9EBE-40E1066BFC2B}"/>
              </a:ext>
            </a:extLst>
          </p:cNvPr>
          <p:cNvSpPr>
            <a:spLocks noChangeArrowheads="1"/>
          </p:cNvSpPr>
          <p:nvPr/>
        </p:nvSpPr>
        <p:spPr bwMode="auto">
          <a:xfrm>
            <a:off x="2807494" y="400017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28" name="Rectangle 4">
            <a:extLst>
              <a:ext uri="{FF2B5EF4-FFF2-40B4-BE49-F238E27FC236}">
                <a16:creationId xmlns:a16="http://schemas.microsoft.com/office/drawing/2014/main" id="{43C12194-402E-4FC0-8C82-B06715E437FB}"/>
              </a:ext>
            </a:extLst>
          </p:cNvPr>
          <p:cNvSpPr>
            <a:spLocks noChangeArrowheads="1"/>
          </p:cNvSpPr>
          <p:nvPr/>
        </p:nvSpPr>
        <p:spPr bwMode="auto">
          <a:xfrm>
            <a:off x="4175919" y="400017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26629" name="Rectangle 5">
            <a:extLst>
              <a:ext uri="{FF2B5EF4-FFF2-40B4-BE49-F238E27FC236}">
                <a16:creationId xmlns:a16="http://schemas.microsoft.com/office/drawing/2014/main" id="{6757A56B-8D9A-4FF7-AD2F-5F994967FB2B}"/>
              </a:ext>
            </a:extLst>
          </p:cNvPr>
          <p:cNvSpPr>
            <a:spLocks noChangeArrowheads="1"/>
          </p:cNvSpPr>
          <p:nvPr/>
        </p:nvSpPr>
        <p:spPr bwMode="auto">
          <a:xfrm>
            <a:off x="5544344" y="400017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0" name="Rectangle 6">
            <a:extLst>
              <a:ext uri="{FF2B5EF4-FFF2-40B4-BE49-F238E27FC236}">
                <a16:creationId xmlns:a16="http://schemas.microsoft.com/office/drawing/2014/main" id="{2A0D4E84-AC82-4977-B745-8B5B3FF46FEE}"/>
              </a:ext>
            </a:extLst>
          </p:cNvPr>
          <p:cNvSpPr>
            <a:spLocks noChangeArrowheads="1"/>
          </p:cNvSpPr>
          <p:nvPr/>
        </p:nvSpPr>
        <p:spPr bwMode="auto">
          <a:xfrm>
            <a:off x="6912769" y="400017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1" name="Text Box 7">
            <a:extLst>
              <a:ext uri="{FF2B5EF4-FFF2-40B4-BE49-F238E27FC236}">
                <a16:creationId xmlns:a16="http://schemas.microsoft.com/office/drawing/2014/main" id="{0190CE5B-4B12-4A25-A44F-AE8B88A9CFD9}"/>
              </a:ext>
            </a:extLst>
          </p:cNvPr>
          <p:cNvSpPr txBox="1">
            <a:spLocks noChangeArrowheads="1"/>
          </p:cNvSpPr>
          <p:nvPr/>
        </p:nvSpPr>
        <p:spPr bwMode="auto">
          <a:xfrm rot="16200000">
            <a:off x="651669" y="5147939"/>
            <a:ext cx="221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Fisheries law, </a:t>
            </a:r>
          </a:p>
          <a:p>
            <a:pPr eaLnBrk="1" hangingPunct="1"/>
            <a:r>
              <a:rPr lang="en-GB" altLang="en-US"/>
              <a:t>decisions &amp; practice</a:t>
            </a:r>
          </a:p>
        </p:txBody>
      </p:sp>
      <p:sp>
        <p:nvSpPr>
          <p:cNvPr id="26632" name="Text Box 8">
            <a:extLst>
              <a:ext uri="{FF2B5EF4-FFF2-40B4-BE49-F238E27FC236}">
                <a16:creationId xmlns:a16="http://schemas.microsoft.com/office/drawing/2014/main" id="{61D8F431-9D64-4960-B4AF-3E1C35728644}"/>
              </a:ext>
            </a:extLst>
          </p:cNvPr>
          <p:cNvSpPr txBox="1">
            <a:spLocks noChangeArrowheads="1"/>
          </p:cNvSpPr>
          <p:nvPr/>
        </p:nvSpPr>
        <p:spPr bwMode="auto">
          <a:xfrm rot="16200000">
            <a:off x="1826419" y="5125714"/>
            <a:ext cx="274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Coastal development</a:t>
            </a:r>
          </a:p>
          <a:p>
            <a:pPr eaLnBrk="1" hangingPunct="1"/>
            <a:r>
              <a:rPr lang="en-GB" altLang="en-US" dirty="0"/>
              <a:t> law, decisions &amp; practice</a:t>
            </a:r>
          </a:p>
        </p:txBody>
      </p:sp>
      <p:sp>
        <p:nvSpPr>
          <p:cNvPr id="26633" name="Text Box 9">
            <a:extLst>
              <a:ext uri="{FF2B5EF4-FFF2-40B4-BE49-F238E27FC236}">
                <a16:creationId xmlns:a16="http://schemas.microsoft.com/office/drawing/2014/main" id="{A653B438-052D-4917-9F6F-D65EAC6D9CA0}"/>
              </a:ext>
            </a:extLst>
          </p:cNvPr>
          <p:cNvSpPr txBox="1">
            <a:spLocks noChangeArrowheads="1"/>
          </p:cNvSpPr>
          <p:nvPr/>
        </p:nvSpPr>
        <p:spPr bwMode="auto">
          <a:xfrm rot="16200000">
            <a:off x="3218656" y="5192389"/>
            <a:ext cx="269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Marine consevation law, </a:t>
            </a:r>
          </a:p>
          <a:p>
            <a:pPr eaLnBrk="1" hangingPunct="1"/>
            <a:r>
              <a:rPr lang="en-GB" altLang="en-US"/>
              <a:t>decisions &amp; practice</a:t>
            </a:r>
          </a:p>
        </p:txBody>
      </p:sp>
      <p:sp>
        <p:nvSpPr>
          <p:cNvPr id="26634" name="Text Box 10">
            <a:extLst>
              <a:ext uri="{FF2B5EF4-FFF2-40B4-BE49-F238E27FC236}">
                <a16:creationId xmlns:a16="http://schemas.microsoft.com/office/drawing/2014/main" id="{928DDF7B-4FA9-456B-8853-076096042C8B}"/>
              </a:ext>
            </a:extLst>
          </p:cNvPr>
          <p:cNvSpPr txBox="1">
            <a:spLocks noChangeArrowheads="1"/>
          </p:cNvSpPr>
          <p:nvPr/>
        </p:nvSpPr>
        <p:spPr bwMode="auto">
          <a:xfrm rot="16200000">
            <a:off x="4555331" y="5017764"/>
            <a:ext cx="276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Catcment management</a:t>
            </a:r>
          </a:p>
          <a:p>
            <a:pPr eaLnBrk="1" hangingPunct="1"/>
            <a:r>
              <a:rPr lang="en-GB" altLang="en-US"/>
              <a:t>Law, decisions &amp; practice</a:t>
            </a:r>
          </a:p>
        </p:txBody>
      </p:sp>
      <p:sp>
        <p:nvSpPr>
          <p:cNvPr id="26635" name="Text Box 11">
            <a:extLst>
              <a:ext uri="{FF2B5EF4-FFF2-40B4-BE49-F238E27FC236}">
                <a16:creationId xmlns:a16="http://schemas.microsoft.com/office/drawing/2014/main" id="{540CB09D-18D2-463B-BE73-DC68AF57B421}"/>
              </a:ext>
            </a:extLst>
          </p:cNvPr>
          <p:cNvSpPr txBox="1">
            <a:spLocks noChangeArrowheads="1"/>
          </p:cNvSpPr>
          <p:nvPr/>
        </p:nvSpPr>
        <p:spPr bwMode="auto">
          <a:xfrm rot="16200000">
            <a:off x="5923756" y="5090789"/>
            <a:ext cx="276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Flood risk management </a:t>
            </a:r>
          </a:p>
          <a:p>
            <a:pPr eaLnBrk="1" hangingPunct="1"/>
            <a:r>
              <a:rPr lang="en-GB" altLang="en-US"/>
              <a:t>Law, decisions &amp; practice</a:t>
            </a:r>
          </a:p>
        </p:txBody>
      </p:sp>
      <p:sp>
        <p:nvSpPr>
          <p:cNvPr id="26636" name="Rectangle 12">
            <a:extLst>
              <a:ext uri="{FF2B5EF4-FFF2-40B4-BE49-F238E27FC236}">
                <a16:creationId xmlns:a16="http://schemas.microsoft.com/office/drawing/2014/main" id="{46299711-156E-4AB1-A25F-C2DA7A2CD515}"/>
              </a:ext>
            </a:extLst>
          </p:cNvPr>
          <p:cNvSpPr>
            <a:spLocks noChangeArrowheads="1"/>
          </p:cNvSpPr>
          <p:nvPr/>
        </p:nvSpPr>
        <p:spPr bwMode="auto">
          <a:xfrm>
            <a:off x="1367631" y="615626"/>
            <a:ext cx="6408738"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latin typeface="Calibri" panose="020F0502020204030204" pitchFamily="34" charset="0"/>
                <a:cs typeface="Calibri" panose="020F0502020204030204" pitchFamily="34" charset="0"/>
              </a:rPr>
              <a:t>Implementation </a:t>
            </a:r>
            <a:r>
              <a:rPr lang="en-GB" altLang="en-US" b="1" dirty="0">
                <a:latin typeface="Calibri" panose="020F0502020204030204" pitchFamily="34" charset="0"/>
                <a:cs typeface="Calibri" panose="020F0502020204030204" pitchFamily="34" charset="0"/>
              </a:rPr>
              <a:t>coordinated by an executive</a:t>
            </a:r>
          </a:p>
          <a:p>
            <a:pPr algn="ctr" eaLnBrk="1" hangingPunct="1"/>
            <a:r>
              <a:rPr lang="en-GB" altLang="en-US" b="1" dirty="0">
                <a:latin typeface="Calibri" panose="020F0502020204030204" pitchFamily="34" charset="0"/>
                <a:cs typeface="Calibri" panose="020F0502020204030204" pitchFamily="34" charset="0"/>
              </a:rPr>
              <a:t>cross-sectoral authority</a:t>
            </a:r>
            <a:r>
              <a:rPr lang="en-GB" altLang="en-US" dirty="0">
                <a:latin typeface="Calibri" panose="020F0502020204030204" pitchFamily="34" charset="0"/>
                <a:cs typeface="Calibri" panose="020F0502020204030204" pitchFamily="34" charset="0"/>
              </a:rPr>
              <a:t> that agrees targets, </a:t>
            </a:r>
            <a:r>
              <a:rPr lang="en-GB" altLang="en-US" i="1" dirty="0">
                <a:latin typeface="Calibri" panose="020F0502020204030204" pitchFamily="34" charset="0"/>
                <a:cs typeface="Calibri" panose="020F0502020204030204" pitchFamily="34" charset="0"/>
              </a:rPr>
              <a:t>etc</a:t>
            </a:r>
            <a:r>
              <a:rPr lang="en-GB" altLang="en-US" dirty="0">
                <a:latin typeface="Calibri" panose="020F0502020204030204" pitchFamily="34" charset="0"/>
                <a:cs typeface="Calibri" panose="020F0502020204030204" pitchFamily="34" charset="0"/>
              </a:rPr>
              <a:t> &amp; has legal</a:t>
            </a:r>
          </a:p>
          <a:p>
            <a:pPr algn="ctr" eaLnBrk="1" hangingPunct="1"/>
            <a:r>
              <a:rPr lang="en-GB" altLang="en-US" dirty="0">
                <a:latin typeface="Calibri" panose="020F0502020204030204" pitchFamily="34" charset="0"/>
                <a:cs typeface="Calibri" panose="020F0502020204030204" pitchFamily="34" charset="0"/>
              </a:rPr>
              <a:t>powers to ensure targets achieved, with supporting political will</a:t>
            </a:r>
          </a:p>
        </p:txBody>
      </p:sp>
      <p:sp>
        <p:nvSpPr>
          <p:cNvPr id="26637" name="Rectangle 13">
            <a:extLst>
              <a:ext uri="{FF2B5EF4-FFF2-40B4-BE49-F238E27FC236}">
                <a16:creationId xmlns:a16="http://schemas.microsoft.com/office/drawing/2014/main" id="{BE6FFA40-7D27-492C-99E8-A4AACA61026D}"/>
              </a:ext>
            </a:extLst>
          </p:cNvPr>
          <p:cNvSpPr>
            <a:spLocks noChangeArrowheads="1"/>
          </p:cNvSpPr>
          <p:nvPr/>
        </p:nvSpPr>
        <p:spPr bwMode="auto">
          <a:xfrm>
            <a:off x="1367631" y="148081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8" name="Rectangle 14">
            <a:extLst>
              <a:ext uri="{FF2B5EF4-FFF2-40B4-BE49-F238E27FC236}">
                <a16:creationId xmlns:a16="http://schemas.microsoft.com/office/drawing/2014/main" id="{DFF2DF4F-8E2F-4F92-99A6-011FDBD268FF}"/>
              </a:ext>
            </a:extLst>
          </p:cNvPr>
          <p:cNvSpPr>
            <a:spLocks noChangeArrowheads="1"/>
          </p:cNvSpPr>
          <p:nvPr/>
        </p:nvSpPr>
        <p:spPr bwMode="auto">
          <a:xfrm>
            <a:off x="2951956" y="148081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9" name="Rectangle 15">
            <a:extLst>
              <a:ext uri="{FF2B5EF4-FFF2-40B4-BE49-F238E27FC236}">
                <a16:creationId xmlns:a16="http://schemas.microsoft.com/office/drawing/2014/main" id="{597EAFCA-D1F0-4E58-8021-1F2017BE0212}"/>
              </a:ext>
            </a:extLst>
          </p:cNvPr>
          <p:cNvSpPr>
            <a:spLocks noChangeArrowheads="1"/>
          </p:cNvSpPr>
          <p:nvPr/>
        </p:nvSpPr>
        <p:spPr bwMode="auto">
          <a:xfrm>
            <a:off x="4247356" y="148081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0" name="Rectangle 16">
            <a:extLst>
              <a:ext uri="{FF2B5EF4-FFF2-40B4-BE49-F238E27FC236}">
                <a16:creationId xmlns:a16="http://schemas.microsoft.com/office/drawing/2014/main" id="{A7BE4B4A-56F0-432B-8899-EFFD12A5B6F8}"/>
              </a:ext>
            </a:extLst>
          </p:cNvPr>
          <p:cNvSpPr>
            <a:spLocks noChangeArrowheads="1"/>
          </p:cNvSpPr>
          <p:nvPr/>
        </p:nvSpPr>
        <p:spPr bwMode="auto">
          <a:xfrm>
            <a:off x="5615781" y="148081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1" name="Rectangle 17">
            <a:extLst>
              <a:ext uri="{FF2B5EF4-FFF2-40B4-BE49-F238E27FC236}">
                <a16:creationId xmlns:a16="http://schemas.microsoft.com/office/drawing/2014/main" id="{B00421C3-420C-4821-8BA4-83CA5BDB54CB}"/>
              </a:ext>
            </a:extLst>
          </p:cNvPr>
          <p:cNvSpPr>
            <a:spLocks noChangeArrowheads="1"/>
          </p:cNvSpPr>
          <p:nvPr/>
        </p:nvSpPr>
        <p:spPr bwMode="auto">
          <a:xfrm>
            <a:off x="6984206" y="148081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2" name="Text Box 18">
            <a:extLst>
              <a:ext uri="{FF2B5EF4-FFF2-40B4-BE49-F238E27FC236}">
                <a16:creationId xmlns:a16="http://schemas.microsoft.com/office/drawing/2014/main" id="{0A8D8B5D-05DB-4267-A248-4499020F1AC2}"/>
              </a:ext>
            </a:extLst>
          </p:cNvPr>
          <p:cNvSpPr txBox="1">
            <a:spLocks noChangeArrowheads="1"/>
          </p:cNvSpPr>
          <p:nvPr/>
        </p:nvSpPr>
        <p:spPr bwMode="auto">
          <a:xfrm rot="16200000">
            <a:off x="1090612" y="2232495"/>
            <a:ext cx="1322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EBFM policy</a:t>
            </a:r>
          </a:p>
        </p:txBody>
      </p:sp>
      <p:sp>
        <p:nvSpPr>
          <p:cNvPr id="26643" name="Text Box 19">
            <a:extLst>
              <a:ext uri="{FF2B5EF4-FFF2-40B4-BE49-F238E27FC236}">
                <a16:creationId xmlns:a16="http://schemas.microsoft.com/office/drawing/2014/main" id="{6182F50A-4087-4C43-A633-E620FB83998D}"/>
              </a:ext>
            </a:extLst>
          </p:cNvPr>
          <p:cNvSpPr txBox="1">
            <a:spLocks noChangeArrowheads="1"/>
          </p:cNvSpPr>
          <p:nvPr/>
        </p:nvSpPr>
        <p:spPr bwMode="auto">
          <a:xfrm rot="16200000">
            <a:off x="2552700" y="1951507"/>
            <a:ext cx="1379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Development</a:t>
            </a:r>
          </a:p>
          <a:p>
            <a:pPr eaLnBrk="1" hangingPunct="1"/>
            <a:r>
              <a:rPr lang="en-GB" altLang="en-US" sz="1600"/>
              <a:t>policy</a:t>
            </a:r>
          </a:p>
        </p:txBody>
      </p:sp>
      <p:sp>
        <p:nvSpPr>
          <p:cNvPr id="26644" name="Text Box 20">
            <a:extLst>
              <a:ext uri="{FF2B5EF4-FFF2-40B4-BE49-F238E27FC236}">
                <a16:creationId xmlns:a16="http://schemas.microsoft.com/office/drawing/2014/main" id="{B8CD1EAF-0042-40BB-920A-6038DD87D462}"/>
              </a:ext>
            </a:extLst>
          </p:cNvPr>
          <p:cNvSpPr txBox="1">
            <a:spLocks noChangeArrowheads="1"/>
          </p:cNvSpPr>
          <p:nvPr/>
        </p:nvSpPr>
        <p:spPr bwMode="auto">
          <a:xfrm rot="16200000">
            <a:off x="4000500" y="2029295"/>
            <a:ext cx="1220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Biodiversity</a:t>
            </a:r>
          </a:p>
          <a:p>
            <a:pPr eaLnBrk="1" hangingPunct="1"/>
            <a:r>
              <a:rPr lang="en-GB" altLang="en-US" sz="1600"/>
              <a:t>policy</a:t>
            </a:r>
          </a:p>
        </p:txBody>
      </p:sp>
      <p:sp>
        <p:nvSpPr>
          <p:cNvPr id="26645" name="Text Box 21">
            <a:extLst>
              <a:ext uri="{FF2B5EF4-FFF2-40B4-BE49-F238E27FC236}">
                <a16:creationId xmlns:a16="http://schemas.microsoft.com/office/drawing/2014/main" id="{36DEE4F7-84E4-4C1A-A77D-3E67EB97D90D}"/>
              </a:ext>
            </a:extLst>
          </p:cNvPr>
          <p:cNvSpPr txBox="1">
            <a:spLocks noChangeArrowheads="1"/>
          </p:cNvSpPr>
          <p:nvPr/>
        </p:nvSpPr>
        <p:spPr bwMode="auto">
          <a:xfrm rot="16200000">
            <a:off x="5395913" y="2113432"/>
            <a:ext cx="11668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Catchment</a:t>
            </a:r>
          </a:p>
          <a:p>
            <a:pPr eaLnBrk="1" hangingPunct="1"/>
            <a:r>
              <a:rPr lang="en-GB" altLang="en-US" sz="1600"/>
              <a:t>policy</a:t>
            </a:r>
          </a:p>
        </p:txBody>
      </p:sp>
      <p:sp>
        <p:nvSpPr>
          <p:cNvPr id="26646" name="Text Box 22">
            <a:extLst>
              <a:ext uri="{FF2B5EF4-FFF2-40B4-BE49-F238E27FC236}">
                <a16:creationId xmlns:a16="http://schemas.microsoft.com/office/drawing/2014/main" id="{7BA81749-DF64-4B6C-98B7-1C05EFA311B3}"/>
              </a:ext>
            </a:extLst>
          </p:cNvPr>
          <p:cNvSpPr txBox="1">
            <a:spLocks noChangeArrowheads="1"/>
          </p:cNvSpPr>
          <p:nvPr/>
        </p:nvSpPr>
        <p:spPr bwMode="auto">
          <a:xfrm rot="16200000">
            <a:off x="6701632" y="1976113"/>
            <a:ext cx="1435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Flood risk</a:t>
            </a:r>
          </a:p>
          <a:p>
            <a:pPr eaLnBrk="1" hangingPunct="1"/>
            <a:r>
              <a:rPr lang="en-GB" altLang="en-US" sz="1600"/>
              <a:t>policy</a:t>
            </a:r>
          </a:p>
        </p:txBody>
      </p:sp>
      <p:sp>
        <p:nvSpPr>
          <p:cNvPr id="26647" name="AutoShape 23">
            <a:extLst>
              <a:ext uri="{FF2B5EF4-FFF2-40B4-BE49-F238E27FC236}">
                <a16:creationId xmlns:a16="http://schemas.microsoft.com/office/drawing/2014/main" id="{77E59BBF-2F5C-4C4C-ACE7-D6AF33607EEF}"/>
              </a:ext>
            </a:extLst>
          </p:cNvPr>
          <p:cNvSpPr>
            <a:spLocks noChangeArrowheads="1"/>
          </p:cNvSpPr>
          <p:nvPr/>
        </p:nvSpPr>
        <p:spPr bwMode="auto">
          <a:xfrm>
            <a:off x="2088356" y="2488876"/>
            <a:ext cx="855663" cy="144463"/>
          </a:xfrm>
          <a:prstGeom prst="leftRightArrow">
            <a:avLst>
              <a:gd name="adj1" fmla="val 50000"/>
              <a:gd name="adj2" fmla="val 1184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8" name="AutoShape 24">
            <a:extLst>
              <a:ext uri="{FF2B5EF4-FFF2-40B4-BE49-F238E27FC236}">
                <a16:creationId xmlns:a16="http://schemas.microsoft.com/office/drawing/2014/main" id="{53643156-3E01-4899-B9A4-364F3096644F}"/>
              </a:ext>
            </a:extLst>
          </p:cNvPr>
          <p:cNvSpPr>
            <a:spLocks noChangeArrowheads="1"/>
          </p:cNvSpPr>
          <p:nvPr/>
        </p:nvSpPr>
        <p:spPr bwMode="auto">
          <a:xfrm>
            <a:off x="3671094" y="248887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9" name="AutoShape 25">
            <a:extLst>
              <a:ext uri="{FF2B5EF4-FFF2-40B4-BE49-F238E27FC236}">
                <a16:creationId xmlns:a16="http://schemas.microsoft.com/office/drawing/2014/main" id="{6656B1F2-5B3A-4200-B4D6-2642E4233710}"/>
              </a:ext>
            </a:extLst>
          </p:cNvPr>
          <p:cNvSpPr>
            <a:spLocks noChangeArrowheads="1"/>
          </p:cNvSpPr>
          <p:nvPr/>
        </p:nvSpPr>
        <p:spPr bwMode="auto">
          <a:xfrm>
            <a:off x="4968081" y="2488876"/>
            <a:ext cx="647700" cy="144463"/>
          </a:xfrm>
          <a:prstGeom prst="rightArrow">
            <a:avLst>
              <a:gd name="adj1" fmla="val 50000"/>
              <a:gd name="adj2" fmla="val 112088"/>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0" name="AutoShape 26">
            <a:extLst>
              <a:ext uri="{FF2B5EF4-FFF2-40B4-BE49-F238E27FC236}">
                <a16:creationId xmlns:a16="http://schemas.microsoft.com/office/drawing/2014/main" id="{EB38CE56-8A01-4427-9E86-06B24CC7787A}"/>
              </a:ext>
            </a:extLst>
          </p:cNvPr>
          <p:cNvSpPr>
            <a:spLocks noChangeArrowheads="1"/>
          </p:cNvSpPr>
          <p:nvPr/>
        </p:nvSpPr>
        <p:spPr bwMode="auto">
          <a:xfrm>
            <a:off x="6336506" y="2488876"/>
            <a:ext cx="647700" cy="144463"/>
          </a:xfrm>
          <a:prstGeom prst="leftRightArrow">
            <a:avLst>
              <a:gd name="adj1" fmla="val 50000"/>
              <a:gd name="adj2" fmla="val 896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1" name="AutoShape 35">
            <a:extLst>
              <a:ext uri="{FF2B5EF4-FFF2-40B4-BE49-F238E27FC236}">
                <a16:creationId xmlns:a16="http://schemas.microsoft.com/office/drawing/2014/main" id="{12DD9197-6E4E-46DF-B2F7-9B52DDAD9E2B}"/>
              </a:ext>
            </a:extLst>
          </p:cNvPr>
          <p:cNvSpPr>
            <a:spLocks noChangeArrowheads="1"/>
          </p:cNvSpPr>
          <p:nvPr/>
        </p:nvSpPr>
        <p:spPr bwMode="auto">
          <a:xfrm>
            <a:off x="158353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2" name="AutoShape 35">
            <a:extLst>
              <a:ext uri="{FF2B5EF4-FFF2-40B4-BE49-F238E27FC236}">
                <a16:creationId xmlns:a16="http://schemas.microsoft.com/office/drawing/2014/main" id="{E0653DDD-0EE0-4A61-80C0-54D10D676503}"/>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3" name="AutoShape 35">
            <a:extLst>
              <a:ext uri="{FF2B5EF4-FFF2-40B4-BE49-F238E27FC236}">
                <a16:creationId xmlns:a16="http://schemas.microsoft.com/office/drawing/2014/main" id="{31783ED8-8D69-4405-847F-D42715DD49F9}"/>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4" name="AutoShape 35">
            <a:extLst>
              <a:ext uri="{FF2B5EF4-FFF2-40B4-BE49-F238E27FC236}">
                <a16:creationId xmlns:a16="http://schemas.microsoft.com/office/drawing/2014/main" id="{4A6749D3-B6F6-4664-848B-983E15CB5B8F}"/>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5" name="AutoShape 35">
            <a:extLst>
              <a:ext uri="{FF2B5EF4-FFF2-40B4-BE49-F238E27FC236}">
                <a16:creationId xmlns:a16="http://schemas.microsoft.com/office/drawing/2014/main" id="{2A52E3C0-4BE7-4B31-99D2-BFC66F9C897A}"/>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6" name="AutoShape 32">
            <a:extLst>
              <a:ext uri="{FF2B5EF4-FFF2-40B4-BE49-F238E27FC236}">
                <a16:creationId xmlns:a16="http://schemas.microsoft.com/office/drawing/2014/main" id="{2CDA7EC4-010A-4D68-9935-C33A81B78848}"/>
              </a:ext>
            </a:extLst>
          </p:cNvPr>
          <p:cNvSpPr>
            <a:spLocks noChangeArrowheads="1"/>
          </p:cNvSpPr>
          <p:nvPr/>
        </p:nvSpPr>
        <p:spPr bwMode="auto">
          <a:xfrm>
            <a:off x="3671094" y="248887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7" name="AutoShape 33">
            <a:extLst>
              <a:ext uri="{FF2B5EF4-FFF2-40B4-BE49-F238E27FC236}">
                <a16:creationId xmlns:a16="http://schemas.microsoft.com/office/drawing/2014/main" id="{68CFF8BC-6625-4758-B4DB-C077F2DFBE34}"/>
              </a:ext>
            </a:extLst>
          </p:cNvPr>
          <p:cNvSpPr>
            <a:spLocks noChangeArrowheads="1"/>
          </p:cNvSpPr>
          <p:nvPr/>
        </p:nvSpPr>
        <p:spPr bwMode="auto">
          <a:xfrm>
            <a:off x="4968081" y="2488876"/>
            <a:ext cx="647700" cy="144463"/>
          </a:xfrm>
          <a:prstGeom prst="rightArrow">
            <a:avLst>
              <a:gd name="adj1" fmla="val 50000"/>
              <a:gd name="adj2" fmla="val 112088"/>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8" name="AutoShape 34">
            <a:extLst>
              <a:ext uri="{FF2B5EF4-FFF2-40B4-BE49-F238E27FC236}">
                <a16:creationId xmlns:a16="http://schemas.microsoft.com/office/drawing/2014/main" id="{4A5D7EC7-87AB-4193-A589-B8E5304DE0FF}"/>
              </a:ext>
            </a:extLst>
          </p:cNvPr>
          <p:cNvSpPr>
            <a:spLocks noChangeArrowheads="1"/>
          </p:cNvSpPr>
          <p:nvPr/>
        </p:nvSpPr>
        <p:spPr bwMode="auto">
          <a:xfrm>
            <a:off x="3671094" y="248887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9" name="AutoShape 35">
            <a:extLst>
              <a:ext uri="{FF2B5EF4-FFF2-40B4-BE49-F238E27FC236}">
                <a16:creationId xmlns:a16="http://schemas.microsoft.com/office/drawing/2014/main" id="{F01A3C95-B636-4C5C-81A1-9C513802705F}"/>
              </a:ext>
            </a:extLst>
          </p:cNvPr>
          <p:cNvSpPr>
            <a:spLocks noChangeArrowheads="1"/>
          </p:cNvSpPr>
          <p:nvPr/>
        </p:nvSpPr>
        <p:spPr bwMode="auto">
          <a:xfrm>
            <a:off x="6336506" y="2488876"/>
            <a:ext cx="647700" cy="144463"/>
          </a:xfrm>
          <a:prstGeom prst="leftRightArrow">
            <a:avLst>
              <a:gd name="adj1" fmla="val 50000"/>
              <a:gd name="adj2" fmla="val 896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0" name="AutoShape 36">
            <a:extLst>
              <a:ext uri="{FF2B5EF4-FFF2-40B4-BE49-F238E27FC236}">
                <a16:creationId xmlns:a16="http://schemas.microsoft.com/office/drawing/2014/main" id="{115B4A8D-E86C-4FA0-9C79-A5DC5ED6A93C}"/>
              </a:ext>
            </a:extLst>
          </p:cNvPr>
          <p:cNvSpPr>
            <a:spLocks noChangeArrowheads="1"/>
          </p:cNvSpPr>
          <p:nvPr/>
        </p:nvSpPr>
        <p:spPr bwMode="auto">
          <a:xfrm>
            <a:off x="4968081" y="2488876"/>
            <a:ext cx="647700" cy="144463"/>
          </a:xfrm>
          <a:prstGeom prst="rightArrow">
            <a:avLst>
              <a:gd name="adj1" fmla="val 50000"/>
              <a:gd name="adj2" fmla="val 112088"/>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1" name="AutoShape 37">
            <a:extLst>
              <a:ext uri="{FF2B5EF4-FFF2-40B4-BE49-F238E27FC236}">
                <a16:creationId xmlns:a16="http://schemas.microsoft.com/office/drawing/2014/main" id="{75EA3252-DB34-4C90-917D-DBB857FAF2CC}"/>
              </a:ext>
            </a:extLst>
          </p:cNvPr>
          <p:cNvSpPr>
            <a:spLocks noChangeArrowheads="1"/>
          </p:cNvSpPr>
          <p:nvPr/>
        </p:nvSpPr>
        <p:spPr bwMode="auto">
          <a:xfrm>
            <a:off x="3671094" y="248887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2" name="AutoShape 38">
            <a:extLst>
              <a:ext uri="{FF2B5EF4-FFF2-40B4-BE49-F238E27FC236}">
                <a16:creationId xmlns:a16="http://schemas.microsoft.com/office/drawing/2014/main" id="{F82AE7FC-FEC6-4AF0-97C2-B4392CCF2B4D}"/>
              </a:ext>
            </a:extLst>
          </p:cNvPr>
          <p:cNvSpPr>
            <a:spLocks noChangeArrowheads="1"/>
          </p:cNvSpPr>
          <p:nvPr/>
        </p:nvSpPr>
        <p:spPr bwMode="auto">
          <a:xfrm>
            <a:off x="6336506" y="522413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3" name="AutoShape 39">
            <a:extLst>
              <a:ext uri="{FF2B5EF4-FFF2-40B4-BE49-F238E27FC236}">
                <a16:creationId xmlns:a16="http://schemas.microsoft.com/office/drawing/2014/main" id="{B4C606AD-7AF8-42A0-87D4-14EAB797BB40}"/>
              </a:ext>
            </a:extLst>
          </p:cNvPr>
          <p:cNvSpPr>
            <a:spLocks noChangeArrowheads="1"/>
          </p:cNvSpPr>
          <p:nvPr/>
        </p:nvSpPr>
        <p:spPr bwMode="auto">
          <a:xfrm>
            <a:off x="4968081" y="5224139"/>
            <a:ext cx="587375" cy="144462"/>
          </a:xfrm>
          <a:prstGeom prst="rightArrow">
            <a:avLst>
              <a:gd name="adj1" fmla="val 50000"/>
              <a:gd name="adj2" fmla="val 101649"/>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4" name="AutoShape 40">
            <a:extLst>
              <a:ext uri="{FF2B5EF4-FFF2-40B4-BE49-F238E27FC236}">
                <a16:creationId xmlns:a16="http://schemas.microsoft.com/office/drawing/2014/main" id="{0CA780BF-A9F3-4D93-A02E-E02729BC8D85}"/>
              </a:ext>
            </a:extLst>
          </p:cNvPr>
          <p:cNvSpPr>
            <a:spLocks noChangeArrowheads="1"/>
          </p:cNvSpPr>
          <p:nvPr/>
        </p:nvSpPr>
        <p:spPr bwMode="auto">
          <a:xfrm>
            <a:off x="2159794" y="5224139"/>
            <a:ext cx="677862" cy="144462"/>
          </a:xfrm>
          <a:prstGeom prst="leftRightArrow">
            <a:avLst>
              <a:gd name="adj1" fmla="val 50000"/>
              <a:gd name="adj2" fmla="val 938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5" name="AutoShape 41">
            <a:extLst>
              <a:ext uri="{FF2B5EF4-FFF2-40B4-BE49-F238E27FC236}">
                <a16:creationId xmlns:a16="http://schemas.microsoft.com/office/drawing/2014/main" id="{7FB28E8D-B83B-4416-B7FE-59AC840C73DA}"/>
              </a:ext>
            </a:extLst>
          </p:cNvPr>
          <p:cNvSpPr>
            <a:spLocks noChangeArrowheads="1"/>
          </p:cNvSpPr>
          <p:nvPr/>
        </p:nvSpPr>
        <p:spPr bwMode="auto">
          <a:xfrm>
            <a:off x="3599656" y="5224139"/>
            <a:ext cx="579438" cy="144462"/>
          </a:xfrm>
          <a:prstGeom prst="leftArrow">
            <a:avLst>
              <a:gd name="adj1" fmla="val 50000"/>
              <a:gd name="adj2" fmla="val 100275"/>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6" name="AutoShape 35">
            <a:extLst>
              <a:ext uri="{FF2B5EF4-FFF2-40B4-BE49-F238E27FC236}">
                <a16:creationId xmlns:a16="http://schemas.microsoft.com/office/drawing/2014/main" id="{1044B237-5DD8-4281-A9F5-DA4D664CABB7}"/>
              </a:ext>
            </a:extLst>
          </p:cNvPr>
          <p:cNvSpPr>
            <a:spLocks noChangeArrowheads="1"/>
          </p:cNvSpPr>
          <p:nvPr/>
        </p:nvSpPr>
        <p:spPr bwMode="auto">
          <a:xfrm>
            <a:off x="158353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67" name="AutoShape 35">
            <a:extLst>
              <a:ext uri="{FF2B5EF4-FFF2-40B4-BE49-F238E27FC236}">
                <a16:creationId xmlns:a16="http://schemas.microsoft.com/office/drawing/2014/main" id="{F762FD57-FE84-4128-9944-FED2D1BFAA82}"/>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68" name="AutoShape 35">
            <a:extLst>
              <a:ext uri="{FF2B5EF4-FFF2-40B4-BE49-F238E27FC236}">
                <a16:creationId xmlns:a16="http://schemas.microsoft.com/office/drawing/2014/main" id="{0AD7FA7B-8BC1-4CC3-A5E9-EA2F4CDEB13E}"/>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69" name="AutoShape 35">
            <a:extLst>
              <a:ext uri="{FF2B5EF4-FFF2-40B4-BE49-F238E27FC236}">
                <a16:creationId xmlns:a16="http://schemas.microsoft.com/office/drawing/2014/main" id="{7BE80FC3-8A16-4780-91D1-9D0828148CD4}"/>
              </a:ext>
            </a:extLst>
          </p:cNvPr>
          <p:cNvSpPr>
            <a:spLocks noChangeArrowheads="1"/>
          </p:cNvSpPr>
          <p:nvPr/>
        </p:nvSpPr>
        <p:spPr bwMode="auto">
          <a:xfrm>
            <a:off x="158353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0" name="AutoShape 35">
            <a:extLst>
              <a:ext uri="{FF2B5EF4-FFF2-40B4-BE49-F238E27FC236}">
                <a16:creationId xmlns:a16="http://schemas.microsoft.com/office/drawing/2014/main" id="{8E1C673A-BEB0-436E-82B3-8DEED16B0B6F}"/>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1" name="AutoShape 35">
            <a:extLst>
              <a:ext uri="{FF2B5EF4-FFF2-40B4-BE49-F238E27FC236}">
                <a16:creationId xmlns:a16="http://schemas.microsoft.com/office/drawing/2014/main" id="{539BF93D-6399-44A4-8497-D4C73860580A}"/>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2" name="AutoShape 35">
            <a:extLst>
              <a:ext uri="{FF2B5EF4-FFF2-40B4-BE49-F238E27FC236}">
                <a16:creationId xmlns:a16="http://schemas.microsoft.com/office/drawing/2014/main" id="{F8A24C85-96B0-4096-B04C-76B10CCC6645}"/>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3" name="AutoShape 35">
            <a:extLst>
              <a:ext uri="{FF2B5EF4-FFF2-40B4-BE49-F238E27FC236}">
                <a16:creationId xmlns:a16="http://schemas.microsoft.com/office/drawing/2014/main" id="{92901B3E-674A-4FBE-B841-8E80DFFA563F}"/>
              </a:ext>
            </a:extLst>
          </p:cNvPr>
          <p:cNvSpPr>
            <a:spLocks noChangeArrowheads="1"/>
          </p:cNvSpPr>
          <p:nvPr/>
        </p:nvSpPr>
        <p:spPr bwMode="auto">
          <a:xfrm>
            <a:off x="158353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4" name="AutoShape 35">
            <a:extLst>
              <a:ext uri="{FF2B5EF4-FFF2-40B4-BE49-F238E27FC236}">
                <a16:creationId xmlns:a16="http://schemas.microsoft.com/office/drawing/2014/main" id="{D179344C-BA2C-4848-B852-B945CFF78807}"/>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5" name="AutoShape 35">
            <a:extLst>
              <a:ext uri="{FF2B5EF4-FFF2-40B4-BE49-F238E27FC236}">
                <a16:creationId xmlns:a16="http://schemas.microsoft.com/office/drawing/2014/main" id="{4D5AD86A-69C3-475A-B209-F4135EB5C3D7}"/>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6" name="AutoShape 35">
            <a:extLst>
              <a:ext uri="{FF2B5EF4-FFF2-40B4-BE49-F238E27FC236}">
                <a16:creationId xmlns:a16="http://schemas.microsoft.com/office/drawing/2014/main" id="{E8767CFA-1AB6-4353-A7AF-9F394358CD94}"/>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7" name="AutoShape 35">
            <a:extLst>
              <a:ext uri="{FF2B5EF4-FFF2-40B4-BE49-F238E27FC236}">
                <a16:creationId xmlns:a16="http://schemas.microsoft.com/office/drawing/2014/main" id="{C95507C7-E5CE-42C1-BC95-6186AD738389}"/>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8" name="AutoShape 35">
            <a:extLst>
              <a:ext uri="{FF2B5EF4-FFF2-40B4-BE49-F238E27FC236}">
                <a16:creationId xmlns:a16="http://schemas.microsoft.com/office/drawing/2014/main" id="{2F712F12-C843-406C-AB52-1AD7FE33944C}"/>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9" name="AutoShape 56">
            <a:extLst>
              <a:ext uri="{FF2B5EF4-FFF2-40B4-BE49-F238E27FC236}">
                <a16:creationId xmlns:a16="http://schemas.microsoft.com/office/drawing/2014/main" id="{56B0C82F-8497-4760-9965-21AC9180C1A1}"/>
              </a:ext>
            </a:extLst>
          </p:cNvPr>
          <p:cNvSpPr>
            <a:spLocks noChangeArrowheads="1"/>
          </p:cNvSpPr>
          <p:nvPr/>
        </p:nvSpPr>
        <p:spPr bwMode="auto">
          <a:xfrm>
            <a:off x="6336506" y="522413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80" name="AutoShape 35">
            <a:extLst>
              <a:ext uri="{FF2B5EF4-FFF2-40B4-BE49-F238E27FC236}">
                <a16:creationId xmlns:a16="http://schemas.microsoft.com/office/drawing/2014/main" id="{0C099676-EBB6-4B7E-A073-E7076D474EAA}"/>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1" name="AutoShape 35">
            <a:extLst>
              <a:ext uri="{FF2B5EF4-FFF2-40B4-BE49-F238E27FC236}">
                <a16:creationId xmlns:a16="http://schemas.microsoft.com/office/drawing/2014/main" id="{635D9E6B-2B32-4013-BDC1-FB7F3E59280D}"/>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2" name="AutoShape 35">
            <a:extLst>
              <a:ext uri="{FF2B5EF4-FFF2-40B4-BE49-F238E27FC236}">
                <a16:creationId xmlns:a16="http://schemas.microsoft.com/office/drawing/2014/main" id="{C43DA9C4-3FA6-42C3-9786-FDD40999F7A7}"/>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3" name="AutoShape 35">
            <a:extLst>
              <a:ext uri="{FF2B5EF4-FFF2-40B4-BE49-F238E27FC236}">
                <a16:creationId xmlns:a16="http://schemas.microsoft.com/office/drawing/2014/main" id="{E85ECB1D-C2AA-4ABD-B8E1-258F59A09E37}"/>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4" name="AutoShape 62">
            <a:extLst>
              <a:ext uri="{FF2B5EF4-FFF2-40B4-BE49-F238E27FC236}">
                <a16:creationId xmlns:a16="http://schemas.microsoft.com/office/drawing/2014/main" id="{455C040A-9629-4E82-A006-465E6F613962}"/>
              </a:ext>
            </a:extLst>
          </p:cNvPr>
          <p:cNvSpPr>
            <a:spLocks noChangeArrowheads="1"/>
          </p:cNvSpPr>
          <p:nvPr/>
        </p:nvSpPr>
        <p:spPr bwMode="auto">
          <a:xfrm>
            <a:off x="4968081" y="5224139"/>
            <a:ext cx="587375" cy="144462"/>
          </a:xfrm>
          <a:prstGeom prst="rightArrow">
            <a:avLst>
              <a:gd name="adj1" fmla="val 50000"/>
              <a:gd name="adj2" fmla="val 101649"/>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85" name="AutoShape 63">
            <a:extLst>
              <a:ext uri="{FF2B5EF4-FFF2-40B4-BE49-F238E27FC236}">
                <a16:creationId xmlns:a16="http://schemas.microsoft.com/office/drawing/2014/main" id="{2ED66E6E-F8F2-49B7-AC1B-8E067806E10C}"/>
              </a:ext>
            </a:extLst>
          </p:cNvPr>
          <p:cNvSpPr>
            <a:spLocks noChangeArrowheads="1"/>
          </p:cNvSpPr>
          <p:nvPr/>
        </p:nvSpPr>
        <p:spPr bwMode="auto">
          <a:xfrm>
            <a:off x="6336506" y="522413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86" name="AutoShape 35">
            <a:extLst>
              <a:ext uri="{FF2B5EF4-FFF2-40B4-BE49-F238E27FC236}">
                <a16:creationId xmlns:a16="http://schemas.microsoft.com/office/drawing/2014/main" id="{FF223D7E-04FC-4DBF-A777-F2515155B340}"/>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7" name="AutoShape 35">
            <a:extLst>
              <a:ext uri="{FF2B5EF4-FFF2-40B4-BE49-F238E27FC236}">
                <a16:creationId xmlns:a16="http://schemas.microsoft.com/office/drawing/2014/main" id="{BF889EA8-B5C7-4F72-9853-684A416491F2}"/>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8" name="AutoShape 35">
            <a:extLst>
              <a:ext uri="{FF2B5EF4-FFF2-40B4-BE49-F238E27FC236}">
                <a16:creationId xmlns:a16="http://schemas.microsoft.com/office/drawing/2014/main" id="{6AD3D502-DB5E-459B-A393-3905016795C9}"/>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9" name="AutoShape 35">
            <a:extLst>
              <a:ext uri="{FF2B5EF4-FFF2-40B4-BE49-F238E27FC236}">
                <a16:creationId xmlns:a16="http://schemas.microsoft.com/office/drawing/2014/main" id="{E0805CC4-F00F-47A3-931C-567409ED728E}"/>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90" name="AutoShape 69">
            <a:extLst>
              <a:ext uri="{FF2B5EF4-FFF2-40B4-BE49-F238E27FC236}">
                <a16:creationId xmlns:a16="http://schemas.microsoft.com/office/drawing/2014/main" id="{D0818212-DE30-49A4-A7C8-AA61DAFB008A}"/>
              </a:ext>
            </a:extLst>
          </p:cNvPr>
          <p:cNvSpPr>
            <a:spLocks noChangeArrowheads="1"/>
          </p:cNvSpPr>
          <p:nvPr/>
        </p:nvSpPr>
        <p:spPr bwMode="auto">
          <a:xfrm>
            <a:off x="3599656" y="5224139"/>
            <a:ext cx="579438" cy="144462"/>
          </a:xfrm>
          <a:prstGeom prst="leftArrow">
            <a:avLst>
              <a:gd name="adj1" fmla="val 50000"/>
              <a:gd name="adj2" fmla="val 100275"/>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91" name="AutoShape 70">
            <a:extLst>
              <a:ext uri="{FF2B5EF4-FFF2-40B4-BE49-F238E27FC236}">
                <a16:creationId xmlns:a16="http://schemas.microsoft.com/office/drawing/2014/main" id="{1615C929-4477-4BD5-AAC1-8ECAD9A1FCF7}"/>
              </a:ext>
            </a:extLst>
          </p:cNvPr>
          <p:cNvSpPr>
            <a:spLocks noChangeArrowheads="1"/>
          </p:cNvSpPr>
          <p:nvPr/>
        </p:nvSpPr>
        <p:spPr bwMode="auto">
          <a:xfrm>
            <a:off x="4968081" y="5224139"/>
            <a:ext cx="587375" cy="144462"/>
          </a:xfrm>
          <a:prstGeom prst="rightArrow">
            <a:avLst>
              <a:gd name="adj1" fmla="val 50000"/>
              <a:gd name="adj2" fmla="val 101649"/>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92" name="AutoShape 71">
            <a:extLst>
              <a:ext uri="{FF2B5EF4-FFF2-40B4-BE49-F238E27FC236}">
                <a16:creationId xmlns:a16="http://schemas.microsoft.com/office/drawing/2014/main" id="{6243852C-7921-4169-8A18-216622229424}"/>
              </a:ext>
            </a:extLst>
          </p:cNvPr>
          <p:cNvSpPr>
            <a:spLocks noChangeArrowheads="1"/>
          </p:cNvSpPr>
          <p:nvPr/>
        </p:nvSpPr>
        <p:spPr bwMode="auto">
          <a:xfrm>
            <a:off x="6336506" y="522413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93" name="AutoShape 35">
            <a:extLst>
              <a:ext uri="{FF2B5EF4-FFF2-40B4-BE49-F238E27FC236}">
                <a16:creationId xmlns:a16="http://schemas.microsoft.com/office/drawing/2014/main" id="{A45D4958-9414-4091-B9B4-7AD5255693F5}"/>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94" name="AutoShape 35">
            <a:extLst>
              <a:ext uri="{FF2B5EF4-FFF2-40B4-BE49-F238E27FC236}">
                <a16:creationId xmlns:a16="http://schemas.microsoft.com/office/drawing/2014/main" id="{DC2FE791-F353-436A-A81A-06164034BA23}"/>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95" name="AutoShape 35">
            <a:extLst>
              <a:ext uri="{FF2B5EF4-FFF2-40B4-BE49-F238E27FC236}">
                <a16:creationId xmlns:a16="http://schemas.microsoft.com/office/drawing/2014/main" id="{4EADDBC3-E240-4B3D-8599-927D860F0392}"/>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96" name="AutoShape 35">
            <a:extLst>
              <a:ext uri="{FF2B5EF4-FFF2-40B4-BE49-F238E27FC236}">
                <a16:creationId xmlns:a16="http://schemas.microsoft.com/office/drawing/2014/main" id="{DE7256D0-E6CD-4428-879A-65473039D6CE}"/>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97" name="AutoShape 77">
            <a:extLst>
              <a:ext uri="{FF2B5EF4-FFF2-40B4-BE49-F238E27FC236}">
                <a16:creationId xmlns:a16="http://schemas.microsoft.com/office/drawing/2014/main" id="{76184F97-2799-4736-9B06-03F7456F51E1}"/>
              </a:ext>
            </a:extLst>
          </p:cNvPr>
          <p:cNvSpPr>
            <a:spLocks noChangeArrowheads="1"/>
          </p:cNvSpPr>
          <p:nvPr/>
        </p:nvSpPr>
        <p:spPr bwMode="auto">
          <a:xfrm>
            <a:off x="2159794" y="5224139"/>
            <a:ext cx="677862" cy="144462"/>
          </a:xfrm>
          <a:prstGeom prst="leftRightArrow">
            <a:avLst>
              <a:gd name="adj1" fmla="val 50000"/>
              <a:gd name="adj2" fmla="val 938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98" name="AutoShape 78">
            <a:extLst>
              <a:ext uri="{FF2B5EF4-FFF2-40B4-BE49-F238E27FC236}">
                <a16:creationId xmlns:a16="http://schemas.microsoft.com/office/drawing/2014/main" id="{7B2685D8-7316-43B1-8090-F9671CB26333}"/>
              </a:ext>
            </a:extLst>
          </p:cNvPr>
          <p:cNvSpPr>
            <a:spLocks noChangeArrowheads="1"/>
          </p:cNvSpPr>
          <p:nvPr/>
        </p:nvSpPr>
        <p:spPr bwMode="auto">
          <a:xfrm>
            <a:off x="3599656" y="5224139"/>
            <a:ext cx="579438" cy="144462"/>
          </a:xfrm>
          <a:prstGeom prst="leftArrow">
            <a:avLst>
              <a:gd name="adj1" fmla="val 50000"/>
              <a:gd name="adj2" fmla="val 100275"/>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99" name="AutoShape 79">
            <a:extLst>
              <a:ext uri="{FF2B5EF4-FFF2-40B4-BE49-F238E27FC236}">
                <a16:creationId xmlns:a16="http://schemas.microsoft.com/office/drawing/2014/main" id="{F2FCA3FC-9F63-4A15-9E1F-B37BBF2EB991}"/>
              </a:ext>
            </a:extLst>
          </p:cNvPr>
          <p:cNvSpPr>
            <a:spLocks noChangeArrowheads="1"/>
          </p:cNvSpPr>
          <p:nvPr/>
        </p:nvSpPr>
        <p:spPr bwMode="auto">
          <a:xfrm>
            <a:off x="4968081" y="5224139"/>
            <a:ext cx="587375" cy="144462"/>
          </a:xfrm>
          <a:prstGeom prst="rightArrow">
            <a:avLst>
              <a:gd name="adj1" fmla="val 50000"/>
              <a:gd name="adj2" fmla="val 101649"/>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700" name="AutoShape 80">
            <a:extLst>
              <a:ext uri="{FF2B5EF4-FFF2-40B4-BE49-F238E27FC236}">
                <a16:creationId xmlns:a16="http://schemas.microsoft.com/office/drawing/2014/main" id="{D48164D1-4180-4491-A19B-085D12E0664D}"/>
              </a:ext>
            </a:extLst>
          </p:cNvPr>
          <p:cNvSpPr>
            <a:spLocks noChangeArrowheads="1"/>
          </p:cNvSpPr>
          <p:nvPr/>
        </p:nvSpPr>
        <p:spPr bwMode="auto">
          <a:xfrm>
            <a:off x="6336506" y="522413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701" name="AutoShape 35">
            <a:extLst>
              <a:ext uri="{FF2B5EF4-FFF2-40B4-BE49-F238E27FC236}">
                <a16:creationId xmlns:a16="http://schemas.microsoft.com/office/drawing/2014/main" id="{A8BCBBC6-5561-49F1-AE17-6167BB343E42}"/>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702" name="AutoShape 35">
            <a:extLst>
              <a:ext uri="{FF2B5EF4-FFF2-40B4-BE49-F238E27FC236}">
                <a16:creationId xmlns:a16="http://schemas.microsoft.com/office/drawing/2014/main" id="{2BC1F7BB-3727-44D2-8A26-76A302D4984B}"/>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703" name="AutoShape 35">
            <a:extLst>
              <a:ext uri="{FF2B5EF4-FFF2-40B4-BE49-F238E27FC236}">
                <a16:creationId xmlns:a16="http://schemas.microsoft.com/office/drawing/2014/main" id="{058DEB9F-1BDE-4623-865B-5B9C998B7334}"/>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704" name="AutoShape 35">
            <a:extLst>
              <a:ext uri="{FF2B5EF4-FFF2-40B4-BE49-F238E27FC236}">
                <a16:creationId xmlns:a16="http://schemas.microsoft.com/office/drawing/2014/main" id="{7E6BD3FF-FA80-44D6-B354-9C8DBACDC14D}"/>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82" name="Text Box 40">
            <a:extLst>
              <a:ext uri="{FF2B5EF4-FFF2-40B4-BE49-F238E27FC236}">
                <a16:creationId xmlns:a16="http://schemas.microsoft.com/office/drawing/2014/main" id="{8BBD5F62-2177-430D-92D9-5306951F481E}"/>
              </a:ext>
            </a:extLst>
          </p:cNvPr>
          <p:cNvSpPr txBox="1">
            <a:spLocks noChangeArrowheads="1"/>
          </p:cNvSpPr>
          <p:nvPr/>
        </p:nvSpPr>
        <p:spPr bwMode="auto">
          <a:xfrm>
            <a:off x="7671264" y="2403944"/>
            <a:ext cx="1581847"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1800" b="1" dirty="0">
                <a:solidFill>
                  <a:srgbClr val="CC0000"/>
                </a:solidFill>
                <a:latin typeface="Calibri" panose="020F0502020204030204" pitchFamily="34" charset="0"/>
              </a:rPr>
              <a:t>‘Negotiated’</a:t>
            </a:r>
          </a:p>
          <a:p>
            <a:r>
              <a:rPr lang="en-GB" sz="1800" b="1" dirty="0">
                <a:solidFill>
                  <a:srgbClr val="CC0000"/>
                </a:solidFill>
                <a:latin typeface="Calibri" panose="020F0502020204030204" pitchFamily="34" charset="0"/>
              </a:rPr>
              <a:t>Compliance</a:t>
            </a:r>
          </a:p>
          <a:p>
            <a:r>
              <a:rPr lang="en-GB" sz="1800" i="1" dirty="0" err="1">
                <a:latin typeface="Calibri" panose="020F0502020204030204" pitchFamily="34" charset="0"/>
              </a:rPr>
              <a:t>ie</a:t>
            </a:r>
            <a:r>
              <a:rPr lang="en-GB" sz="1800" i="1" dirty="0">
                <a:latin typeface="Calibri" panose="020F0502020204030204" pitchFamily="34" charset="0"/>
              </a:rPr>
              <a:t> </a:t>
            </a:r>
            <a:r>
              <a:rPr lang="en-GB" sz="1800" dirty="0">
                <a:latin typeface="Calibri" panose="020F0502020204030204" pitchFamily="34" charset="0"/>
              </a:rPr>
              <a:t>targets &amp; rules</a:t>
            </a:r>
          </a:p>
          <a:p>
            <a:r>
              <a:rPr lang="en-GB" sz="1800" dirty="0">
                <a:latin typeface="Calibri" panose="020F0502020204030204" pitchFamily="34" charset="0"/>
              </a:rPr>
              <a:t>contextualised</a:t>
            </a:r>
          </a:p>
          <a:p>
            <a:r>
              <a:rPr lang="en-GB" sz="1800" dirty="0">
                <a:latin typeface="Calibri" panose="020F0502020204030204" pitchFamily="34" charset="0"/>
              </a:rPr>
              <a:t>but in the shadow</a:t>
            </a:r>
          </a:p>
          <a:p>
            <a:r>
              <a:rPr lang="en-GB" sz="1800" dirty="0">
                <a:latin typeface="Calibri" panose="020F0502020204030204" pitchFamily="34" charset="0"/>
              </a:rPr>
              <a:t>of hierarchy </a:t>
            </a:r>
          </a:p>
          <a:p>
            <a:pPr eaLnBrk="1" hangingPunct="1"/>
            <a:endParaRPr lang="en-US" sz="2000" b="1" dirty="0">
              <a:solidFill>
                <a:srgbClr val="339933"/>
              </a:solidFill>
              <a:latin typeface="Arial" charset="0"/>
            </a:endParaRPr>
          </a:p>
        </p:txBody>
      </p:sp>
      <p:sp>
        <p:nvSpPr>
          <p:cNvPr id="83" name="Text Box 24">
            <a:extLst>
              <a:ext uri="{FF2B5EF4-FFF2-40B4-BE49-F238E27FC236}">
                <a16:creationId xmlns:a16="http://schemas.microsoft.com/office/drawing/2014/main" id="{41B6BBC5-EE99-4986-868E-88069C58E388}"/>
              </a:ext>
            </a:extLst>
          </p:cNvPr>
          <p:cNvSpPr txBox="1">
            <a:spLocks noChangeArrowheads="1"/>
          </p:cNvSpPr>
          <p:nvPr/>
        </p:nvSpPr>
        <p:spPr bwMode="auto">
          <a:xfrm>
            <a:off x="0" y="2753940"/>
            <a:ext cx="16129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1800" b="1" dirty="0">
                <a:solidFill>
                  <a:srgbClr val="339933"/>
                </a:solidFill>
                <a:latin typeface="Calibri" panose="020F0502020204030204" pitchFamily="34" charset="0"/>
              </a:rPr>
              <a:t>Participation</a:t>
            </a:r>
          </a:p>
          <a:p>
            <a:pPr eaLnBrk="1" hangingPunct="1"/>
            <a:r>
              <a:rPr lang="en-GB" sz="1800" b="1" dirty="0">
                <a:solidFill>
                  <a:srgbClr val="339933"/>
                </a:solidFill>
                <a:latin typeface="Calibri" panose="020F0502020204030204" pitchFamily="34" charset="0"/>
              </a:rPr>
              <a:t>&amp; Institutional learning </a:t>
            </a:r>
            <a:r>
              <a:rPr lang="en-GB" sz="1800" i="1" dirty="0" err="1">
                <a:latin typeface="Calibri" panose="020F0502020204030204" pitchFamily="34" charset="0"/>
              </a:rPr>
              <a:t>ie</a:t>
            </a:r>
            <a:r>
              <a:rPr lang="en-GB" sz="1800" i="1" dirty="0">
                <a:latin typeface="Calibri" panose="020F0502020204030204" pitchFamily="34" charset="0"/>
              </a:rPr>
              <a:t> </a:t>
            </a:r>
            <a:r>
              <a:rPr lang="en-GB" sz="1800" dirty="0">
                <a:latin typeface="Calibri" panose="020F0502020204030204" pitchFamily="34" charset="0"/>
              </a:rPr>
              <a:t>rules adapted in light of experiences from local contexts</a:t>
            </a:r>
            <a:endParaRPr lang="en-US" sz="1800" b="1" dirty="0">
              <a:solidFill>
                <a:srgbClr val="339933"/>
              </a:solidFill>
              <a:latin typeface="Calibri" panose="020F0502020204030204" pitchFamily="34" charset="0"/>
            </a:endParaRPr>
          </a:p>
        </p:txBody>
      </p:sp>
      <p:sp>
        <p:nvSpPr>
          <p:cNvPr id="2" name="Rectangle 1">
            <a:extLst>
              <a:ext uri="{FF2B5EF4-FFF2-40B4-BE49-F238E27FC236}">
                <a16:creationId xmlns:a16="http://schemas.microsoft.com/office/drawing/2014/main" id="{52668585-B0FF-421F-BF13-DC833EC6C752}"/>
              </a:ext>
            </a:extLst>
          </p:cNvPr>
          <p:cNvSpPr/>
          <p:nvPr/>
        </p:nvSpPr>
        <p:spPr>
          <a:xfrm>
            <a:off x="3671094" y="34092"/>
            <a:ext cx="1944686" cy="5688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EB </a:t>
            </a:r>
            <a:r>
              <a:rPr lang="en-GB" dirty="0" err="1">
                <a:solidFill>
                  <a:schemeClr val="tx1"/>
                </a:solidFill>
              </a:rPr>
              <a:t>MSPlan</a:t>
            </a:r>
            <a:endParaRPr lang="en-GB" dirty="0">
              <a:solidFill>
                <a:schemeClr val="tx1"/>
              </a:solidFill>
            </a:endParaRPr>
          </a:p>
        </p:txBody>
      </p:sp>
      <p:sp>
        <p:nvSpPr>
          <p:cNvPr id="84" name="AutoShape 22">
            <a:extLst>
              <a:ext uri="{FF2B5EF4-FFF2-40B4-BE49-F238E27FC236}">
                <a16:creationId xmlns:a16="http://schemas.microsoft.com/office/drawing/2014/main" id="{98133DB2-FCE3-4B49-8977-D888C5AC76FE}"/>
              </a:ext>
            </a:extLst>
          </p:cNvPr>
          <p:cNvSpPr>
            <a:spLocks noChangeArrowheads="1"/>
          </p:cNvSpPr>
          <p:nvPr/>
        </p:nvSpPr>
        <p:spPr bwMode="auto">
          <a:xfrm>
            <a:off x="424656" y="5154599"/>
            <a:ext cx="360363" cy="719138"/>
          </a:xfrm>
          <a:prstGeom prst="upArrow">
            <a:avLst>
              <a:gd name="adj1" fmla="val 50000"/>
              <a:gd name="adj2" fmla="val 49890"/>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dirty="0">
              <a:solidFill>
                <a:srgbClr val="669900"/>
              </a:solidFill>
              <a:latin typeface="Arial"/>
            </a:endParaRPr>
          </a:p>
        </p:txBody>
      </p:sp>
      <p:sp>
        <p:nvSpPr>
          <p:cNvPr id="85" name="AutoShape 35">
            <a:extLst>
              <a:ext uri="{FF2B5EF4-FFF2-40B4-BE49-F238E27FC236}">
                <a16:creationId xmlns:a16="http://schemas.microsoft.com/office/drawing/2014/main" id="{B413D59A-CF9D-4D27-ABA5-BE08DE9FA4EC}"/>
              </a:ext>
            </a:extLst>
          </p:cNvPr>
          <p:cNvSpPr>
            <a:spLocks noChangeArrowheads="1"/>
          </p:cNvSpPr>
          <p:nvPr/>
        </p:nvSpPr>
        <p:spPr bwMode="auto">
          <a:xfrm>
            <a:off x="8152739" y="1356456"/>
            <a:ext cx="395338" cy="914399"/>
          </a:xfrm>
          <a:prstGeom prst="downArrow">
            <a:avLst>
              <a:gd name="adj1" fmla="val 50000"/>
              <a:gd name="adj2" fmla="val 5635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Tree>
    <p:extLst>
      <p:ext uri="{BB962C8B-B14F-4D97-AF65-F5344CB8AC3E}">
        <p14:creationId xmlns:p14="http://schemas.microsoft.com/office/powerpoint/2010/main" val="266994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3DB4F58-C681-49F7-9486-9BBDDCF3EAB6}"/>
              </a:ext>
            </a:extLst>
          </p:cNvPr>
          <p:cNvSpPr>
            <a:spLocks noGrp="1" noChangeArrowheads="1"/>
          </p:cNvSpPr>
          <p:nvPr>
            <p:ph type="title"/>
          </p:nvPr>
        </p:nvSpPr>
        <p:spPr>
          <a:xfrm>
            <a:off x="323528" y="260648"/>
            <a:ext cx="8064500" cy="2952328"/>
          </a:xfrm>
        </p:spPr>
        <p:txBody>
          <a:bodyPr/>
          <a:lstStyle/>
          <a:p>
            <a:pPr eaLnBrk="1" hangingPunct="1"/>
            <a:r>
              <a:rPr lang="en-GB" altLang="en-US" sz="4600" dirty="0">
                <a:latin typeface="Calibri" panose="020F0502020204030204" pitchFamily="34" charset="0"/>
                <a:cs typeface="Calibri" panose="020F0502020204030204" pitchFamily="34" charset="0"/>
              </a:rPr>
              <a:t>Where should the governance ‘</a:t>
            </a:r>
            <a:r>
              <a:rPr lang="en-GB" altLang="en-US" sz="4600" i="1" dirty="0">
                <a:latin typeface="Calibri" panose="020F0502020204030204" pitchFamily="34" charset="0"/>
                <a:cs typeface="Calibri" panose="020F0502020204030204" pitchFamily="34" charset="0"/>
              </a:rPr>
              <a:t>steer</a:t>
            </a:r>
            <a:r>
              <a:rPr lang="en-GB" altLang="en-US" sz="4600" dirty="0">
                <a:latin typeface="Calibri" panose="020F0502020204030204" pitchFamily="34" charset="0"/>
                <a:cs typeface="Calibri" panose="020F0502020204030204" pitchFamily="34" charset="0"/>
              </a:rPr>
              <a:t>’ towards ecosystem-based marine spatial planning come from?</a:t>
            </a:r>
            <a:br>
              <a:rPr lang="en-GB" altLang="en-US" sz="2600" dirty="0">
                <a:latin typeface="Calibri" panose="020F0502020204030204" pitchFamily="34" charset="0"/>
                <a:cs typeface="Calibri" panose="020F0502020204030204" pitchFamily="34" charset="0"/>
              </a:rPr>
            </a:br>
            <a:br>
              <a:rPr lang="en-GB" altLang="en-US" sz="2600" b="0" dirty="0">
                <a:latin typeface="Calibri" panose="020F0502020204030204" pitchFamily="34" charset="0"/>
                <a:cs typeface="Calibri" panose="020F0502020204030204" pitchFamily="34" charset="0"/>
              </a:rPr>
            </a:br>
            <a:br>
              <a:rPr lang="en-GB" altLang="en-US" sz="2600" b="0" dirty="0">
                <a:latin typeface="Calibri" panose="020F0502020204030204" pitchFamily="34" charset="0"/>
                <a:cs typeface="Calibri" panose="020F0502020204030204" pitchFamily="34" charset="0"/>
              </a:rPr>
            </a:br>
            <a:endParaRPr lang="en-US" altLang="en-US" b="0" dirty="0">
              <a:solidFill>
                <a:srgbClr val="339933"/>
              </a:solidFill>
              <a:latin typeface="Calibri" panose="020F0502020204030204" pitchFamily="34" charset="0"/>
              <a:cs typeface="Calibri" panose="020F0502020204030204" pitchFamily="34" charset="0"/>
            </a:endParaRPr>
          </a:p>
        </p:txBody>
      </p:sp>
      <p:pic>
        <p:nvPicPr>
          <p:cNvPr id="15363" name="Picture 3" descr="200px-Platon-2b">
            <a:hlinkClick r:id="rId3" tooltip="Platon-2b.jpg"/>
            <a:extLst>
              <a:ext uri="{FF2B5EF4-FFF2-40B4-BE49-F238E27FC236}">
                <a16:creationId xmlns:a16="http://schemas.microsoft.com/office/drawing/2014/main" id="{633FBBD6-316B-48A6-BA21-92145B424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5538" y="2407469"/>
            <a:ext cx="1532412" cy="215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a:extLst>
              <a:ext uri="{FF2B5EF4-FFF2-40B4-BE49-F238E27FC236}">
                <a16:creationId xmlns:a16="http://schemas.microsoft.com/office/drawing/2014/main" id="{E176251C-8201-4B61-B602-A605AE500D6A}"/>
              </a:ext>
            </a:extLst>
          </p:cNvPr>
          <p:cNvSpPr txBox="1">
            <a:spLocks noChangeArrowheads="1"/>
          </p:cNvSpPr>
          <p:nvPr/>
        </p:nvSpPr>
        <p:spPr bwMode="auto">
          <a:xfrm>
            <a:off x="7957815" y="4637932"/>
            <a:ext cx="860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dirty="0"/>
              <a:t>360 BC</a:t>
            </a:r>
            <a:endParaRPr lang="en-US" altLang="en-US" sz="1600" dirty="0"/>
          </a:p>
        </p:txBody>
      </p:sp>
      <p:sp>
        <p:nvSpPr>
          <p:cNvPr id="4" name="TextBox 3">
            <a:extLst>
              <a:ext uri="{FF2B5EF4-FFF2-40B4-BE49-F238E27FC236}">
                <a16:creationId xmlns:a16="http://schemas.microsoft.com/office/drawing/2014/main" id="{8FA555C0-289C-4C28-8BBB-CB18F322BCAB}"/>
              </a:ext>
            </a:extLst>
          </p:cNvPr>
          <p:cNvSpPr txBox="1"/>
          <p:nvPr/>
        </p:nvSpPr>
        <p:spPr>
          <a:xfrm>
            <a:off x="467544" y="4560508"/>
            <a:ext cx="7534050" cy="1569660"/>
          </a:xfrm>
          <a:prstGeom prst="rect">
            <a:avLst/>
          </a:prstGeom>
          <a:noFill/>
        </p:spPr>
        <p:txBody>
          <a:bodyPr wrap="none" rtlCol="0">
            <a:spAutoFit/>
          </a:bodyPr>
          <a:lstStyle/>
          <a:p>
            <a:r>
              <a:rPr lang="en-GB" altLang="en-US" sz="3200" dirty="0">
                <a:solidFill>
                  <a:srgbClr val="0033CC"/>
                </a:solidFill>
                <a:latin typeface="Calibri" panose="020F0502020204030204" pitchFamily="34" charset="0"/>
                <a:cs typeface="Calibri" panose="020F0502020204030204" pitchFamily="34" charset="0"/>
              </a:rPr>
              <a:t>Market steer – capitalism and economies</a:t>
            </a:r>
            <a:br>
              <a:rPr lang="en-GB" altLang="en-US" sz="3200" dirty="0">
                <a:solidFill>
                  <a:srgbClr val="0033CC"/>
                </a:solidFill>
                <a:latin typeface="Calibri" panose="020F0502020204030204" pitchFamily="34" charset="0"/>
                <a:cs typeface="Calibri" panose="020F0502020204030204" pitchFamily="34" charset="0"/>
              </a:rPr>
            </a:br>
            <a:br>
              <a:rPr lang="en-GB" altLang="en-US" sz="3200" dirty="0">
                <a:latin typeface="Calibri" panose="020F0502020204030204" pitchFamily="34" charset="0"/>
                <a:cs typeface="Calibri" panose="020F0502020204030204" pitchFamily="34" charset="0"/>
              </a:rPr>
            </a:br>
            <a:r>
              <a:rPr lang="en-GB" altLang="en-US" sz="3200" dirty="0">
                <a:solidFill>
                  <a:srgbClr val="339933"/>
                </a:solidFill>
                <a:latin typeface="Calibri" panose="020F0502020204030204" pitchFamily="34" charset="0"/>
                <a:cs typeface="Calibri" panose="020F0502020204030204" pitchFamily="34" charset="0"/>
              </a:rPr>
              <a:t>People steer – communities and civil society</a:t>
            </a:r>
            <a:endParaRPr lang="en-GB" sz="3200" dirty="0"/>
          </a:p>
        </p:txBody>
      </p:sp>
      <p:sp>
        <p:nvSpPr>
          <p:cNvPr id="7" name="Text Box 3">
            <a:extLst>
              <a:ext uri="{FF2B5EF4-FFF2-40B4-BE49-F238E27FC236}">
                <a16:creationId xmlns:a16="http://schemas.microsoft.com/office/drawing/2014/main" id="{1BE84061-1676-4794-A1FC-5FE9D180B169}"/>
              </a:ext>
            </a:extLst>
          </p:cNvPr>
          <p:cNvSpPr txBox="1">
            <a:spLocks noChangeArrowheads="1"/>
          </p:cNvSpPr>
          <p:nvPr/>
        </p:nvSpPr>
        <p:spPr bwMode="auto">
          <a:xfrm>
            <a:off x="467544" y="3640712"/>
            <a:ext cx="61875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3200" dirty="0">
                <a:solidFill>
                  <a:srgbClr val="FF0000"/>
                </a:solidFill>
                <a:latin typeface="Calibri" pitchFamily="34" charset="0"/>
              </a:rPr>
              <a:t>State control – government and law</a:t>
            </a:r>
            <a:endParaRPr lang="en-US" sz="3200" dirty="0">
              <a:solidFill>
                <a:srgbClr val="FF0000"/>
              </a:solidFill>
              <a:latin typeface="Calibri" pitchFamily="34" charset="0"/>
            </a:endParaRPr>
          </a:p>
        </p:txBody>
      </p:sp>
    </p:spTree>
    <p:extLst>
      <p:ext uri="{BB962C8B-B14F-4D97-AF65-F5344CB8AC3E}">
        <p14:creationId xmlns:p14="http://schemas.microsoft.com/office/powerpoint/2010/main" val="18330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43E5158-690A-4B5E-B78C-59177FBE6458}"/>
              </a:ext>
            </a:extLst>
          </p:cNvPr>
          <p:cNvSpPr>
            <a:spLocks noChangeArrowheads="1"/>
          </p:cNvSpPr>
          <p:nvPr/>
        </p:nvSpPr>
        <p:spPr bwMode="auto">
          <a:xfrm>
            <a:off x="1367631" y="4000176"/>
            <a:ext cx="792163"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27" name="Rectangle 3">
            <a:extLst>
              <a:ext uri="{FF2B5EF4-FFF2-40B4-BE49-F238E27FC236}">
                <a16:creationId xmlns:a16="http://schemas.microsoft.com/office/drawing/2014/main" id="{EB716F64-5C2F-469E-9EBE-40E1066BFC2B}"/>
              </a:ext>
            </a:extLst>
          </p:cNvPr>
          <p:cNvSpPr>
            <a:spLocks noChangeArrowheads="1"/>
          </p:cNvSpPr>
          <p:nvPr/>
        </p:nvSpPr>
        <p:spPr bwMode="auto">
          <a:xfrm>
            <a:off x="2807494" y="400017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28" name="Rectangle 4">
            <a:extLst>
              <a:ext uri="{FF2B5EF4-FFF2-40B4-BE49-F238E27FC236}">
                <a16:creationId xmlns:a16="http://schemas.microsoft.com/office/drawing/2014/main" id="{43C12194-402E-4FC0-8C82-B06715E437FB}"/>
              </a:ext>
            </a:extLst>
          </p:cNvPr>
          <p:cNvSpPr>
            <a:spLocks noChangeArrowheads="1"/>
          </p:cNvSpPr>
          <p:nvPr/>
        </p:nvSpPr>
        <p:spPr bwMode="auto">
          <a:xfrm>
            <a:off x="4175919" y="400017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p>
        </p:txBody>
      </p:sp>
      <p:sp>
        <p:nvSpPr>
          <p:cNvPr id="26629" name="Rectangle 5">
            <a:extLst>
              <a:ext uri="{FF2B5EF4-FFF2-40B4-BE49-F238E27FC236}">
                <a16:creationId xmlns:a16="http://schemas.microsoft.com/office/drawing/2014/main" id="{6757A56B-8D9A-4FF7-AD2F-5F994967FB2B}"/>
              </a:ext>
            </a:extLst>
          </p:cNvPr>
          <p:cNvSpPr>
            <a:spLocks noChangeArrowheads="1"/>
          </p:cNvSpPr>
          <p:nvPr/>
        </p:nvSpPr>
        <p:spPr bwMode="auto">
          <a:xfrm>
            <a:off x="5544344" y="400017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0" name="Rectangle 6">
            <a:extLst>
              <a:ext uri="{FF2B5EF4-FFF2-40B4-BE49-F238E27FC236}">
                <a16:creationId xmlns:a16="http://schemas.microsoft.com/office/drawing/2014/main" id="{2A0D4E84-AC82-4977-B745-8B5B3FF46FEE}"/>
              </a:ext>
            </a:extLst>
          </p:cNvPr>
          <p:cNvSpPr>
            <a:spLocks noChangeArrowheads="1"/>
          </p:cNvSpPr>
          <p:nvPr/>
        </p:nvSpPr>
        <p:spPr bwMode="auto">
          <a:xfrm>
            <a:off x="6912769" y="4000176"/>
            <a:ext cx="792162" cy="2808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1" name="Text Box 7">
            <a:extLst>
              <a:ext uri="{FF2B5EF4-FFF2-40B4-BE49-F238E27FC236}">
                <a16:creationId xmlns:a16="http://schemas.microsoft.com/office/drawing/2014/main" id="{0190CE5B-4B12-4A25-A44F-AE8B88A9CFD9}"/>
              </a:ext>
            </a:extLst>
          </p:cNvPr>
          <p:cNvSpPr txBox="1">
            <a:spLocks noChangeArrowheads="1"/>
          </p:cNvSpPr>
          <p:nvPr/>
        </p:nvSpPr>
        <p:spPr bwMode="auto">
          <a:xfrm rot="16200000">
            <a:off x="651669" y="5147939"/>
            <a:ext cx="221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Fisheries law, </a:t>
            </a:r>
          </a:p>
          <a:p>
            <a:pPr eaLnBrk="1" hangingPunct="1"/>
            <a:r>
              <a:rPr lang="en-GB" altLang="en-US"/>
              <a:t>decisions &amp; practice</a:t>
            </a:r>
          </a:p>
        </p:txBody>
      </p:sp>
      <p:sp>
        <p:nvSpPr>
          <p:cNvPr id="26632" name="Text Box 8">
            <a:extLst>
              <a:ext uri="{FF2B5EF4-FFF2-40B4-BE49-F238E27FC236}">
                <a16:creationId xmlns:a16="http://schemas.microsoft.com/office/drawing/2014/main" id="{61D8F431-9D64-4960-B4AF-3E1C35728644}"/>
              </a:ext>
            </a:extLst>
          </p:cNvPr>
          <p:cNvSpPr txBox="1">
            <a:spLocks noChangeArrowheads="1"/>
          </p:cNvSpPr>
          <p:nvPr/>
        </p:nvSpPr>
        <p:spPr bwMode="auto">
          <a:xfrm rot="16200000">
            <a:off x="1826419" y="5125714"/>
            <a:ext cx="274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Coastal development</a:t>
            </a:r>
          </a:p>
          <a:p>
            <a:pPr eaLnBrk="1" hangingPunct="1"/>
            <a:r>
              <a:rPr lang="en-GB" altLang="en-US" dirty="0"/>
              <a:t> law, decisions &amp; practice</a:t>
            </a:r>
          </a:p>
        </p:txBody>
      </p:sp>
      <p:sp>
        <p:nvSpPr>
          <p:cNvPr id="26633" name="Text Box 9">
            <a:extLst>
              <a:ext uri="{FF2B5EF4-FFF2-40B4-BE49-F238E27FC236}">
                <a16:creationId xmlns:a16="http://schemas.microsoft.com/office/drawing/2014/main" id="{A653B438-052D-4917-9F6F-D65EAC6D9CA0}"/>
              </a:ext>
            </a:extLst>
          </p:cNvPr>
          <p:cNvSpPr txBox="1">
            <a:spLocks noChangeArrowheads="1"/>
          </p:cNvSpPr>
          <p:nvPr/>
        </p:nvSpPr>
        <p:spPr bwMode="auto">
          <a:xfrm rot="16200000">
            <a:off x="3218656" y="5192389"/>
            <a:ext cx="269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Marine consevation law, </a:t>
            </a:r>
          </a:p>
          <a:p>
            <a:pPr eaLnBrk="1" hangingPunct="1"/>
            <a:r>
              <a:rPr lang="en-GB" altLang="en-US"/>
              <a:t>decisions &amp; practice</a:t>
            </a:r>
          </a:p>
        </p:txBody>
      </p:sp>
      <p:sp>
        <p:nvSpPr>
          <p:cNvPr id="26634" name="Text Box 10">
            <a:extLst>
              <a:ext uri="{FF2B5EF4-FFF2-40B4-BE49-F238E27FC236}">
                <a16:creationId xmlns:a16="http://schemas.microsoft.com/office/drawing/2014/main" id="{928DDF7B-4FA9-456B-8853-076096042C8B}"/>
              </a:ext>
            </a:extLst>
          </p:cNvPr>
          <p:cNvSpPr txBox="1">
            <a:spLocks noChangeArrowheads="1"/>
          </p:cNvSpPr>
          <p:nvPr/>
        </p:nvSpPr>
        <p:spPr bwMode="auto">
          <a:xfrm rot="16200000">
            <a:off x="4555331" y="5017764"/>
            <a:ext cx="276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Catcment management</a:t>
            </a:r>
          </a:p>
          <a:p>
            <a:pPr eaLnBrk="1" hangingPunct="1"/>
            <a:r>
              <a:rPr lang="en-GB" altLang="en-US"/>
              <a:t>Law, decisions &amp; practice</a:t>
            </a:r>
          </a:p>
        </p:txBody>
      </p:sp>
      <p:sp>
        <p:nvSpPr>
          <p:cNvPr id="26635" name="Text Box 11">
            <a:extLst>
              <a:ext uri="{FF2B5EF4-FFF2-40B4-BE49-F238E27FC236}">
                <a16:creationId xmlns:a16="http://schemas.microsoft.com/office/drawing/2014/main" id="{540CB09D-18D2-463B-BE73-DC68AF57B421}"/>
              </a:ext>
            </a:extLst>
          </p:cNvPr>
          <p:cNvSpPr txBox="1">
            <a:spLocks noChangeArrowheads="1"/>
          </p:cNvSpPr>
          <p:nvPr/>
        </p:nvSpPr>
        <p:spPr bwMode="auto">
          <a:xfrm rot="16200000">
            <a:off x="5923756" y="5090789"/>
            <a:ext cx="276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Flood risk management </a:t>
            </a:r>
          </a:p>
          <a:p>
            <a:pPr eaLnBrk="1" hangingPunct="1"/>
            <a:r>
              <a:rPr lang="en-GB" altLang="en-US"/>
              <a:t>Law, decisions &amp; practice</a:t>
            </a:r>
          </a:p>
        </p:txBody>
      </p:sp>
      <p:sp>
        <p:nvSpPr>
          <p:cNvPr id="26636" name="Rectangle 12">
            <a:extLst>
              <a:ext uri="{FF2B5EF4-FFF2-40B4-BE49-F238E27FC236}">
                <a16:creationId xmlns:a16="http://schemas.microsoft.com/office/drawing/2014/main" id="{46299711-156E-4AB1-A25F-C2DA7A2CD515}"/>
              </a:ext>
            </a:extLst>
          </p:cNvPr>
          <p:cNvSpPr>
            <a:spLocks noChangeArrowheads="1"/>
          </p:cNvSpPr>
          <p:nvPr/>
        </p:nvSpPr>
        <p:spPr bwMode="auto">
          <a:xfrm>
            <a:off x="1367631" y="615626"/>
            <a:ext cx="6408738"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latin typeface="Calibri" panose="020F0502020204030204" pitchFamily="34" charset="0"/>
                <a:cs typeface="Calibri" panose="020F0502020204030204" pitchFamily="34" charset="0"/>
              </a:rPr>
              <a:t>Implementation </a:t>
            </a:r>
            <a:r>
              <a:rPr lang="en-GB" altLang="en-US" b="1" dirty="0">
                <a:latin typeface="Calibri" panose="020F0502020204030204" pitchFamily="34" charset="0"/>
                <a:cs typeface="Calibri" panose="020F0502020204030204" pitchFamily="34" charset="0"/>
              </a:rPr>
              <a:t>coordinated by an executive</a:t>
            </a:r>
          </a:p>
          <a:p>
            <a:pPr algn="ctr" eaLnBrk="1" hangingPunct="1"/>
            <a:r>
              <a:rPr lang="en-GB" altLang="en-US" b="1" dirty="0">
                <a:latin typeface="Calibri" panose="020F0502020204030204" pitchFamily="34" charset="0"/>
                <a:cs typeface="Calibri" panose="020F0502020204030204" pitchFamily="34" charset="0"/>
              </a:rPr>
              <a:t>cross-sectoral authority</a:t>
            </a:r>
            <a:r>
              <a:rPr lang="en-GB" altLang="en-US" dirty="0">
                <a:latin typeface="Calibri" panose="020F0502020204030204" pitchFamily="34" charset="0"/>
                <a:cs typeface="Calibri" panose="020F0502020204030204" pitchFamily="34" charset="0"/>
              </a:rPr>
              <a:t> that agrees targets, </a:t>
            </a:r>
            <a:r>
              <a:rPr lang="en-GB" altLang="en-US" i="1" dirty="0">
                <a:latin typeface="Calibri" panose="020F0502020204030204" pitchFamily="34" charset="0"/>
                <a:cs typeface="Calibri" panose="020F0502020204030204" pitchFamily="34" charset="0"/>
              </a:rPr>
              <a:t>etc</a:t>
            </a:r>
            <a:r>
              <a:rPr lang="en-GB" altLang="en-US" dirty="0">
                <a:latin typeface="Calibri" panose="020F0502020204030204" pitchFamily="34" charset="0"/>
                <a:cs typeface="Calibri" panose="020F0502020204030204" pitchFamily="34" charset="0"/>
              </a:rPr>
              <a:t> &amp; has legal</a:t>
            </a:r>
          </a:p>
          <a:p>
            <a:pPr algn="ctr" eaLnBrk="1" hangingPunct="1"/>
            <a:r>
              <a:rPr lang="en-GB" altLang="en-US" dirty="0">
                <a:latin typeface="Calibri" panose="020F0502020204030204" pitchFamily="34" charset="0"/>
                <a:cs typeface="Calibri" panose="020F0502020204030204" pitchFamily="34" charset="0"/>
              </a:rPr>
              <a:t>powers to ensure targets achieved, with supporting political will</a:t>
            </a:r>
          </a:p>
        </p:txBody>
      </p:sp>
      <p:sp>
        <p:nvSpPr>
          <p:cNvPr id="26637" name="Rectangle 13">
            <a:extLst>
              <a:ext uri="{FF2B5EF4-FFF2-40B4-BE49-F238E27FC236}">
                <a16:creationId xmlns:a16="http://schemas.microsoft.com/office/drawing/2014/main" id="{BE6FFA40-7D27-492C-99E8-A4AACA61026D}"/>
              </a:ext>
            </a:extLst>
          </p:cNvPr>
          <p:cNvSpPr>
            <a:spLocks noChangeArrowheads="1"/>
          </p:cNvSpPr>
          <p:nvPr/>
        </p:nvSpPr>
        <p:spPr bwMode="auto">
          <a:xfrm>
            <a:off x="1367631" y="148081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8" name="Rectangle 14">
            <a:extLst>
              <a:ext uri="{FF2B5EF4-FFF2-40B4-BE49-F238E27FC236}">
                <a16:creationId xmlns:a16="http://schemas.microsoft.com/office/drawing/2014/main" id="{DFF2DF4F-8E2F-4F92-99A6-011FDBD268FF}"/>
              </a:ext>
            </a:extLst>
          </p:cNvPr>
          <p:cNvSpPr>
            <a:spLocks noChangeArrowheads="1"/>
          </p:cNvSpPr>
          <p:nvPr/>
        </p:nvSpPr>
        <p:spPr bwMode="auto">
          <a:xfrm>
            <a:off x="2951956" y="148081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39" name="Rectangle 15">
            <a:extLst>
              <a:ext uri="{FF2B5EF4-FFF2-40B4-BE49-F238E27FC236}">
                <a16:creationId xmlns:a16="http://schemas.microsoft.com/office/drawing/2014/main" id="{597EAFCA-D1F0-4E58-8021-1F2017BE0212}"/>
              </a:ext>
            </a:extLst>
          </p:cNvPr>
          <p:cNvSpPr>
            <a:spLocks noChangeArrowheads="1"/>
          </p:cNvSpPr>
          <p:nvPr/>
        </p:nvSpPr>
        <p:spPr bwMode="auto">
          <a:xfrm>
            <a:off x="4247356" y="148081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0" name="Rectangle 16">
            <a:extLst>
              <a:ext uri="{FF2B5EF4-FFF2-40B4-BE49-F238E27FC236}">
                <a16:creationId xmlns:a16="http://schemas.microsoft.com/office/drawing/2014/main" id="{A7BE4B4A-56F0-432B-8899-EFFD12A5B6F8}"/>
              </a:ext>
            </a:extLst>
          </p:cNvPr>
          <p:cNvSpPr>
            <a:spLocks noChangeArrowheads="1"/>
          </p:cNvSpPr>
          <p:nvPr/>
        </p:nvSpPr>
        <p:spPr bwMode="auto">
          <a:xfrm>
            <a:off x="5615781" y="148081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1" name="Rectangle 17">
            <a:extLst>
              <a:ext uri="{FF2B5EF4-FFF2-40B4-BE49-F238E27FC236}">
                <a16:creationId xmlns:a16="http://schemas.microsoft.com/office/drawing/2014/main" id="{B00421C3-420C-4821-8BA4-83CA5BDB54CB}"/>
              </a:ext>
            </a:extLst>
          </p:cNvPr>
          <p:cNvSpPr>
            <a:spLocks noChangeArrowheads="1"/>
          </p:cNvSpPr>
          <p:nvPr/>
        </p:nvSpPr>
        <p:spPr bwMode="auto">
          <a:xfrm>
            <a:off x="6984206" y="1480814"/>
            <a:ext cx="720725"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2" name="Text Box 18">
            <a:extLst>
              <a:ext uri="{FF2B5EF4-FFF2-40B4-BE49-F238E27FC236}">
                <a16:creationId xmlns:a16="http://schemas.microsoft.com/office/drawing/2014/main" id="{0A8D8B5D-05DB-4267-A248-4499020F1AC2}"/>
              </a:ext>
            </a:extLst>
          </p:cNvPr>
          <p:cNvSpPr txBox="1">
            <a:spLocks noChangeArrowheads="1"/>
          </p:cNvSpPr>
          <p:nvPr/>
        </p:nvSpPr>
        <p:spPr bwMode="auto">
          <a:xfrm rot="16200000">
            <a:off x="1090612" y="2232495"/>
            <a:ext cx="1322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EBFM policy</a:t>
            </a:r>
          </a:p>
        </p:txBody>
      </p:sp>
      <p:sp>
        <p:nvSpPr>
          <p:cNvPr id="26643" name="Text Box 19">
            <a:extLst>
              <a:ext uri="{FF2B5EF4-FFF2-40B4-BE49-F238E27FC236}">
                <a16:creationId xmlns:a16="http://schemas.microsoft.com/office/drawing/2014/main" id="{6182F50A-4087-4C43-A633-E620FB83998D}"/>
              </a:ext>
            </a:extLst>
          </p:cNvPr>
          <p:cNvSpPr txBox="1">
            <a:spLocks noChangeArrowheads="1"/>
          </p:cNvSpPr>
          <p:nvPr/>
        </p:nvSpPr>
        <p:spPr bwMode="auto">
          <a:xfrm rot="16200000">
            <a:off x="2552700" y="1951507"/>
            <a:ext cx="1379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Development</a:t>
            </a:r>
          </a:p>
          <a:p>
            <a:pPr eaLnBrk="1" hangingPunct="1"/>
            <a:r>
              <a:rPr lang="en-GB" altLang="en-US" sz="1600"/>
              <a:t>policy</a:t>
            </a:r>
          </a:p>
        </p:txBody>
      </p:sp>
      <p:sp>
        <p:nvSpPr>
          <p:cNvPr id="26644" name="Text Box 20">
            <a:extLst>
              <a:ext uri="{FF2B5EF4-FFF2-40B4-BE49-F238E27FC236}">
                <a16:creationId xmlns:a16="http://schemas.microsoft.com/office/drawing/2014/main" id="{B8CD1EAF-0042-40BB-920A-6038DD87D462}"/>
              </a:ext>
            </a:extLst>
          </p:cNvPr>
          <p:cNvSpPr txBox="1">
            <a:spLocks noChangeArrowheads="1"/>
          </p:cNvSpPr>
          <p:nvPr/>
        </p:nvSpPr>
        <p:spPr bwMode="auto">
          <a:xfrm rot="16200000">
            <a:off x="4000500" y="2029295"/>
            <a:ext cx="1220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Biodiversity</a:t>
            </a:r>
          </a:p>
          <a:p>
            <a:pPr eaLnBrk="1" hangingPunct="1"/>
            <a:r>
              <a:rPr lang="en-GB" altLang="en-US" sz="1600"/>
              <a:t>policy</a:t>
            </a:r>
          </a:p>
        </p:txBody>
      </p:sp>
      <p:sp>
        <p:nvSpPr>
          <p:cNvPr id="26645" name="Text Box 21">
            <a:extLst>
              <a:ext uri="{FF2B5EF4-FFF2-40B4-BE49-F238E27FC236}">
                <a16:creationId xmlns:a16="http://schemas.microsoft.com/office/drawing/2014/main" id="{36DEE4F7-84E4-4C1A-A77D-3E67EB97D90D}"/>
              </a:ext>
            </a:extLst>
          </p:cNvPr>
          <p:cNvSpPr txBox="1">
            <a:spLocks noChangeArrowheads="1"/>
          </p:cNvSpPr>
          <p:nvPr/>
        </p:nvSpPr>
        <p:spPr bwMode="auto">
          <a:xfrm rot="16200000">
            <a:off x="5395913" y="2113432"/>
            <a:ext cx="11668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Catchment</a:t>
            </a:r>
          </a:p>
          <a:p>
            <a:pPr eaLnBrk="1" hangingPunct="1"/>
            <a:r>
              <a:rPr lang="en-GB" altLang="en-US" sz="1600"/>
              <a:t>policy</a:t>
            </a:r>
          </a:p>
        </p:txBody>
      </p:sp>
      <p:sp>
        <p:nvSpPr>
          <p:cNvPr id="26646" name="Text Box 22">
            <a:extLst>
              <a:ext uri="{FF2B5EF4-FFF2-40B4-BE49-F238E27FC236}">
                <a16:creationId xmlns:a16="http://schemas.microsoft.com/office/drawing/2014/main" id="{7BA81749-DF64-4B6C-98B7-1C05EFA311B3}"/>
              </a:ext>
            </a:extLst>
          </p:cNvPr>
          <p:cNvSpPr txBox="1">
            <a:spLocks noChangeArrowheads="1"/>
          </p:cNvSpPr>
          <p:nvPr/>
        </p:nvSpPr>
        <p:spPr bwMode="auto">
          <a:xfrm rot="16200000">
            <a:off x="6701632" y="1976113"/>
            <a:ext cx="1435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t>Flood risk</a:t>
            </a:r>
          </a:p>
          <a:p>
            <a:pPr eaLnBrk="1" hangingPunct="1"/>
            <a:r>
              <a:rPr lang="en-GB" altLang="en-US" sz="1600"/>
              <a:t>policy</a:t>
            </a:r>
          </a:p>
        </p:txBody>
      </p:sp>
      <p:sp>
        <p:nvSpPr>
          <p:cNvPr id="26647" name="AutoShape 23">
            <a:extLst>
              <a:ext uri="{FF2B5EF4-FFF2-40B4-BE49-F238E27FC236}">
                <a16:creationId xmlns:a16="http://schemas.microsoft.com/office/drawing/2014/main" id="{77E59BBF-2F5C-4C4C-ACE7-D6AF33607EEF}"/>
              </a:ext>
            </a:extLst>
          </p:cNvPr>
          <p:cNvSpPr>
            <a:spLocks noChangeArrowheads="1"/>
          </p:cNvSpPr>
          <p:nvPr/>
        </p:nvSpPr>
        <p:spPr bwMode="auto">
          <a:xfrm>
            <a:off x="2088356" y="2488876"/>
            <a:ext cx="855663" cy="144463"/>
          </a:xfrm>
          <a:prstGeom prst="leftRightArrow">
            <a:avLst>
              <a:gd name="adj1" fmla="val 50000"/>
              <a:gd name="adj2" fmla="val 1184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8" name="AutoShape 24">
            <a:extLst>
              <a:ext uri="{FF2B5EF4-FFF2-40B4-BE49-F238E27FC236}">
                <a16:creationId xmlns:a16="http://schemas.microsoft.com/office/drawing/2014/main" id="{53643156-3E01-4899-B9A4-364F3096644F}"/>
              </a:ext>
            </a:extLst>
          </p:cNvPr>
          <p:cNvSpPr>
            <a:spLocks noChangeArrowheads="1"/>
          </p:cNvSpPr>
          <p:nvPr/>
        </p:nvSpPr>
        <p:spPr bwMode="auto">
          <a:xfrm>
            <a:off x="3671094" y="248887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49" name="AutoShape 25">
            <a:extLst>
              <a:ext uri="{FF2B5EF4-FFF2-40B4-BE49-F238E27FC236}">
                <a16:creationId xmlns:a16="http://schemas.microsoft.com/office/drawing/2014/main" id="{6656B1F2-5B3A-4200-B4D6-2642E4233710}"/>
              </a:ext>
            </a:extLst>
          </p:cNvPr>
          <p:cNvSpPr>
            <a:spLocks noChangeArrowheads="1"/>
          </p:cNvSpPr>
          <p:nvPr/>
        </p:nvSpPr>
        <p:spPr bwMode="auto">
          <a:xfrm>
            <a:off x="4968081" y="2488876"/>
            <a:ext cx="647700" cy="144463"/>
          </a:xfrm>
          <a:prstGeom prst="rightArrow">
            <a:avLst>
              <a:gd name="adj1" fmla="val 50000"/>
              <a:gd name="adj2" fmla="val 112088"/>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0" name="AutoShape 26">
            <a:extLst>
              <a:ext uri="{FF2B5EF4-FFF2-40B4-BE49-F238E27FC236}">
                <a16:creationId xmlns:a16="http://schemas.microsoft.com/office/drawing/2014/main" id="{EB38CE56-8A01-4427-9E86-06B24CC7787A}"/>
              </a:ext>
            </a:extLst>
          </p:cNvPr>
          <p:cNvSpPr>
            <a:spLocks noChangeArrowheads="1"/>
          </p:cNvSpPr>
          <p:nvPr/>
        </p:nvSpPr>
        <p:spPr bwMode="auto">
          <a:xfrm>
            <a:off x="6336506" y="2488876"/>
            <a:ext cx="647700" cy="144463"/>
          </a:xfrm>
          <a:prstGeom prst="leftRightArrow">
            <a:avLst>
              <a:gd name="adj1" fmla="val 50000"/>
              <a:gd name="adj2" fmla="val 896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1" name="AutoShape 35">
            <a:extLst>
              <a:ext uri="{FF2B5EF4-FFF2-40B4-BE49-F238E27FC236}">
                <a16:creationId xmlns:a16="http://schemas.microsoft.com/office/drawing/2014/main" id="{12DD9197-6E4E-46DF-B2F7-9B52DDAD9E2B}"/>
              </a:ext>
            </a:extLst>
          </p:cNvPr>
          <p:cNvSpPr>
            <a:spLocks noChangeArrowheads="1"/>
          </p:cNvSpPr>
          <p:nvPr/>
        </p:nvSpPr>
        <p:spPr bwMode="auto">
          <a:xfrm>
            <a:off x="158353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2" name="AutoShape 35">
            <a:extLst>
              <a:ext uri="{FF2B5EF4-FFF2-40B4-BE49-F238E27FC236}">
                <a16:creationId xmlns:a16="http://schemas.microsoft.com/office/drawing/2014/main" id="{E0653DDD-0EE0-4A61-80C0-54D10D676503}"/>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3" name="AutoShape 35">
            <a:extLst>
              <a:ext uri="{FF2B5EF4-FFF2-40B4-BE49-F238E27FC236}">
                <a16:creationId xmlns:a16="http://schemas.microsoft.com/office/drawing/2014/main" id="{31783ED8-8D69-4405-847F-D42715DD49F9}"/>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4" name="AutoShape 35">
            <a:extLst>
              <a:ext uri="{FF2B5EF4-FFF2-40B4-BE49-F238E27FC236}">
                <a16:creationId xmlns:a16="http://schemas.microsoft.com/office/drawing/2014/main" id="{4A6749D3-B6F6-4664-848B-983E15CB5B8F}"/>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5" name="AutoShape 35">
            <a:extLst>
              <a:ext uri="{FF2B5EF4-FFF2-40B4-BE49-F238E27FC236}">
                <a16:creationId xmlns:a16="http://schemas.microsoft.com/office/drawing/2014/main" id="{2A52E3C0-4BE7-4B31-99D2-BFC66F9C897A}"/>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56" name="AutoShape 32">
            <a:extLst>
              <a:ext uri="{FF2B5EF4-FFF2-40B4-BE49-F238E27FC236}">
                <a16:creationId xmlns:a16="http://schemas.microsoft.com/office/drawing/2014/main" id="{2CDA7EC4-010A-4D68-9935-C33A81B78848}"/>
              </a:ext>
            </a:extLst>
          </p:cNvPr>
          <p:cNvSpPr>
            <a:spLocks noChangeArrowheads="1"/>
          </p:cNvSpPr>
          <p:nvPr/>
        </p:nvSpPr>
        <p:spPr bwMode="auto">
          <a:xfrm>
            <a:off x="3671094" y="248887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7" name="AutoShape 33">
            <a:extLst>
              <a:ext uri="{FF2B5EF4-FFF2-40B4-BE49-F238E27FC236}">
                <a16:creationId xmlns:a16="http://schemas.microsoft.com/office/drawing/2014/main" id="{68CFF8BC-6625-4758-B4DB-C077F2DFBE34}"/>
              </a:ext>
            </a:extLst>
          </p:cNvPr>
          <p:cNvSpPr>
            <a:spLocks noChangeArrowheads="1"/>
          </p:cNvSpPr>
          <p:nvPr/>
        </p:nvSpPr>
        <p:spPr bwMode="auto">
          <a:xfrm>
            <a:off x="4968081" y="2488876"/>
            <a:ext cx="647700" cy="144463"/>
          </a:xfrm>
          <a:prstGeom prst="rightArrow">
            <a:avLst>
              <a:gd name="adj1" fmla="val 50000"/>
              <a:gd name="adj2" fmla="val 112088"/>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8" name="AutoShape 34">
            <a:extLst>
              <a:ext uri="{FF2B5EF4-FFF2-40B4-BE49-F238E27FC236}">
                <a16:creationId xmlns:a16="http://schemas.microsoft.com/office/drawing/2014/main" id="{4A5D7EC7-87AB-4193-A589-B8E5304DE0FF}"/>
              </a:ext>
            </a:extLst>
          </p:cNvPr>
          <p:cNvSpPr>
            <a:spLocks noChangeArrowheads="1"/>
          </p:cNvSpPr>
          <p:nvPr/>
        </p:nvSpPr>
        <p:spPr bwMode="auto">
          <a:xfrm>
            <a:off x="3671094" y="248887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59" name="AutoShape 35">
            <a:extLst>
              <a:ext uri="{FF2B5EF4-FFF2-40B4-BE49-F238E27FC236}">
                <a16:creationId xmlns:a16="http://schemas.microsoft.com/office/drawing/2014/main" id="{F01A3C95-B636-4C5C-81A1-9C513802705F}"/>
              </a:ext>
            </a:extLst>
          </p:cNvPr>
          <p:cNvSpPr>
            <a:spLocks noChangeArrowheads="1"/>
          </p:cNvSpPr>
          <p:nvPr/>
        </p:nvSpPr>
        <p:spPr bwMode="auto">
          <a:xfrm>
            <a:off x="6336506" y="2488876"/>
            <a:ext cx="647700" cy="144463"/>
          </a:xfrm>
          <a:prstGeom prst="leftRightArrow">
            <a:avLst>
              <a:gd name="adj1" fmla="val 50000"/>
              <a:gd name="adj2" fmla="val 896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0" name="AutoShape 36">
            <a:extLst>
              <a:ext uri="{FF2B5EF4-FFF2-40B4-BE49-F238E27FC236}">
                <a16:creationId xmlns:a16="http://schemas.microsoft.com/office/drawing/2014/main" id="{115B4A8D-E86C-4FA0-9C79-A5DC5ED6A93C}"/>
              </a:ext>
            </a:extLst>
          </p:cNvPr>
          <p:cNvSpPr>
            <a:spLocks noChangeArrowheads="1"/>
          </p:cNvSpPr>
          <p:nvPr/>
        </p:nvSpPr>
        <p:spPr bwMode="auto">
          <a:xfrm>
            <a:off x="4968081" y="2488876"/>
            <a:ext cx="647700" cy="144463"/>
          </a:xfrm>
          <a:prstGeom prst="rightArrow">
            <a:avLst>
              <a:gd name="adj1" fmla="val 50000"/>
              <a:gd name="adj2" fmla="val 112088"/>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1" name="AutoShape 37">
            <a:extLst>
              <a:ext uri="{FF2B5EF4-FFF2-40B4-BE49-F238E27FC236}">
                <a16:creationId xmlns:a16="http://schemas.microsoft.com/office/drawing/2014/main" id="{75EA3252-DB34-4C90-917D-DBB857FAF2CC}"/>
              </a:ext>
            </a:extLst>
          </p:cNvPr>
          <p:cNvSpPr>
            <a:spLocks noChangeArrowheads="1"/>
          </p:cNvSpPr>
          <p:nvPr/>
        </p:nvSpPr>
        <p:spPr bwMode="auto">
          <a:xfrm>
            <a:off x="3671094" y="2488876"/>
            <a:ext cx="576262" cy="144463"/>
          </a:xfrm>
          <a:prstGeom prst="leftArrow">
            <a:avLst>
              <a:gd name="adj1" fmla="val 50000"/>
              <a:gd name="adj2" fmla="val 99725"/>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2" name="AutoShape 38">
            <a:extLst>
              <a:ext uri="{FF2B5EF4-FFF2-40B4-BE49-F238E27FC236}">
                <a16:creationId xmlns:a16="http://schemas.microsoft.com/office/drawing/2014/main" id="{F82AE7FC-FEC6-4AF0-97C2-B4392CCF2B4D}"/>
              </a:ext>
            </a:extLst>
          </p:cNvPr>
          <p:cNvSpPr>
            <a:spLocks noChangeArrowheads="1"/>
          </p:cNvSpPr>
          <p:nvPr/>
        </p:nvSpPr>
        <p:spPr bwMode="auto">
          <a:xfrm>
            <a:off x="6336506" y="522413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3" name="AutoShape 39">
            <a:extLst>
              <a:ext uri="{FF2B5EF4-FFF2-40B4-BE49-F238E27FC236}">
                <a16:creationId xmlns:a16="http://schemas.microsoft.com/office/drawing/2014/main" id="{B4C606AD-7AF8-42A0-87D4-14EAB797BB40}"/>
              </a:ext>
            </a:extLst>
          </p:cNvPr>
          <p:cNvSpPr>
            <a:spLocks noChangeArrowheads="1"/>
          </p:cNvSpPr>
          <p:nvPr/>
        </p:nvSpPr>
        <p:spPr bwMode="auto">
          <a:xfrm>
            <a:off x="4968081" y="5224139"/>
            <a:ext cx="587375" cy="144462"/>
          </a:xfrm>
          <a:prstGeom prst="rightArrow">
            <a:avLst>
              <a:gd name="adj1" fmla="val 50000"/>
              <a:gd name="adj2" fmla="val 101649"/>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4" name="AutoShape 40">
            <a:extLst>
              <a:ext uri="{FF2B5EF4-FFF2-40B4-BE49-F238E27FC236}">
                <a16:creationId xmlns:a16="http://schemas.microsoft.com/office/drawing/2014/main" id="{0CA780BF-A9F3-4D93-A02E-E02729BC8D85}"/>
              </a:ext>
            </a:extLst>
          </p:cNvPr>
          <p:cNvSpPr>
            <a:spLocks noChangeArrowheads="1"/>
          </p:cNvSpPr>
          <p:nvPr/>
        </p:nvSpPr>
        <p:spPr bwMode="auto">
          <a:xfrm>
            <a:off x="2159794" y="5224139"/>
            <a:ext cx="677862" cy="144462"/>
          </a:xfrm>
          <a:prstGeom prst="leftRightArrow">
            <a:avLst>
              <a:gd name="adj1" fmla="val 50000"/>
              <a:gd name="adj2" fmla="val 938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5" name="AutoShape 41">
            <a:extLst>
              <a:ext uri="{FF2B5EF4-FFF2-40B4-BE49-F238E27FC236}">
                <a16:creationId xmlns:a16="http://schemas.microsoft.com/office/drawing/2014/main" id="{7FB28E8D-B83B-4416-B7FE-59AC840C73DA}"/>
              </a:ext>
            </a:extLst>
          </p:cNvPr>
          <p:cNvSpPr>
            <a:spLocks noChangeArrowheads="1"/>
          </p:cNvSpPr>
          <p:nvPr/>
        </p:nvSpPr>
        <p:spPr bwMode="auto">
          <a:xfrm>
            <a:off x="3599656" y="5224139"/>
            <a:ext cx="579438" cy="144462"/>
          </a:xfrm>
          <a:prstGeom prst="leftArrow">
            <a:avLst>
              <a:gd name="adj1" fmla="val 50000"/>
              <a:gd name="adj2" fmla="val 100275"/>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66" name="AutoShape 35">
            <a:extLst>
              <a:ext uri="{FF2B5EF4-FFF2-40B4-BE49-F238E27FC236}">
                <a16:creationId xmlns:a16="http://schemas.microsoft.com/office/drawing/2014/main" id="{1044B237-5DD8-4281-A9F5-DA4D664CABB7}"/>
              </a:ext>
            </a:extLst>
          </p:cNvPr>
          <p:cNvSpPr>
            <a:spLocks noChangeArrowheads="1"/>
          </p:cNvSpPr>
          <p:nvPr/>
        </p:nvSpPr>
        <p:spPr bwMode="auto">
          <a:xfrm>
            <a:off x="158353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67" name="AutoShape 35">
            <a:extLst>
              <a:ext uri="{FF2B5EF4-FFF2-40B4-BE49-F238E27FC236}">
                <a16:creationId xmlns:a16="http://schemas.microsoft.com/office/drawing/2014/main" id="{F762FD57-FE84-4128-9944-FED2D1BFAA82}"/>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68" name="AutoShape 35">
            <a:extLst>
              <a:ext uri="{FF2B5EF4-FFF2-40B4-BE49-F238E27FC236}">
                <a16:creationId xmlns:a16="http://schemas.microsoft.com/office/drawing/2014/main" id="{0AD7FA7B-8BC1-4CC3-A5E9-EA2F4CDEB13E}"/>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69" name="AutoShape 35">
            <a:extLst>
              <a:ext uri="{FF2B5EF4-FFF2-40B4-BE49-F238E27FC236}">
                <a16:creationId xmlns:a16="http://schemas.microsoft.com/office/drawing/2014/main" id="{7BE80FC3-8A16-4780-91D1-9D0828148CD4}"/>
              </a:ext>
            </a:extLst>
          </p:cNvPr>
          <p:cNvSpPr>
            <a:spLocks noChangeArrowheads="1"/>
          </p:cNvSpPr>
          <p:nvPr/>
        </p:nvSpPr>
        <p:spPr bwMode="auto">
          <a:xfrm>
            <a:off x="158353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0" name="AutoShape 35">
            <a:extLst>
              <a:ext uri="{FF2B5EF4-FFF2-40B4-BE49-F238E27FC236}">
                <a16:creationId xmlns:a16="http://schemas.microsoft.com/office/drawing/2014/main" id="{8E1C673A-BEB0-436E-82B3-8DEED16B0B6F}"/>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1" name="AutoShape 35">
            <a:extLst>
              <a:ext uri="{FF2B5EF4-FFF2-40B4-BE49-F238E27FC236}">
                <a16:creationId xmlns:a16="http://schemas.microsoft.com/office/drawing/2014/main" id="{539BF93D-6399-44A4-8497-D4C73860580A}"/>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2" name="AutoShape 35">
            <a:extLst>
              <a:ext uri="{FF2B5EF4-FFF2-40B4-BE49-F238E27FC236}">
                <a16:creationId xmlns:a16="http://schemas.microsoft.com/office/drawing/2014/main" id="{F8A24C85-96B0-4096-B04C-76B10CCC6645}"/>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3" name="AutoShape 35">
            <a:extLst>
              <a:ext uri="{FF2B5EF4-FFF2-40B4-BE49-F238E27FC236}">
                <a16:creationId xmlns:a16="http://schemas.microsoft.com/office/drawing/2014/main" id="{92901B3E-674A-4FBE-B841-8E80DFFA563F}"/>
              </a:ext>
            </a:extLst>
          </p:cNvPr>
          <p:cNvSpPr>
            <a:spLocks noChangeArrowheads="1"/>
          </p:cNvSpPr>
          <p:nvPr/>
        </p:nvSpPr>
        <p:spPr bwMode="auto">
          <a:xfrm>
            <a:off x="158353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4" name="AutoShape 35">
            <a:extLst>
              <a:ext uri="{FF2B5EF4-FFF2-40B4-BE49-F238E27FC236}">
                <a16:creationId xmlns:a16="http://schemas.microsoft.com/office/drawing/2014/main" id="{D179344C-BA2C-4848-B852-B945CFF78807}"/>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5" name="AutoShape 35">
            <a:extLst>
              <a:ext uri="{FF2B5EF4-FFF2-40B4-BE49-F238E27FC236}">
                <a16:creationId xmlns:a16="http://schemas.microsoft.com/office/drawing/2014/main" id="{4D5AD86A-69C3-475A-B209-F4135EB5C3D7}"/>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6" name="AutoShape 35">
            <a:extLst>
              <a:ext uri="{FF2B5EF4-FFF2-40B4-BE49-F238E27FC236}">
                <a16:creationId xmlns:a16="http://schemas.microsoft.com/office/drawing/2014/main" id="{E8767CFA-1AB6-4353-A7AF-9F394358CD94}"/>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7" name="AutoShape 35">
            <a:extLst>
              <a:ext uri="{FF2B5EF4-FFF2-40B4-BE49-F238E27FC236}">
                <a16:creationId xmlns:a16="http://schemas.microsoft.com/office/drawing/2014/main" id="{C95507C7-E5CE-42C1-BC95-6186AD738389}"/>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8" name="AutoShape 35">
            <a:extLst>
              <a:ext uri="{FF2B5EF4-FFF2-40B4-BE49-F238E27FC236}">
                <a16:creationId xmlns:a16="http://schemas.microsoft.com/office/drawing/2014/main" id="{2F712F12-C843-406C-AB52-1AD7FE33944C}"/>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79" name="AutoShape 56">
            <a:extLst>
              <a:ext uri="{FF2B5EF4-FFF2-40B4-BE49-F238E27FC236}">
                <a16:creationId xmlns:a16="http://schemas.microsoft.com/office/drawing/2014/main" id="{56B0C82F-8497-4760-9965-21AC9180C1A1}"/>
              </a:ext>
            </a:extLst>
          </p:cNvPr>
          <p:cNvSpPr>
            <a:spLocks noChangeArrowheads="1"/>
          </p:cNvSpPr>
          <p:nvPr/>
        </p:nvSpPr>
        <p:spPr bwMode="auto">
          <a:xfrm>
            <a:off x="6336506" y="522413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80" name="AutoShape 35">
            <a:extLst>
              <a:ext uri="{FF2B5EF4-FFF2-40B4-BE49-F238E27FC236}">
                <a16:creationId xmlns:a16="http://schemas.microsoft.com/office/drawing/2014/main" id="{0C099676-EBB6-4B7E-A073-E7076D474EAA}"/>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1" name="AutoShape 35">
            <a:extLst>
              <a:ext uri="{FF2B5EF4-FFF2-40B4-BE49-F238E27FC236}">
                <a16:creationId xmlns:a16="http://schemas.microsoft.com/office/drawing/2014/main" id="{635D9E6B-2B32-4013-BDC1-FB7F3E59280D}"/>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2" name="AutoShape 35">
            <a:extLst>
              <a:ext uri="{FF2B5EF4-FFF2-40B4-BE49-F238E27FC236}">
                <a16:creationId xmlns:a16="http://schemas.microsoft.com/office/drawing/2014/main" id="{C43DA9C4-3FA6-42C3-9786-FDD40999F7A7}"/>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3" name="AutoShape 35">
            <a:extLst>
              <a:ext uri="{FF2B5EF4-FFF2-40B4-BE49-F238E27FC236}">
                <a16:creationId xmlns:a16="http://schemas.microsoft.com/office/drawing/2014/main" id="{E85ECB1D-C2AA-4ABD-B8E1-258F59A09E37}"/>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4" name="AutoShape 62">
            <a:extLst>
              <a:ext uri="{FF2B5EF4-FFF2-40B4-BE49-F238E27FC236}">
                <a16:creationId xmlns:a16="http://schemas.microsoft.com/office/drawing/2014/main" id="{455C040A-9629-4E82-A006-465E6F613962}"/>
              </a:ext>
            </a:extLst>
          </p:cNvPr>
          <p:cNvSpPr>
            <a:spLocks noChangeArrowheads="1"/>
          </p:cNvSpPr>
          <p:nvPr/>
        </p:nvSpPr>
        <p:spPr bwMode="auto">
          <a:xfrm>
            <a:off x="4968081" y="5224139"/>
            <a:ext cx="587375" cy="144462"/>
          </a:xfrm>
          <a:prstGeom prst="rightArrow">
            <a:avLst>
              <a:gd name="adj1" fmla="val 50000"/>
              <a:gd name="adj2" fmla="val 101649"/>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85" name="AutoShape 63">
            <a:extLst>
              <a:ext uri="{FF2B5EF4-FFF2-40B4-BE49-F238E27FC236}">
                <a16:creationId xmlns:a16="http://schemas.microsoft.com/office/drawing/2014/main" id="{2ED66E6E-F8F2-49B7-AC1B-8E067806E10C}"/>
              </a:ext>
            </a:extLst>
          </p:cNvPr>
          <p:cNvSpPr>
            <a:spLocks noChangeArrowheads="1"/>
          </p:cNvSpPr>
          <p:nvPr/>
        </p:nvSpPr>
        <p:spPr bwMode="auto">
          <a:xfrm>
            <a:off x="6336506" y="522413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86" name="AutoShape 35">
            <a:extLst>
              <a:ext uri="{FF2B5EF4-FFF2-40B4-BE49-F238E27FC236}">
                <a16:creationId xmlns:a16="http://schemas.microsoft.com/office/drawing/2014/main" id="{FF223D7E-04FC-4DBF-A777-F2515155B340}"/>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7" name="AutoShape 35">
            <a:extLst>
              <a:ext uri="{FF2B5EF4-FFF2-40B4-BE49-F238E27FC236}">
                <a16:creationId xmlns:a16="http://schemas.microsoft.com/office/drawing/2014/main" id="{BF889EA8-B5C7-4F72-9853-684A416491F2}"/>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8" name="AutoShape 35">
            <a:extLst>
              <a:ext uri="{FF2B5EF4-FFF2-40B4-BE49-F238E27FC236}">
                <a16:creationId xmlns:a16="http://schemas.microsoft.com/office/drawing/2014/main" id="{6AD3D502-DB5E-459B-A393-3905016795C9}"/>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89" name="AutoShape 35">
            <a:extLst>
              <a:ext uri="{FF2B5EF4-FFF2-40B4-BE49-F238E27FC236}">
                <a16:creationId xmlns:a16="http://schemas.microsoft.com/office/drawing/2014/main" id="{E0805CC4-F00F-47A3-931C-567409ED728E}"/>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90" name="AutoShape 69">
            <a:extLst>
              <a:ext uri="{FF2B5EF4-FFF2-40B4-BE49-F238E27FC236}">
                <a16:creationId xmlns:a16="http://schemas.microsoft.com/office/drawing/2014/main" id="{D0818212-DE30-49A4-A7C8-AA61DAFB008A}"/>
              </a:ext>
            </a:extLst>
          </p:cNvPr>
          <p:cNvSpPr>
            <a:spLocks noChangeArrowheads="1"/>
          </p:cNvSpPr>
          <p:nvPr/>
        </p:nvSpPr>
        <p:spPr bwMode="auto">
          <a:xfrm>
            <a:off x="3599656" y="5224139"/>
            <a:ext cx="579438" cy="144462"/>
          </a:xfrm>
          <a:prstGeom prst="leftArrow">
            <a:avLst>
              <a:gd name="adj1" fmla="val 50000"/>
              <a:gd name="adj2" fmla="val 100275"/>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91" name="AutoShape 70">
            <a:extLst>
              <a:ext uri="{FF2B5EF4-FFF2-40B4-BE49-F238E27FC236}">
                <a16:creationId xmlns:a16="http://schemas.microsoft.com/office/drawing/2014/main" id="{1615C929-4477-4BD5-AAC1-8ECAD9A1FCF7}"/>
              </a:ext>
            </a:extLst>
          </p:cNvPr>
          <p:cNvSpPr>
            <a:spLocks noChangeArrowheads="1"/>
          </p:cNvSpPr>
          <p:nvPr/>
        </p:nvSpPr>
        <p:spPr bwMode="auto">
          <a:xfrm>
            <a:off x="4968081" y="5224139"/>
            <a:ext cx="587375" cy="144462"/>
          </a:xfrm>
          <a:prstGeom prst="rightArrow">
            <a:avLst>
              <a:gd name="adj1" fmla="val 50000"/>
              <a:gd name="adj2" fmla="val 101649"/>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92" name="AutoShape 71">
            <a:extLst>
              <a:ext uri="{FF2B5EF4-FFF2-40B4-BE49-F238E27FC236}">
                <a16:creationId xmlns:a16="http://schemas.microsoft.com/office/drawing/2014/main" id="{6243852C-7921-4169-8A18-216622229424}"/>
              </a:ext>
            </a:extLst>
          </p:cNvPr>
          <p:cNvSpPr>
            <a:spLocks noChangeArrowheads="1"/>
          </p:cNvSpPr>
          <p:nvPr/>
        </p:nvSpPr>
        <p:spPr bwMode="auto">
          <a:xfrm>
            <a:off x="6336506" y="522413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93" name="AutoShape 35">
            <a:extLst>
              <a:ext uri="{FF2B5EF4-FFF2-40B4-BE49-F238E27FC236}">
                <a16:creationId xmlns:a16="http://schemas.microsoft.com/office/drawing/2014/main" id="{A45D4958-9414-4091-B9B4-7AD5255693F5}"/>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94" name="AutoShape 35">
            <a:extLst>
              <a:ext uri="{FF2B5EF4-FFF2-40B4-BE49-F238E27FC236}">
                <a16:creationId xmlns:a16="http://schemas.microsoft.com/office/drawing/2014/main" id="{DC2FE791-F353-436A-A81A-06164034BA23}"/>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95" name="AutoShape 35">
            <a:extLst>
              <a:ext uri="{FF2B5EF4-FFF2-40B4-BE49-F238E27FC236}">
                <a16:creationId xmlns:a16="http://schemas.microsoft.com/office/drawing/2014/main" id="{4EADDBC3-E240-4B3D-8599-927D860F0392}"/>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96" name="AutoShape 35">
            <a:extLst>
              <a:ext uri="{FF2B5EF4-FFF2-40B4-BE49-F238E27FC236}">
                <a16:creationId xmlns:a16="http://schemas.microsoft.com/office/drawing/2014/main" id="{DE7256D0-E6CD-4428-879A-65473039D6CE}"/>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697" name="AutoShape 77">
            <a:extLst>
              <a:ext uri="{FF2B5EF4-FFF2-40B4-BE49-F238E27FC236}">
                <a16:creationId xmlns:a16="http://schemas.microsoft.com/office/drawing/2014/main" id="{76184F97-2799-4736-9B06-03F7456F51E1}"/>
              </a:ext>
            </a:extLst>
          </p:cNvPr>
          <p:cNvSpPr>
            <a:spLocks noChangeArrowheads="1"/>
          </p:cNvSpPr>
          <p:nvPr/>
        </p:nvSpPr>
        <p:spPr bwMode="auto">
          <a:xfrm>
            <a:off x="2159794" y="5224139"/>
            <a:ext cx="677862" cy="144462"/>
          </a:xfrm>
          <a:prstGeom prst="leftRightArrow">
            <a:avLst>
              <a:gd name="adj1" fmla="val 50000"/>
              <a:gd name="adj2" fmla="val 938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98" name="AutoShape 78">
            <a:extLst>
              <a:ext uri="{FF2B5EF4-FFF2-40B4-BE49-F238E27FC236}">
                <a16:creationId xmlns:a16="http://schemas.microsoft.com/office/drawing/2014/main" id="{7B2685D8-7316-43B1-8090-F9671CB26333}"/>
              </a:ext>
            </a:extLst>
          </p:cNvPr>
          <p:cNvSpPr>
            <a:spLocks noChangeArrowheads="1"/>
          </p:cNvSpPr>
          <p:nvPr/>
        </p:nvSpPr>
        <p:spPr bwMode="auto">
          <a:xfrm>
            <a:off x="3599656" y="5224139"/>
            <a:ext cx="579438" cy="144462"/>
          </a:xfrm>
          <a:prstGeom prst="leftArrow">
            <a:avLst>
              <a:gd name="adj1" fmla="val 50000"/>
              <a:gd name="adj2" fmla="val 100275"/>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699" name="AutoShape 79">
            <a:extLst>
              <a:ext uri="{FF2B5EF4-FFF2-40B4-BE49-F238E27FC236}">
                <a16:creationId xmlns:a16="http://schemas.microsoft.com/office/drawing/2014/main" id="{F2FCA3FC-9F63-4A15-9E1F-B37BBF2EB991}"/>
              </a:ext>
            </a:extLst>
          </p:cNvPr>
          <p:cNvSpPr>
            <a:spLocks noChangeArrowheads="1"/>
          </p:cNvSpPr>
          <p:nvPr/>
        </p:nvSpPr>
        <p:spPr bwMode="auto">
          <a:xfrm>
            <a:off x="4968081" y="5224139"/>
            <a:ext cx="587375" cy="144462"/>
          </a:xfrm>
          <a:prstGeom prst="rightArrow">
            <a:avLst>
              <a:gd name="adj1" fmla="val 50000"/>
              <a:gd name="adj2" fmla="val 101649"/>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700" name="AutoShape 80">
            <a:extLst>
              <a:ext uri="{FF2B5EF4-FFF2-40B4-BE49-F238E27FC236}">
                <a16:creationId xmlns:a16="http://schemas.microsoft.com/office/drawing/2014/main" id="{D48164D1-4180-4491-A19B-085D12E0664D}"/>
              </a:ext>
            </a:extLst>
          </p:cNvPr>
          <p:cNvSpPr>
            <a:spLocks noChangeArrowheads="1"/>
          </p:cNvSpPr>
          <p:nvPr/>
        </p:nvSpPr>
        <p:spPr bwMode="auto">
          <a:xfrm>
            <a:off x="6336506" y="5224139"/>
            <a:ext cx="587375" cy="144462"/>
          </a:xfrm>
          <a:prstGeom prst="leftRightArrow">
            <a:avLst>
              <a:gd name="adj1" fmla="val 50000"/>
              <a:gd name="adj2" fmla="val 8131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701" name="AutoShape 35">
            <a:extLst>
              <a:ext uri="{FF2B5EF4-FFF2-40B4-BE49-F238E27FC236}">
                <a16:creationId xmlns:a16="http://schemas.microsoft.com/office/drawing/2014/main" id="{A8BCBBC6-5561-49F1-AE17-6167BB343E42}"/>
              </a:ext>
            </a:extLst>
          </p:cNvPr>
          <p:cNvSpPr>
            <a:spLocks noChangeArrowheads="1"/>
          </p:cNvSpPr>
          <p:nvPr/>
        </p:nvSpPr>
        <p:spPr bwMode="auto">
          <a:xfrm>
            <a:off x="720010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702" name="AutoShape 35">
            <a:extLst>
              <a:ext uri="{FF2B5EF4-FFF2-40B4-BE49-F238E27FC236}">
                <a16:creationId xmlns:a16="http://schemas.microsoft.com/office/drawing/2014/main" id="{2BC1F7BB-3727-44D2-8A26-76A302D4984B}"/>
              </a:ext>
            </a:extLst>
          </p:cNvPr>
          <p:cNvSpPr>
            <a:spLocks noChangeArrowheads="1"/>
          </p:cNvSpPr>
          <p:nvPr/>
        </p:nvSpPr>
        <p:spPr bwMode="auto">
          <a:xfrm>
            <a:off x="5831681"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703" name="AutoShape 35">
            <a:extLst>
              <a:ext uri="{FF2B5EF4-FFF2-40B4-BE49-F238E27FC236}">
                <a16:creationId xmlns:a16="http://schemas.microsoft.com/office/drawing/2014/main" id="{058DEB9F-1BDE-4623-865B-5B9C998B7334}"/>
              </a:ext>
            </a:extLst>
          </p:cNvPr>
          <p:cNvSpPr>
            <a:spLocks noChangeArrowheads="1"/>
          </p:cNvSpPr>
          <p:nvPr/>
        </p:nvSpPr>
        <p:spPr bwMode="auto">
          <a:xfrm>
            <a:off x="4463256" y="3063551"/>
            <a:ext cx="287338"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6704" name="AutoShape 35">
            <a:extLst>
              <a:ext uri="{FF2B5EF4-FFF2-40B4-BE49-F238E27FC236}">
                <a16:creationId xmlns:a16="http://schemas.microsoft.com/office/drawing/2014/main" id="{7E6BD3FF-FA80-44D6-B354-9C8DBACDC14D}"/>
              </a:ext>
            </a:extLst>
          </p:cNvPr>
          <p:cNvSpPr>
            <a:spLocks noChangeArrowheads="1"/>
          </p:cNvSpPr>
          <p:nvPr/>
        </p:nvSpPr>
        <p:spPr bwMode="auto">
          <a:xfrm>
            <a:off x="3096419" y="3063551"/>
            <a:ext cx="287337" cy="936625"/>
          </a:xfrm>
          <a:prstGeom prst="downArrow">
            <a:avLst>
              <a:gd name="adj1" fmla="val 50000"/>
              <a:gd name="adj2" fmla="val 81492"/>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2" name="Rectangle 1">
            <a:extLst>
              <a:ext uri="{FF2B5EF4-FFF2-40B4-BE49-F238E27FC236}">
                <a16:creationId xmlns:a16="http://schemas.microsoft.com/office/drawing/2014/main" id="{52668585-B0FF-421F-BF13-DC833EC6C752}"/>
              </a:ext>
            </a:extLst>
          </p:cNvPr>
          <p:cNvSpPr/>
          <p:nvPr/>
        </p:nvSpPr>
        <p:spPr>
          <a:xfrm>
            <a:off x="3671094" y="34092"/>
            <a:ext cx="1944686" cy="5688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EB </a:t>
            </a:r>
            <a:r>
              <a:rPr lang="en-GB" dirty="0" err="1">
                <a:solidFill>
                  <a:schemeClr val="tx1"/>
                </a:solidFill>
              </a:rPr>
              <a:t>MSPlan</a:t>
            </a:r>
            <a:endParaRPr lang="en-GB" dirty="0">
              <a:solidFill>
                <a:schemeClr val="tx1"/>
              </a:solidFill>
            </a:endParaRPr>
          </a:p>
        </p:txBody>
      </p:sp>
      <p:sp>
        <p:nvSpPr>
          <p:cNvPr id="85" name="AutoShape 35">
            <a:extLst>
              <a:ext uri="{FF2B5EF4-FFF2-40B4-BE49-F238E27FC236}">
                <a16:creationId xmlns:a16="http://schemas.microsoft.com/office/drawing/2014/main" id="{B413D59A-CF9D-4D27-ABA5-BE08DE9FA4EC}"/>
              </a:ext>
            </a:extLst>
          </p:cNvPr>
          <p:cNvSpPr>
            <a:spLocks noChangeArrowheads="1"/>
          </p:cNvSpPr>
          <p:nvPr/>
        </p:nvSpPr>
        <p:spPr bwMode="auto">
          <a:xfrm>
            <a:off x="8152739" y="1356456"/>
            <a:ext cx="395338" cy="914399"/>
          </a:xfrm>
          <a:prstGeom prst="downArrow">
            <a:avLst>
              <a:gd name="adj1" fmla="val 50000"/>
              <a:gd name="adj2" fmla="val 5635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b="1">
              <a:cs typeface="Times New Roman" panose="02020603050405020304" pitchFamily="18" charset="0"/>
            </a:endParaRPr>
          </a:p>
        </p:txBody>
      </p:sp>
      <p:sp>
        <p:nvSpPr>
          <p:cNvPr id="86" name="Text Box 27">
            <a:extLst>
              <a:ext uri="{FF2B5EF4-FFF2-40B4-BE49-F238E27FC236}">
                <a16:creationId xmlns:a16="http://schemas.microsoft.com/office/drawing/2014/main" id="{BD53A4C6-90AF-4F20-BAD6-01C42B08BDC5}"/>
              </a:ext>
            </a:extLst>
          </p:cNvPr>
          <p:cNvSpPr txBox="1">
            <a:spLocks noChangeArrowheads="1"/>
          </p:cNvSpPr>
          <p:nvPr/>
        </p:nvSpPr>
        <p:spPr bwMode="auto">
          <a:xfrm>
            <a:off x="7745217" y="2581855"/>
            <a:ext cx="1398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2"/>
                </a:solidFill>
                <a:latin typeface="Times New Roman" pitchFamily="18" charset="0"/>
                <a:cs typeface="Times New Roman" pitchFamily="18" charset="0"/>
              </a:defRPr>
            </a:lvl1pPr>
            <a:lvl2pPr marL="742950" indent="-285750" eaLnBrk="0" hangingPunct="0">
              <a:defRPr sz="2600">
                <a:solidFill>
                  <a:schemeClr val="tx2"/>
                </a:solidFill>
                <a:latin typeface="Times New Roman" pitchFamily="18" charset="0"/>
                <a:cs typeface="Times New Roman" pitchFamily="18" charset="0"/>
              </a:defRPr>
            </a:lvl2pPr>
            <a:lvl3pPr marL="1143000" indent="-228600" eaLnBrk="0" hangingPunct="0">
              <a:defRPr sz="2600">
                <a:solidFill>
                  <a:schemeClr val="tx2"/>
                </a:solidFill>
                <a:latin typeface="Times New Roman" pitchFamily="18" charset="0"/>
                <a:cs typeface="Times New Roman" pitchFamily="18" charset="0"/>
              </a:defRPr>
            </a:lvl3pPr>
            <a:lvl4pPr marL="1600200" indent="-228600" eaLnBrk="0" hangingPunct="0">
              <a:defRPr sz="2600">
                <a:solidFill>
                  <a:schemeClr val="tx2"/>
                </a:solidFill>
                <a:latin typeface="Times New Roman" pitchFamily="18" charset="0"/>
                <a:cs typeface="Times New Roman" pitchFamily="18" charset="0"/>
              </a:defRPr>
            </a:lvl4pPr>
            <a:lvl5pPr marL="2057400" indent="-228600" eaLnBrk="0" hangingPunct="0">
              <a:defRPr sz="2600">
                <a:solidFill>
                  <a:schemeClr val="tx2"/>
                </a:solidFill>
                <a:latin typeface="Times New Roman" pitchFamily="18" charset="0"/>
                <a:cs typeface="Times New Roman" pitchFamily="18" charset="0"/>
              </a:defRPr>
            </a:lvl5pPr>
            <a:lvl6pPr marL="25146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9718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4290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886200" indent="-228600"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r>
              <a:rPr lang="en-GB" sz="2000" b="1" dirty="0">
                <a:solidFill>
                  <a:srgbClr val="FFCC00"/>
                </a:solidFill>
                <a:latin typeface="Arial" charset="0"/>
              </a:rPr>
              <a:t>Co-evolve</a:t>
            </a:r>
            <a:endParaRPr lang="en-US" sz="2000" b="1" dirty="0">
              <a:solidFill>
                <a:srgbClr val="FFCC00"/>
              </a:solidFill>
              <a:latin typeface="Arial" charset="0"/>
            </a:endParaRPr>
          </a:p>
        </p:txBody>
      </p:sp>
      <p:sp>
        <p:nvSpPr>
          <p:cNvPr id="87" name="AutoShape 30">
            <a:extLst>
              <a:ext uri="{FF2B5EF4-FFF2-40B4-BE49-F238E27FC236}">
                <a16:creationId xmlns:a16="http://schemas.microsoft.com/office/drawing/2014/main" id="{8229B369-EC7F-40A2-A6FC-229211DB91AC}"/>
              </a:ext>
            </a:extLst>
          </p:cNvPr>
          <p:cNvSpPr>
            <a:spLocks noChangeArrowheads="1"/>
          </p:cNvSpPr>
          <p:nvPr/>
        </p:nvSpPr>
        <p:spPr bwMode="auto">
          <a:xfrm>
            <a:off x="8152739" y="2978730"/>
            <a:ext cx="360363" cy="996950"/>
          </a:xfrm>
          <a:prstGeom prst="upDownArrow">
            <a:avLst>
              <a:gd name="adj1" fmla="val 50000"/>
              <a:gd name="adj2" fmla="val 5533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dirty="0">
              <a:solidFill>
                <a:srgbClr val="000000"/>
              </a:solidFill>
            </a:endParaRPr>
          </a:p>
        </p:txBody>
      </p:sp>
      <p:sp>
        <p:nvSpPr>
          <p:cNvPr id="88" name="AutoShape 22">
            <a:extLst>
              <a:ext uri="{FF2B5EF4-FFF2-40B4-BE49-F238E27FC236}">
                <a16:creationId xmlns:a16="http://schemas.microsoft.com/office/drawing/2014/main" id="{F7D2AD6F-302F-4719-B744-2F065ADBFB16}"/>
              </a:ext>
            </a:extLst>
          </p:cNvPr>
          <p:cNvSpPr>
            <a:spLocks noChangeArrowheads="1"/>
          </p:cNvSpPr>
          <p:nvPr/>
        </p:nvSpPr>
        <p:spPr bwMode="auto">
          <a:xfrm>
            <a:off x="424656" y="5154599"/>
            <a:ext cx="360363" cy="719138"/>
          </a:xfrm>
          <a:prstGeom prst="upArrow">
            <a:avLst>
              <a:gd name="adj1" fmla="val 50000"/>
              <a:gd name="adj2" fmla="val 49890"/>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sz="1800" dirty="0">
              <a:solidFill>
                <a:srgbClr val="669900"/>
              </a:solidFill>
              <a:latin typeface="Arial"/>
            </a:endParaRPr>
          </a:p>
        </p:txBody>
      </p:sp>
    </p:spTree>
    <p:extLst>
      <p:ext uri="{BB962C8B-B14F-4D97-AF65-F5344CB8AC3E}">
        <p14:creationId xmlns:p14="http://schemas.microsoft.com/office/powerpoint/2010/main" val="372442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 Box 6">
            <a:extLst>
              <a:ext uri="{FF2B5EF4-FFF2-40B4-BE49-F238E27FC236}">
                <a16:creationId xmlns:a16="http://schemas.microsoft.com/office/drawing/2014/main" id="{B8202C46-D855-436B-947F-6C51D34FB9C3}"/>
              </a:ext>
            </a:extLst>
          </p:cNvPr>
          <p:cNvSpPr txBox="1">
            <a:spLocks noChangeArrowheads="1"/>
          </p:cNvSpPr>
          <p:nvPr/>
        </p:nvSpPr>
        <p:spPr bwMode="auto">
          <a:xfrm>
            <a:off x="0" y="0"/>
            <a:ext cx="91440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76225" indent="-276225" eaLnBrk="1" hangingPunct="1">
              <a:spcAft>
                <a:spcPct val="50000"/>
              </a:spcAft>
              <a:buFontTx/>
              <a:buChar char="•"/>
            </a:pPr>
            <a:r>
              <a:rPr lang="en-GB" altLang="en-US" sz="2400" dirty="0">
                <a:latin typeface="Calibri" panose="020F0502020204030204" pitchFamily="34" charset="0"/>
                <a:cs typeface="Calibri" panose="020F0502020204030204" pitchFamily="34" charset="0"/>
              </a:rPr>
              <a:t>Whilst ecosystem services values &amp; payments for ecosystem services (</a:t>
            </a:r>
            <a:r>
              <a:rPr lang="en-GB" altLang="en-US" sz="2400" i="1" dirty="0" err="1">
                <a:latin typeface="Calibri" panose="020F0502020204030204" pitchFamily="34" charset="0"/>
                <a:cs typeface="Calibri" panose="020F0502020204030204" pitchFamily="34" charset="0"/>
              </a:rPr>
              <a:t>eg</a:t>
            </a:r>
            <a:r>
              <a:rPr lang="en-GB" altLang="en-US" sz="2400" dirty="0">
                <a:latin typeface="Calibri" panose="020F0502020204030204" pitchFamily="34" charset="0"/>
                <a:cs typeface="Calibri" panose="020F0502020204030204" pitchFamily="34" charset="0"/>
              </a:rPr>
              <a:t> Blue Carbon) can incentivise effective conservation (I-1), still need state steer and obligations to ensure effectiveness &amp; equity (I-21)</a:t>
            </a:r>
          </a:p>
          <a:p>
            <a:pPr marL="276225" indent="-276225" eaLnBrk="1" hangingPunct="1">
              <a:spcAft>
                <a:spcPct val="50000"/>
              </a:spcAft>
              <a:buFontTx/>
              <a:buChar char="•"/>
            </a:pPr>
            <a:r>
              <a:rPr lang="en-GB" altLang="en-US" sz="2400" dirty="0">
                <a:latin typeface="Calibri" panose="020F0502020204030204" pitchFamily="34" charset="0"/>
                <a:cs typeface="Calibri" panose="020F0502020204030204" pitchFamily="34" charset="0"/>
              </a:rPr>
              <a:t>Legal requirements for transparency, accountability &amp; fairness needed in formulation &amp; implementation of effective and equitable policies (I-26)</a:t>
            </a:r>
          </a:p>
          <a:p>
            <a:pPr marL="276225" indent="-276225" eaLnBrk="1" hangingPunct="1">
              <a:spcAft>
                <a:spcPct val="50000"/>
              </a:spcAft>
              <a:buFontTx/>
              <a:buChar char="•"/>
            </a:pPr>
            <a:r>
              <a:rPr lang="en-GB" altLang="en-US" sz="2400" dirty="0">
                <a:latin typeface="Calibri" panose="020F0502020204030204" pitchFamily="34" charset="0"/>
                <a:cs typeface="Calibri" panose="020F0502020204030204" pitchFamily="34" charset="0"/>
              </a:rPr>
              <a:t>Legal obligations (I-17) on national governments for effective/equitable MPAs, fish stock restoration, good environmental status (MSFD) important for </a:t>
            </a:r>
            <a:r>
              <a:rPr lang="en-GB" altLang="en-US" sz="2400" b="1" dirty="0">
                <a:latin typeface="Calibri" panose="020F0502020204030204" pitchFamily="34" charset="0"/>
                <a:cs typeface="Calibri" panose="020F0502020204030204" pitchFamily="34" charset="0"/>
              </a:rPr>
              <a:t>‘encouraging’ political will </a:t>
            </a:r>
            <a:r>
              <a:rPr lang="en-GB" altLang="en-US" sz="2400" dirty="0">
                <a:latin typeface="Calibri" panose="020F0502020204030204" pitchFamily="34" charset="0"/>
                <a:cs typeface="Calibri" panose="020F0502020204030204" pitchFamily="34" charset="0"/>
              </a:rPr>
              <a:t>for EB MSP</a:t>
            </a:r>
          </a:p>
          <a:p>
            <a:pPr marL="276225" indent="-276225" eaLnBrk="1" hangingPunct="1">
              <a:spcAft>
                <a:spcPct val="50000"/>
              </a:spcAft>
              <a:buFontTx/>
              <a:buChar char="•"/>
            </a:pPr>
            <a:r>
              <a:rPr lang="en-GB" altLang="en-US" sz="2400" dirty="0">
                <a:latin typeface="Calibri" panose="020F0502020204030204" pitchFamily="34" charset="0"/>
                <a:cs typeface="Calibri" panose="020F0502020204030204" pitchFamily="34" charset="0"/>
              </a:rPr>
              <a:t>Rules for participation of locals (I-27) and establishment of collaborative platforms (I-28) also necessary to promote local ownership, cooperation &amp; support, including peer enforcement (I-32)</a:t>
            </a:r>
          </a:p>
          <a:p>
            <a:pPr marL="276225" indent="-276225" eaLnBrk="1" hangingPunct="1">
              <a:spcAft>
                <a:spcPct val="50000"/>
              </a:spcAft>
              <a:buFontTx/>
              <a:buChar char="•"/>
            </a:pPr>
            <a:r>
              <a:rPr lang="en-GB" altLang="en-US" sz="2400" dirty="0">
                <a:latin typeface="Calibri" panose="020F0502020204030204" pitchFamily="34" charset="0"/>
                <a:cs typeface="Calibri" panose="020F0502020204030204" pitchFamily="34" charset="0"/>
              </a:rPr>
              <a:t>Important to build trust and capacity for cooperation with locals (I-33), including linkages between state &amp; user representatives (I-34)</a:t>
            </a:r>
          </a:p>
          <a:p>
            <a:pPr marL="276225" indent="-276225" eaLnBrk="1" hangingPunct="1">
              <a:spcAft>
                <a:spcPct val="50000"/>
              </a:spcAft>
              <a:buFontTx/>
              <a:buChar char="•"/>
            </a:pPr>
            <a:r>
              <a:rPr lang="en-GB" altLang="en-US" sz="2400" dirty="0">
                <a:latin typeface="Calibri" panose="020F0502020204030204" pitchFamily="34" charset="0"/>
                <a:cs typeface="Calibri" panose="020F0502020204030204" pitchFamily="34" charset="0"/>
              </a:rPr>
              <a:t>Where appropriate &amp; feasible, aim to build on local customs (I-35) and draw on traditional ecological knowledge in collective learning (I-14)</a:t>
            </a:r>
          </a:p>
        </p:txBody>
      </p:sp>
    </p:spTree>
    <p:extLst>
      <p:ext uri="{BB962C8B-B14F-4D97-AF65-F5344CB8AC3E}">
        <p14:creationId xmlns:p14="http://schemas.microsoft.com/office/powerpoint/2010/main" val="2358016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 Box 6">
            <a:extLst>
              <a:ext uri="{FF2B5EF4-FFF2-40B4-BE49-F238E27FC236}">
                <a16:creationId xmlns:a16="http://schemas.microsoft.com/office/drawing/2014/main" id="{B8202C46-D855-436B-947F-6C51D34FB9C3}"/>
              </a:ext>
            </a:extLst>
          </p:cNvPr>
          <p:cNvSpPr txBox="1">
            <a:spLocks noChangeArrowheads="1"/>
          </p:cNvSpPr>
          <p:nvPr/>
        </p:nvSpPr>
        <p:spPr bwMode="auto">
          <a:xfrm>
            <a:off x="0" y="0"/>
            <a:ext cx="9144000"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1200"/>
              </a:spcAft>
            </a:pPr>
            <a:r>
              <a:rPr lang="en-GB" sz="2400" dirty="0">
                <a:latin typeface="Calibri" panose="020F0502020204030204" pitchFamily="34" charset="0"/>
                <a:cs typeface="Calibri" panose="020F0502020204030204" pitchFamily="34" charset="0"/>
              </a:rPr>
              <a:t>Rather than any particular tools/instruments, we need institutionally connected ecosystem-based marine spatial planning to effectively achieve integrated ecosystem-based marine spatial planning</a:t>
            </a:r>
          </a:p>
          <a:p>
            <a:pPr marL="0" indent="0" eaLnBrk="1" hangingPunct="1">
              <a:spcAft>
                <a:spcPts val="1200"/>
              </a:spcAft>
            </a:pPr>
            <a:r>
              <a:rPr lang="en-GB" sz="2400" dirty="0">
                <a:latin typeface="Calibri" panose="020F0502020204030204" pitchFamily="34" charset="0"/>
                <a:cs typeface="Calibri" panose="020F0502020204030204" pitchFamily="34" charset="0"/>
              </a:rPr>
              <a:t>… and this needs political will </a:t>
            </a:r>
            <a:r>
              <a:rPr lang="en-GB" sz="2400" u="sng" dirty="0">
                <a:latin typeface="Calibri" panose="020F0502020204030204" pitchFamily="34" charset="0"/>
                <a:cs typeface="Calibri" panose="020F0502020204030204" pitchFamily="34" charset="0"/>
              </a:rPr>
              <a:t>and</a:t>
            </a:r>
            <a:r>
              <a:rPr lang="en-GB" sz="2400" dirty="0">
                <a:latin typeface="Calibri" panose="020F0502020204030204" pitchFamily="34" charset="0"/>
                <a:cs typeface="Calibri" panose="020F0502020204030204" pitchFamily="34" charset="0"/>
              </a:rPr>
              <a:t> a diversity of incentives!</a:t>
            </a:r>
            <a:endParaRPr lang="en-GB" dirty="0">
              <a:latin typeface="Calibri" panose="020F0502020204030204" pitchFamily="34" charset="0"/>
              <a:cs typeface="Calibri" panose="020F0502020204030204" pitchFamily="34" charset="0"/>
            </a:endParaRPr>
          </a:p>
          <a:p>
            <a:pPr marL="0" indent="0" eaLnBrk="1" hangingPunct="1">
              <a:spcAft>
                <a:spcPct val="50000"/>
              </a:spcAft>
            </a:pPr>
            <a:r>
              <a:rPr lang="en-GB" altLang="en-US" sz="2400" dirty="0">
                <a:latin typeface="Calibri" panose="020F0502020204030204" pitchFamily="34" charset="0"/>
                <a:cs typeface="Calibri" panose="020F0502020204030204" pitchFamily="34" charset="0"/>
              </a:rPr>
              <a:t>In order to assess different EB MSP approaches, we need to employ more realistic theoretical and empirical frameworks to analyse case studies</a:t>
            </a:r>
            <a:endParaRPr lang="en-GB" altLang="en-US" sz="2400" i="1" dirty="0">
              <a:latin typeface="Calibri" panose="020F0502020204030204" pitchFamily="34" charset="0"/>
              <a:cs typeface="Calibri" panose="020F0502020204030204" pitchFamily="34" charset="0"/>
            </a:endParaRPr>
          </a:p>
          <a:p>
            <a:pPr marL="0" indent="0" eaLnBrk="1" hangingPunct="1">
              <a:spcAft>
                <a:spcPct val="50000"/>
              </a:spcAft>
            </a:pPr>
            <a:endParaRPr lang="en-GB" altLang="en-US" sz="2400" dirty="0">
              <a:latin typeface="Calibri" panose="020F0502020204030204" pitchFamily="34" charset="0"/>
              <a:cs typeface="Calibri" panose="020F0502020204030204" pitchFamily="34" charset="0"/>
            </a:endParaRPr>
          </a:p>
          <a:p>
            <a:pPr marL="0" indent="0" eaLnBrk="1" hangingPunct="1">
              <a:spcAft>
                <a:spcPct val="50000"/>
              </a:spcAft>
            </a:pPr>
            <a:endParaRPr lang="en-GB" altLang="en-US" sz="2400" dirty="0">
              <a:latin typeface="Calibri" panose="020F0502020204030204" pitchFamily="34" charset="0"/>
              <a:cs typeface="Calibri" panose="020F0502020204030204" pitchFamily="34" charset="0"/>
            </a:endParaRPr>
          </a:p>
          <a:p>
            <a:pPr marL="0" indent="0" eaLnBrk="1" hangingPunct="1">
              <a:spcAft>
                <a:spcPct val="50000"/>
              </a:spcAft>
            </a:pPr>
            <a:endParaRPr lang="en-GB" altLang="en-US" sz="2400" dirty="0">
              <a:latin typeface="Calibri" panose="020F0502020204030204" pitchFamily="34" charset="0"/>
              <a:cs typeface="Calibri" panose="020F0502020204030204" pitchFamily="34" charset="0"/>
            </a:endParaRPr>
          </a:p>
          <a:p>
            <a:pPr marL="0" indent="0" eaLnBrk="1" hangingPunct="1">
              <a:spcAft>
                <a:spcPct val="50000"/>
              </a:spcAft>
            </a:pPr>
            <a:endParaRPr lang="en-GB" altLang="en-US" sz="2400" dirty="0">
              <a:latin typeface="Calibri" panose="020F0502020204030204" pitchFamily="34" charset="0"/>
              <a:cs typeface="Calibri" panose="020F0502020204030204" pitchFamily="34" charset="0"/>
            </a:endParaRPr>
          </a:p>
          <a:p>
            <a:pPr marL="0" indent="0" eaLnBrk="1" hangingPunct="1">
              <a:spcAft>
                <a:spcPct val="50000"/>
              </a:spcAft>
            </a:pPr>
            <a:endParaRPr lang="en-GB" altLang="en-US" sz="2400" dirty="0">
              <a:latin typeface="Calibri" panose="020F0502020204030204" pitchFamily="34" charset="0"/>
              <a:cs typeface="Calibri" panose="020F0502020204030204" pitchFamily="34" charset="0"/>
            </a:endParaRPr>
          </a:p>
          <a:p>
            <a:pPr marL="0" indent="0" eaLnBrk="1" hangingPunct="1">
              <a:spcAft>
                <a:spcPct val="50000"/>
              </a:spcAft>
            </a:pPr>
            <a:endParaRPr lang="en-GB" altLang="en-US" sz="2400" dirty="0">
              <a:latin typeface="Calibri" panose="020F0502020204030204" pitchFamily="34" charset="0"/>
              <a:cs typeface="Calibri" panose="020F0502020204030204" pitchFamily="34" charset="0"/>
            </a:endParaRPr>
          </a:p>
        </p:txBody>
      </p:sp>
      <p:pic>
        <p:nvPicPr>
          <p:cNvPr id="3" name="Picture 2" descr="C:\Users\Peter Jones\Documents\MOVE\BOOK drafts\JPG\Fig 5c Top down monocentric hierarchy.jpg">
            <a:extLst>
              <a:ext uri="{FF2B5EF4-FFF2-40B4-BE49-F238E27FC236}">
                <a16:creationId xmlns:a16="http://schemas.microsoft.com/office/drawing/2014/main" id="{8CF22290-FD09-4E16-B849-16C68E74F8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19" y="2636912"/>
            <a:ext cx="4820251"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3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AF1ECE9-5DF8-4B75-BA07-4C6367FB70DF}"/>
              </a:ext>
            </a:extLst>
          </p:cNvPr>
          <p:cNvSpPr>
            <a:spLocks noGrp="1" noChangeArrowheads="1"/>
          </p:cNvSpPr>
          <p:nvPr>
            <p:ph type="title"/>
          </p:nvPr>
        </p:nvSpPr>
        <p:spPr>
          <a:xfrm>
            <a:off x="251520" y="333375"/>
            <a:ext cx="6552505" cy="6264275"/>
          </a:xfrm>
        </p:spPr>
        <p:txBody>
          <a:bodyPr/>
          <a:lstStyle/>
          <a:p>
            <a:pPr eaLnBrk="1" hangingPunct="1"/>
            <a:r>
              <a:rPr lang="en-GB" altLang="zh-CN" sz="2800" b="0" dirty="0">
                <a:solidFill>
                  <a:schemeClr val="tx1"/>
                </a:solidFill>
                <a:latin typeface="Calibri" panose="020F0502020204030204" pitchFamily="34" charset="0"/>
                <a:ea typeface="SimSun" panose="02010600030101010101" pitchFamily="2" charset="-122"/>
                <a:cs typeface="Calibri" panose="020F0502020204030204" pitchFamily="34" charset="0"/>
              </a:rPr>
              <a:t>Governance is </a:t>
            </a:r>
            <a:r>
              <a:rPr lang="en-GB" altLang="zh-CN" sz="2800" b="0" u="sng" dirty="0">
                <a:solidFill>
                  <a:schemeClr val="tx1"/>
                </a:solidFill>
                <a:latin typeface="Calibri" panose="020F0502020204030204" pitchFamily="34" charset="0"/>
                <a:ea typeface="SimSun" panose="02010600030101010101" pitchFamily="2" charset="-122"/>
                <a:cs typeface="Calibri" panose="020F0502020204030204" pitchFamily="34" charset="0"/>
              </a:rPr>
              <a:t>not just</a:t>
            </a:r>
            <a:r>
              <a:rPr lang="en-GB" altLang="zh-CN" sz="2800" b="0" dirty="0">
                <a:solidFill>
                  <a:schemeClr val="tx1"/>
                </a:solidFill>
                <a:latin typeface="Calibri" panose="020F0502020204030204" pitchFamily="34" charset="0"/>
                <a:ea typeface="SimSun" panose="02010600030101010101" pitchFamily="2" charset="-122"/>
                <a:cs typeface="Calibri" panose="020F0502020204030204" pitchFamily="34" charset="0"/>
              </a:rPr>
              <a:t>:-</a:t>
            </a:r>
            <a:r>
              <a:rPr lang="en-GB" altLang="en-US" sz="4600" b="0" dirty="0">
                <a:latin typeface="Calibri" panose="020F0502020204030204" pitchFamily="34" charset="0"/>
                <a:ea typeface="SimSun" panose="02010600030101010101" pitchFamily="2" charset="-122"/>
                <a:cs typeface="Calibri" panose="020F0502020204030204" pitchFamily="34" charset="0"/>
              </a:rPr>
              <a:t> </a:t>
            </a:r>
            <a:br>
              <a:rPr lang="en-GB" altLang="en-US" sz="2600" b="0" dirty="0">
                <a:latin typeface="Calibri" panose="020F0502020204030204" pitchFamily="34" charset="0"/>
                <a:ea typeface="SimSun" panose="02010600030101010101" pitchFamily="2" charset="-122"/>
                <a:cs typeface="Calibri" panose="020F0502020204030204" pitchFamily="34" charset="0"/>
              </a:rPr>
            </a:br>
            <a:br>
              <a:rPr lang="en-GB" altLang="en-US" sz="2600" b="0" dirty="0">
                <a:latin typeface="Calibri" panose="020F0502020204030204" pitchFamily="34" charset="0"/>
                <a:ea typeface="SimSun" panose="02010600030101010101" pitchFamily="2" charset="-122"/>
                <a:cs typeface="Calibri" panose="020F0502020204030204" pitchFamily="34" charset="0"/>
              </a:rPr>
            </a:br>
            <a:r>
              <a:rPr lang="en-GB" altLang="en-US" b="0" dirty="0">
                <a:solidFill>
                  <a:srgbClr val="FF0000"/>
                </a:solidFill>
                <a:latin typeface="Calibri" panose="020F0502020204030204" pitchFamily="34" charset="0"/>
                <a:ea typeface="SimSun" panose="02010600030101010101" pitchFamily="2" charset="-122"/>
                <a:cs typeface="Calibri" panose="020F0502020204030204" pitchFamily="34" charset="0"/>
              </a:rPr>
              <a:t>‘Strategies used by governments to help govern’</a:t>
            </a:r>
            <a:br>
              <a:rPr lang="en-GB" altLang="en-US" b="0" dirty="0">
                <a:solidFill>
                  <a:srgbClr val="FF0000"/>
                </a:solidFill>
                <a:latin typeface="Calibri" panose="020F0502020204030204" pitchFamily="34" charset="0"/>
                <a:ea typeface="SimSun" panose="02010600030101010101" pitchFamily="2" charset="-122"/>
                <a:cs typeface="Calibri" panose="020F0502020204030204" pitchFamily="34" charset="0"/>
              </a:rPr>
            </a:br>
            <a:br>
              <a:rPr lang="en-GB" altLang="en-US" b="0" dirty="0">
                <a:solidFill>
                  <a:srgbClr val="FF0000"/>
                </a:solidFill>
                <a:latin typeface="Calibri" panose="020F0502020204030204" pitchFamily="34" charset="0"/>
                <a:ea typeface="SimSun" panose="02010600030101010101" pitchFamily="2" charset="-122"/>
                <a:cs typeface="Calibri" panose="020F0502020204030204" pitchFamily="34" charset="0"/>
              </a:rPr>
            </a:br>
            <a:r>
              <a:rPr lang="en-GB" altLang="en-US" b="0" dirty="0">
                <a:solidFill>
                  <a:srgbClr val="0033CC"/>
                </a:solidFill>
                <a:latin typeface="Calibri" panose="020F0502020204030204" pitchFamily="34" charset="0"/>
                <a:ea typeface="SimSun" panose="02010600030101010101" pitchFamily="2" charset="-122"/>
                <a:cs typeface="Calibri" panose="020F0502020204030204" pitchFamily="34" charset="0"/>
              </a:rPr>
              <a:t>‘Government by and through markets’</a:t>
            </a:r>
            <a:br>
              <a:rPr lang="en-GB" altLang="en-US" b="0" dirty="0">
                <a:latin typeface="Calibri" panose="020F0502020204030204" pitchFamily="34" charset="0"/>
                <a:ea typeface="SimSun" panose="02010600030101010101" pitchFamily="2" charset="-122"/>
                <a:cs typeface="Calibri" panose="020F0502020204030204" pitchFamily="34" charset="0"/>
              </a:rPr>
            </a:br>
            <a:br>
              <a:rPr lang="en-GB" altLang="en-US" b="0" u="sng" dirty="0">
                <a:latin typeface="Calibri" panose="020F0502020204030204" pitchFamily="34" charset="0"/>
                <a:ea typeface="SimSun" panose="02010600030101010101" pitchFamily="2" charset="-122"/>
                <a:cs typeface="Calibri" panose="020F0502020204030204" pitchFamily="34" charset="0"/>
              </a:rPr>
            </a:br>
            <a:r>
              <a:rPr lang="en-GB" altLang="en-US" b="0" dirty="0">
                <a:solidFill>
                  <a:srgbClr val="339933"/>
                </a:solidFill>
                <a:latin typeface="Calibri" panose="020F0502020204030204" pitchFamily="34" charset="0"/>
                <a:ea typeface="SimSun" panose="02010600030101010101" pitchFamily="2" charset="-122"/>
                <a:cs typeface="Calibri" panose="020F0502020204030204" pitchFamily="34" charset="0"/>
              </a:rPr>
              <a:t>‘Governing without governments’</a:t>
            </a:r>
            <a:br>
              <a:rPr lang="en-GB" altLang="en-US" b="0" dirty="0">
                <a:solidFill>
                  <a:srgbClr val="339933"/>
                </a:solidFill>
                <a:latin typeface="Calibri" panose="020F0502020204030204" pitchFamily="34" charset="0"/>
                <a:ea typeface="SimSun" panose="02010600030101010101" pitchFamily="2" charset="-122"/>
                <a:cs typeface="Calibri" panose="020F0502020204030204" pitchFamily="34" charset="0"/>
              </a:rPr>
            </a:br>
            <a:br>
              <a:rPr lang="en-GB" altLang="en-US" b="0" dirty="0">
                <a:solidFill>
                  <a:srgbClr val="339933"/>
                </a:solidFill>
                <a:latin typeface="Calibri" panose="020F0502020204030204" pitchFamily="34" charset="0"/>
                <a:ea typeface="SimSun" panose="02010600030101010101" pitchFamily="2" charset="-122"/>
                <a:cs typeface="Calibri" panose="020F0502020204030204" pitchFamily="34" charset="0"/>
              </a:rPr>
            </a:br>
            <a:r>
              <a:rPr lang="en-GB" altLang="en-US" b="0" dirty="0">
                <a:solidFill>
                  <a:schemeClr val="tx1"/>
                </a:solidFill>
                <a:latin typeface="Calibri" panose="020F0502020204030204" pitchFamily="34" charset="0"/>
                <a:ea typeface="SimSun" panose="02010600030101010101" pitchFamily="2" charset="-122"/>
                <a:cs typeface="Calibri" panose="020F0502020204030204" pitchFamily="34" charset="0"/>
              </a:rPr>
              <a:t>It is a </a:t>
            </a:r>
            <a:r>
              <a:rPr lang="en-GB" altLang="en-US" dirty="0">
                <a:solidFill>
                  <a:schemeClr val="tx1"/>
                </a:solidFill>
                <a:latin typeface="Calibri" panose="020F0502020204030204" pitchFamily="34" charset="0"/>
                <a:ea typeface="SimSun" panose="02010600030101010101" pitchFamily="2" charset="-122"/>
                <a:cs typeface="Calibri" panose="020F0502020204030204" pitchFamily="34" charset="0"/>
              </a:rPr>
              <a:t>combination</a:t>
            </a:r>
            <a:r>
              <a:rPr lang="en-GB" altLang="en-US" b="0" dirty="0">
                <a:solidFill>
                  <a:schemeClr val="tx1"/>
                </a:solidFill>
                <a:latin typeface="Calibri" panose="020F0502020204030204" pitchFamily="34" charset="0"/>
                <a:ea typeface="SimSun" panose="02010600030101010101" pitchFamily="2" charset="-122"/>
                <a:cs typeface="Calibri" panose="020F0502020204030204" pitchFamily="34" charset="0"/>
              </a:rPr>
              <a:t> of the three, as appropriate to a given context</a:t>
            </a:r>
            <a:endParaRPr lang="en-US" altLang="en-US" b="0" dirty="0">
              <a:solidFill>
                <a:srgbClr val="339933"/>
              </a:solidFill>
              <a:latin typeface="Calibri" panose="020F0502020204030204" pitchFamily="34" charset="0"/>
              <a:ea typeface="SimSun" panose="02010600030101010101" pitchFamily="2" charset="-122"/>
              <a:cs typeface="Calibri" panose="020F0502020204030204" pitchFamily="34" charset="0"/>
            </a:endParaRPr>
          </a:p>
        </p:txBody>
      </p:sp>
      <p:pic>
        <p:nvPicPr>
          <p:cNvPr id="16387" name="Picture 3" descr="From Government to Governance">
            <a:extLst>
              <a:ext uri="{FF2B5EF4-FFF2-40B4-BE49-F238E27FC236}">
                <a16:creationId xmlns:a16="http://schemas.microsoft.com/office/drawing/2014/main" id="{3D001397-3E37-4B13-B842-106D0CF9D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88913"/>
            <a:ext cx="21320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9780521712835">
            <a:extLst>
              <a:ext uri="{FF2B5EF4-FFF2-40B4-BE49-F238E27FC236}">
                <a16:creationId xmlns:a16="http://schemas.microsoft.com/office/drawing/2014/main" id="{036408BB-61BE-4C20-86AE-70F167B24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3429000"/>
            <a:ext cx="21129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8DD731F-980E-4EE4-9793-7EE28B40B2D8}"/>
              </a:ext>
            </a:extLst>
          </p:cNvPr>
          <p:cNvSpPr>
            <a:spLocks noGrp="1" noChangeArrowheads="1"/>
          </p:cNvSpPr>
          <p:nvPr>
            <p:ph type="title"/>
          </p:nvPr>
        </p:nvSpPr>
        <p:spPr>
          <a:xfrm>
            <a:off x="179388" y="620713"/>
            <a:ext cx="8785225" cy="5832475"/>
          </a:xfrm>
        </p:spPr>
        <p:txBody>
          <a:bodyPr/>
          <a:lstStyle/>
          <a:p>
            <a:pPr eaLnBrk="1" hangingPunct="1"/>
            <a:br>
              <a:rPr lang="en-GB" altLang="zh-CN" sz="2600" b="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br>
            <a:br>
              <a:rPr lang="en-GB" altLang="zh-CN" sz="2600" b="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br>
            <a:r>
              <a:rPr lang="en-GB" altLang="zh-CN" sz="3400" b="0" dirty="0">
                <a:solidFill>
                  <a:srgbClr val="000000"/>
                </a:solidFill>
                <a:latin typeface="Calibri" panose="020F0502020204030204" pitchFamily="34" charset="0"/>
                <a:ea typeface="SimSun" panose="02010600030101010101" pitchFamily="2" charset="-122"/>
                <a:cs typeface="Calibri" panose="020F0502020204030204" pitchFamily="34" charset="0"/>
              </a:rPr>
              <a:t>Growing recognition in governance debates that there is a need to </a:t>
            </a:r>
            <a:r>
              <a:rPr lang="en-GB" altLang="zh-CN" sz="3400" dirty="0">
                <a:solidFill>
                  <a:srgbClr val="000000"/>
                </a:solidFill>
                <a:latin typeface="Calibri" panose="020F0502020204030204" pitchFamily="34" charset="0"/>
                <a:ea typeface="SimSun" panose="02010600030101010101" pitchFamily="2" charset="-122"/>
                <a:cs typeface="Calibri" panose="020F0502020204030204" pitchFamily="34" charset="0"/>
              </a:rPr>
              <a:t>move beyond blinkered ideological arguments</a:t>
            </a:r>
            <a:r>
              <a:rPr lang="en-GB" altLang="zh-CN" sz="3400" b="0" dirty="0">
                <a:solidFill>
                  <a:srgbClr val="000000"/>
                </a:solidFill>
                <a:latin typeface="Calibri" panose="020F0502020204030204" pitchFamily="34" charset="0"/>
                <a:ea typeface="SimSun" panose="02010600030101010101" pitchFamily="2" charset="-122"/>
                <a:cs typeface="Calibri" panose="020F0502020204030204" pitchFamily="34" charset="0"/>
              </a:rPr>
              <a:t> as to which approach is ‘best’ or ‘right’ </a:t>
            </a:r>
            <a:br>
              <a:rPr lang="en-GB" altLang="zh-CN" sz="3400" b="0" dirty="0">
                <a:solidFill>
                  <a:srgbClr val="000000"/>
                </a:solidFill>
                <a:latin typeface="Calibri" panose="020F0502020204030204" pitchFamily="34" charset="0"/>
                <a:ea typeface="SimSun" panose="02010600030101010101" pitchFamily="2" charset="-122"/>
                <a:cs typeface="Calibri" panose="020F0502020204030204" pitchFamily="34" charset="0"/>
              </a:rPr>
            </a:br>
            <a:br>
              <a:rPr lang="en-GB" altLang="zh-CN" sz="3400" b="0" dirty="0">
                <a:solidFill>
                  <a:srgbClr val="000000"/>
                </a:solidFill>
                <a:latin typeface="Calibri" panose="020F0502020204030204" pitchFamily="34" charset="0"/>
                <a:ea typeface="SimSun" panose="02010600030101010101" pitchFamily="2" charset="-122"/>
                <a:cs typeface="Calibri" panose="020F0502020204030204" pitchFamily="34" charset="0"/>
              </a:rPr>
            </a:br>
            <a:r>
              <a:rPr lang="en-GB" altLang="zh-CN" sz="3400"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altLang="zh-CN" sz="3400" b="0" dirty="0">
                <a:solidFill>
                  <a:srgbClr val="000000"/>
                </a:solidFill>
                <a:latin typeface="Calibri" panose="020F0502020204030204" pitchFamily="34" charset="0"/>
                <a:ea typeface="SimSun" panose="02010600030101010101" pitchFamily="2" charset="-122"/>
                <a:cs typeface="Calibri" panose="020F0502020204030204" pitchFamily="34" charset="0"/>
              </a:rPr>
              <a:t> develop governance models, frameworks and approaches that </a:t>
            </a:r>
            <a:r>
              <a:rPr lang="en-GB" altLang="zh-CN" sz="3400" dirty="0">
                <a:solidFill>
                  <a:srgbClr val="000000"/>
                </a:solidFill>
                <a:latin typeface="Calibri" panose="020F0502020204030204" pitchFamily="34" charset="0"/>
                <a:ea typeface="SimSun" panose="02010600030101010101" pitchFamily="2" charset="-122"/>
                <a:cs typeface="Calibri" panose="020F0502020204030204" pitchFamily="34" charset="0"/>
              </a:rPr>
              <a:t>combine the role of states, markets and people</a:t>
            </a:r>
            <a:br>
              <a:rPr lang="en-GB" altLang="zh-CN" sz="3400" b="0" dirty="0">
                <a:solidFill>
                  <a:srgbClr val="000000"/>
                </a:solidFill>
                <a:latin typeface="Calibri" panose="020F0502020204030204" pitchFamily="34" charset="0"/>
                <a:ea typeface="SimSun" panose="02010600030101010101" pitchFamily="2" charset="-122"/>
                <a:cs typeface="Calibri" panose="020F0502020204030204" pitchFamily="34" charset="0"/>
              </a:rPr>
            </a:br>
            <a:br>
              <a:rPr lang="en-GB" altLang="zh-CN" b="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br>
            <a:br>
              <a:rPr lang="en-GB" altLang="zh-CN" sz="2600" b="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br>
            <a:endParaRPr lang="en-US" altLang="en-US" sz="2600" b="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eter Jones\Documents\MOVE\BOOK drafts\JPG\Fig 5a Top down monocentric hierarch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16634"/>
            <a:ext cx="6480720" cy="6480720"/>
          </a:xfrm>
          <a:prstGeom prst="rect">
            <a:avLst/>
          </a:prstGeom>
          <a:solidFill>
            <a:srgbClr val="FF0000"/>
          </a:solidFill>
        </p:spPr>
      </p:pic>
      <p:sp>
        <p:nvSpPr>
          <p:cNvPr id="2" name="TextBox 1"/>
          <p:cNvSpPr txBox="1"/>
          <p:nvPr/>
        </p:nvSpPr>
        <p:spPr>
          <a:xfrm>
            <a:off x="5652120" y="548680"/>
            <a:ext cx="3060197"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Top-down hierarchical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governance: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command and control,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fortress conservation</a:t>
            </a:r>
          </a:p>
        </p:txBody>
      </p:sp>
      <p:sp>
        <p:nvSpPr>
          <p:cNvPr id="3" name="Rectangle 2">
            <a:extLst>
              <a:ext uri="{FF2B5EF4-FFF2-40B4-BE49-F238E27FC236}">
                <a16:creationId xmlns:a16="http://schemas.microsoft.com/office/drawing/2014/main" id="{0DECCBB2-C3A7-4B55-8D45-3D4A49D4F161}"/>
              </a:ext>
            </a:extLst>
          </p:cNvPr>
          <p:cNvSpPr/>
          <p:nvPr/>
        </p:nvSpPr>
        <p:spPr bwMode="auto">
          <a:xfrm rot="18502336">
            <a:off x="3073343" y="-1226642"/>
            <a:ext cx="404617" cy="86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600" b="0" i="0" u="none" strike="noStrike" cap="none" normalizeH="0" baseline="0">
              <a:ln>
                <a:noFill/>
              </a:ln>
              <a:solidFill>
                <a:schemeClr val="tx2"/>
              </a:solidFill>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235BFD79-2BF9-4AD4-8A7C-DC140A13575B}"/>
              </a:ext>
            </a:extLst>
          </p:cNvPr>
          <p:cNvSpPr/>
          <p:nvPr/>
        </p:nvSpPr>
        <p:spPr bwMode="auto">
          <a:xfrm>
            <a:off x="1691680" y="891760"/>
            <a:ext cx="914400" cy="296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600" b="0" i="0" u="none" strike="noStrike" cap="none" normalizeH="0" baseline="0">
              <a:ln>
                <a:noFill/>
              </a:ln>
              <a:solidFill>
                <a:schemeClr val="tx2"/>
              </a:solidFill>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1457BB2D-E141-4CCB-9EF3-4ACCDAD901AE}"/>
              </a:ext>
            </a:extLst>
          </p:cNvPr>
          <p:cNvSpPr/>
          <p:nvPr/>
        </p:nvSpPr>
        <p:spPr bwMode="auto">
          <a:xfrm rot="18859723">
            <a:off x="4534447" y="-1229879"/>
            <a:ext cx="467500" cy="9222828"/>
          </a:xfrm>
          <a:prstGeom prst="rect">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600" b="0" i="0" u="none" strike="noStrike" cap="none" normalizeH="0" baseline="0">
              <a:ln>
                <a:noFill/>
              </a:ln>
              <a:solidFill>
                <a:schemeClr val="tx2"/>
              </a:solidFill>
              <a:effectLst/>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4722CE0F-B37F-42C2-B867-F61835D4D562}"/>
              </a:ext>
            </a:extLst>
          </p:cNvPr>
          <p:cNvSpPr/>
          <p:nvPr/>
        </p:nvSpPr>
        <p:spPr bwMode="auto">
          <a:xfrm rot="2674059">
            <a:off x="4038941" y="-1051868"/>
            <a:ext cx="467500" cy="9014921"/>
          </a:xfrm>
          <a:prstGeom prst="rect">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600" b="0" i="0" u="none" strike="noStrike" cap="none" normalizeH="0" baseline="0">
              <a:ln>
                <a:noFill/>
              </a:ln>
              <a:solidFill>
                <a:schemeClr val="tx2"/>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204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eter Jones\Documents\MOVE\BOOK drafts\JPG\Fig 5b Bottom up polycentric sys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4416"/>
            <a:ext cx="8856983" cy="66835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373216"/>
            <a:ext cx="3813480"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400" b="1" dirty="0">
                <a:solidFill>
                  <a:srgbClr val="000000"/>
                </a:solidFill>
                <a:latin typeface="Calibri" panose="020F0502020204030204" pitchFamily="34" charset="0"/>
                <a:cs typeface="Times New Roman" pitchFamily="18" charset="0"/>
              </a:rPr>
              <a:t>P</a:t>
            </a:r>
            <a:r>
              <a:rPr kumimoji="0" lang="en-GB" sz="2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Times New Roman" pitchFamily="18" charset="0"/>
              </a:rPr>
              <a:t>olycentric</a:t>
            </a:r>
            <a:endPar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governance: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itchFamily="18" charset="0"/>
              </a:rPr>
              <a:t>place-based self-governance</a:t>
            </a:r>
          </a:p>
        </p:txBody>
      </p:sp>
    </p:spTree>
    <p:extLst>
      <p:ext uri="{BB962C8B-B14F-4D97-AF65-F5344CB8AC3E}">
        <p14:creationId xmlns:p14="http://schemas.microsoft.com/office/powerpoint/2010/main" val="44092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89"/>
          <a:stretch/>
        </p:blipFill>
        <p:spPr bwMode="auto">
          <a:xfrm>
            <a:off x="0" y="614166"/>
            <a:ext cx="9144000" cy="5460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8435" name="Text Box 3"/>
          <p:cNvSpPr txBox="1">
            <a:spLocks noChangeArrowheads="1"/>
          </p:cNvSpPr>
          <p:nvPr/>
        </p:nvSpPr>
        <p:spPr bwMode="auto">
          <a:xfrm>
            <a:off x="250825" y="5851525"/>
            <a:ext cx="9020175"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000" dirty="0">
                <a:latin typeface="News Gothic" pitchFamily="34" charset="0"/>
              </a:rPr>
              <a:t>“The multi-scale component of the proposed governance framework with</a:t>
            </a:r>
          </a:p>
          <a:p>
            <a:pPr>
              <a:spcBef>
                <a:spcPct val="0"/>
              </a:spcBef>
              <a:buFontTx/>
              <a:buNone/>
            </a:pPr>
            <a:r>
              <a:rPr lang="en-US" altLang="en-US" sz="2000" dirty="0">
                <a:latin typeface="News Gothic" pitchFamily="34" charset="0"/>
              </a:rPr>
              <a:t>vertical and horizontal linkages among the different policy cycles.</a:t>
            </a:r>
          </a:p>
          <a:p>
            <a:pPr>
              <a:spcBef>
                <a:spcPct val="0"/>
              </a:spcBef>
              <a:buFontTx/>
              <a:buNone/>
            </a:pPr>
            <a:r>
              <a:rPr lang="en-US" altLang="en-US" sz="2000" b="1" dirty="0">
                <a:latin typeface="News Gothic" pitchFamily="34" charset="0"/>
              </a:rPr>
              <a:t>The multi-level linkages do not necessarily imply a controlling function”</a:t>
            </a:r>
          </a:p>
        </p:txBody>
      </p:sp>
      <p:sp>
        <p:nvSpPr>
          <p:cNvPr id="2" name="TextBox 1"/>
          <p:cNvSpPr txBox="1"/>
          <p:nvPr/>
        </p:nvSpPr>
        <p:spPr>
          <a:xfrm>
            <a:off x="19034" y="0"/>
            <a:ext cx="6545382" cy="646331"/>
          </a:xfrm>
          <a:prstGeom prst="rect">
            <a:avLst/>
          </a:prstGeom>
          <a:noFill/>
        </p:spPr>
        <p:txBody>
          <a:bodyPr wrap="none" rtlCol="0">
            <a:spAutoFit/>
          </a:bodyPr>
          <a:lstStyle/>
          <a:p>
            <a:r>
              <a:rPr lang="en-GB" dirty="0"/>
              <a:t>Fanning et al. (</a:t>
            </a:r>
            <a:r>
              <a:rPr lang="en-GB" dirty="0">
                <a:hlinkClick r:id="rId5"/>
              </a:rPr>
              <a:t>2007</a:t>
            </a:r>
            <a:r>
              <a:rPr lang="en-GB" dirty="0"/>
              <a:t>)</a:t>
            </a:r>
          </a:p>
          <a:p>
            <a:r>
              <a:rPr lang="en-GB" dirty="0"/>
              <a:t>Focused on EBM of Caribbean large marine ecosystem (LME)</a:t>
            </a:r>
            <a:endParaRPr lang="en-GB" b="1"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d749b4515b75daab8cddf4c6aa62231c4489491"/>
</p:tagLst>
</file>

<file path=ppt/theme/theme1.xml><?xml version="1.0" encoding="utf-8"?>
<a:theme xmlns:a="http://schemas.openxmlformats.org/drawingml/2006/main" name="1_Custom Design">
  <a:themeElements>
    <a:clrScheme name="1_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2"/>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2"/>
            </a:solidFill>
            <a:effectLst/>
            <a:latin typeface="Times New Roman"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8689</TotalTime>
  <Words>3821</Words>
  <Application>Microsoft Office PowerPoint</Application>
  <PresentationFormat>On-screen Show (4:3)</PresentationFormat>
  <Paragraphs>494</Paragraphs>
  <Slides>42</Slides>
  <Notes>42</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42</vt:i4>
      </vt:variant>
    </vt:vector>
  </HeadingPairs>
  <TitlesOfParts>
    <vt:vector size="58" baseType="lpstr">
      <vt:lpstr>Abadi</vt:lpstr>
      <vt:lpstr>Arial</vt:lpstr>
      <vt:lpstr>Calibri</vt:lpstr>
      <vt:lpstr>News Gothic</vt:lpstr>
      <vt:lpstr>Times New Roman</vt:lpstr>
      <vt:lpstr>Wingdings</vt:lpstr>
      <vt:lpstr>1_Custom Design</vt:lpstr>
      <vt:lpstr>Custom Design</vt:lpstr>
      <vt:lpstr>2_Custom Design</vt:lpstr>
      <vt:lpstr>3_Custom Design</vt:lpstr>
      <vt:lpstr>2_Default Design</vt:lpstr>
      <vt:lpstr>Default Design</vt:lpstr>
      <vt:lpstr>3_Default Design</vt:lpstr>
      <vt:lpstr>4_Default Design</vt:lpstr>
      <vt:lpstr>5_Default Design</vt:lpstr>
      <vt:lpstr>Office Theme</vt:lpstr>
      <vt:lpstr>Effective governance frameworks for implementing ecosystem-based marine spatial planning:  the challenges of achieving ecological connectivity through institutional connectivity  Peter Jones @PJSJones  </vt:lpstr>
      <vt:lpstr>       </vt:lpstr>
      <vt:lpstr>PowerPoint Presentation</vt:lpstr>
      <vt:lpstr>Where should the governance ‘steer’ towards ecosystem-based marine spatial planning come from?   </vt:lpstr>
      <vt:lpstr>Governance is not just:-   ‘Strategies used by governments to help govern’  ‘Government by and through markets’  ‘Governing without governments’  It is a combination of the three, as appropriate to a given context</vt:lpstr>
      <vt:lpstr>  Growing recognition in governance debates that there is a need to move beyond blinkered ideological arguments as to which approach is ‘best’ or ‘right’   : develop governance models, frameworks and approaches that combine the role of states, markets and people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Place-based management through self-governing systems is unlikely to be effective in leading to ecological connectivity and achieving longer-term &amp; wider-scale strategic EB MSP objectives, so polycentrism is less useful as a conceptual &amp; empirical framework  Combinations of governance approaches are necessary : state, market and civil society, through a diversity of incentives  Political will and leadership are particularly important  Some degree and form of hierarchical coordination is necessary to achieve institutional connectivity and thereby ecological connectivity  Analyse EB MSP case studies using more realistic conceptual &amp; empirical frameworks such as co-evolutionary governance in terms  of how a diversity of incentives interact, including whether &amp; how decentralisation initiatives are (or are not) leading to ecological connectivity through institutional connectivity   </vt:lpstr>
      <vt:lpstr>Case study: European Union (Jones et al. 2016 MSP in Reality)  Realities of marine spatial planning contrast with related conceptual ideals  National blue growth priorities lead to a focus on ‘strategic sectoral planning’, particularly for nationally significant infrastructure &amp; major economic development projects  Top-down approaches dominate from which participative platforms are disconnected by design  Politically expedient focus on blue growth is undermining environmental priorities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Governing MPAs  - getting the balance right</dc:title>
  <dc:creator>Jones</dc:creator>
  <cp:lastModifiedBy>Peter Jones</cp:lastModifiedBy>
  <cp:revision>226</cp:revision>
  <cp:lastPrinted>2020-01-21T10:16:49Z</cp:lastPrinted>
  <dcterms:created xsi:type="dcterms:W3CDTF">2009-12-07T17:59:21Z</dcterms:created>
  <dcterms:modified xsi:type="dcterms:W3CDTF">2020-01-23T08:43:11Z</dcterms:modified>
</cp:coreProperties>
</file>