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7" r:id="rId3"/>
    <p:sldId id="298" r:id="rId4"/>
    <p:sldId id="294" r:id="rId5"/>
    <p:sldId id="295" r:id="rId6"/>
    <p:sldId id="309" r:id="rId7"/>
    <p:sldId id="296" r:id="rId8"/>
    <p:sldId id="310" r:id="rId9"/>
    <p:sldId id="258" r:id="rId10"/>
    <p:sldId id="261" r:id="rId11"/>
    <p:sldId id="262" r:id="rId12"/>
    <p:sldId id="307" r:id="rId13"/>
    <p:sldId id="304" r:id="rId14"/>
    <p:sldId id="305" r:id="rId15"/>
    <p:sldId id="303" r:id="rId16"/>
    <p:sldId id="306" r:id="rId17"/>
    <p:sldId id="312" r:id="rId18"/>
    <p:sldId id="302" r:id="rId19"/>
    <p:sldId id="264" r:id="rId20"/>
    <p:sldId id="279" r:id="rId21"/>
    <p:sldId id="275" r:id="rId22"/>
    <p:sldId id="276" r:id="rId23"/>
    <p:sldId id="277" r:id="rId24"/>
    <p:sldId id="278" r:id="rId25"/>
    <p:sldId id="280" r:id="rId26"/>
    <p:sldId id="281" r:id="rId27"/>
    <p:sldId id="283" r:id="rId28"/>
    <p:sldId id="268"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BFBDD-2239-4212-950D-777DAFB93A04}" type="datetimeFigureOut">
              <a:rPr lang="en-ZA" smtClean="0"/>
              <a:t>2020/01/22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DB883-AA67-46DA-B577-93053E1EA050}" type="slidenum">
              <a:rPr lang="en-ZA" smtClean="0"/>
              <a:t>‹#›</a:t>
            </a:fld>
            <a:endParaRPr lang="en-ZA" dirty="0"/>
          </a:p>
        </p:txBody>
      </p:sp>
    </p:spTree>
    <p:extLst>
      <p:ext uri="{BB962C8B-B14F-4D97-AF65-F5344CB8AC3E}">
        <p14:creationId xmlns:p14="http://schemas.microsoft.com/office/powerpoint/2010/main" val="141650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D524522-513F-4883-9198-0C23BD2F1C55}" type="slidenum">
              <a:rPr lang="en-ZA" smtClean="0"/>
              <a:t>9</a:t>
            </a:fld>
            <a:endParaRPr lang="en-ZA" dirty="0"/>
          </a:p>
        </p:txBody>
      </p:sp>
    </p:spTree>
    <p:extLst>
      <p:ext uri="{BB962C8B-B14F-4D97-AF65-F5344CB8AC3E}">
        <p14:creationId xmlns:p14="http://schemas.microsoft.com/office/powerpoint/2010/main" val="167638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D524522-513F-4883-9198-0C23BD2F1C55}" type="slidenum">
              <a:rPr lang="en-ZA" smtClean="0"/>
              <a:t>19</a:t>
            </a:fld>
            <a:endParaRPr lang="en-ZA" dirty="0"/>
          </a:p>
        </p:txBody>
      </p:sp>
    </p:spTree>
    <p:extLst>
      <p:ext uri="{BB962C8B-B14F-4D97-AF65-F5344CB8AC3E}">
        <p14:creationId xmlns:p14="http://schemas.microsoft.com/office/powerpoint/2010/main" val="20945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DCE4A0-A228-4890-ABB0-1CD2C9F0EB51}" type="slidenum">
              <a:rPr lang="en-GB"/>
              <a:pPr eaLnBrk="1" hangingPunct="1"/>
              <a:t>25</a:t>
            </a:fld>
            <a:endParaRPr lang="en-GB"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dirty="0" smtClean="0"/>
              <a:t>A1B emissions scenario can be considered a “medium” warming scenario. Population peaks mid-century and there is very rapid economic</a:t>
            </a:r>
          </a:p>
          <a:p>
            <a:pPr eaLnBrk="1" hangingPunct="1"/>
            <a:r>
              <a:rPr lang="en-US" dirty="0" smtClean="0"/>
              <a:t>growth and a balanced portfolio of energy technologies including fossil fuels and high efficiency technology that is adopted rapidly. </a:t>
            </a:r>
          </a:p>
          <a:p>
            <a:pPr eaLnBrk="1" hangingPunct="1"/>
            <a:r>
              <a:rPr lang="en-US" dirty="0" smtClean="0"/>
              <a:t>B1 emissions scenario has lower emissions than A1B that result in less warming, and could be considered the “low” warming scenario. B1 refers to a future where population is the same as A1B, but there are rapid economic shifts toward a service/information economy.</a:t>
            </a:r>
          </a:p>
          <a:p>
            <a:pPr eaLnBrk="1" hangingPunct="1"/>
            <a:r>
              <a:rPr lang="en-US" dirty="0" smtClean="0"/>
              <a:t>The A2 storyline and scenario family describes a very heterogeneous world. The underlying theme is self-reliance and preservation of local identities. Fertility patterns across regions converge very slowly, which results in continuously increasing global population. Economic development is primarily regionally oriented and per capita economic growth and technological change are more fragmented and slower than in other storylines. and less rapid and more diverse technological change than in the B1 and A1 storylines </a:t>
            </a:r>
          </a:p>
        </p:txBody>
      </p:sp>
    </p:spTree>
    <p:extLst>
      <p:ext uri="{BB962C8B-B14F-4D97-AF65-F5344CB8AC3E}">
        <p14:creationId xmlns:p14="http://schemas.microsoft.com/office/powerpoint/2010/main" val="7676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r"/>
            <a:fld id="{C31E3B15-28C8-42E7-B854-B7906BF3559F}" type="slidenum">
              <a:rPr lang="en-AU" altLang="en-AU" sz="1200"/>
              <a:pPr algn="r"/>
              <a:t>28</a:t>
            </a:fld>
            <a:endParaRPr lang="en-AU" altLang="en-AU"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8600" indent="-228600"/>
            <a:endParaRPr lang="en-US" dirty="0" smtClean="0"/>
          </a:p>
        </p:txBody>
      </p:sp>
    </p:spTree>
    <p:extLst>
      <p:ext uri="{BB962C8B-B14F-4D97-AF65-F5344CB8AC3E}">
        <p14:creationId xmlns:p14="http://schemas.microsoft.com/office/powerpoint/2010/main" val="393866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420863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228503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49124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GB"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3813357-180F-445C-A956-94D079C94650}" type="slidenum">
              <a:rPr lang="en-GB"/>
              <a:pPr/>
              <a:t>‹#›</a:t>
            </a:fld>
            <a:endParaRPr lang="en-GB" dirty="0"/>
          </a:p>
        </p:txBody>
      </p:sp>
    </p:spTree>
    <p:extLst>
      <p:ext uri="{BB962C8B-B14F-4D97-AF65-F5344CB8AC3E}">
        <p14:creationId xmlns:p14="http://schemas.microsoft.com/office/powerpoint/2010/main" val="297206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609600" y="6248400"/>
            <a:ext cx="2844800" cy="457200"/>
          </a:xfrm>
        </p:spPr>
        <p:txBody>
          <a:bodyPr/>
          <a:lstStyle>
            <a:lvl1pPr>
              <a:defRPr/>
            </a:lvl1pPr>
          </a:lstStyle>
          <a:p>
            <a:endParaRPr lang="en-GB" dirty="0"/>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GB" dirty="0"/>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DA3B9B7C-75E0-4C49-9A37-0529801F4F70}" type="slidenum">
              <a:rPr lang="en-GB"/>
              <a:pPr/>
              <a:t>‹#›</a:t>
            </a:fld>
            <a:endParaRPr lang="en-GB" dirty="0"/>
          </a:p>
        </p:txBody>
      </p:sp>
    </p:spTree>
    <p:extLst>
      <p:ext uri="{BB962C8B-B14F-4D97-AF65-F5344CB8AC3E}">
        <p14:creationId xmlns:p14="http://schemas.microsoft.com/office/powerpoint/2010/main" val="425737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348451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176029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316313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190637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283262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25165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336980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02635-17FD-4C57-834D-E5815DB9526B}" type="datetimeFigureOut">
              <a:rPr lang="en-ZA" smtClean="0"/>
              <a:t>2020/01/22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212CA2C-99B4-465F-AC3E-52FFE866912F}" type="slidenum">
              <a:rPr lang="en-ZA" smtClean="0"/>
              <a:t>‹#›</a:t>
            </a:fld>
            <a:endParaRPr lang="en-ZA" dirty="0"/>
          </a:p>
        </p:txBody>
      </p:sp>
    </p:spTree>
    <p:extLst>
      <p:ext uri="{BB962C8B-B14F-4D97-AF65-F5344CB8AC3E}">
        <p14:creationId xmlns:p14="http://schemas.microsoft.com/office/powerpoint/2010/main" val="409528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02635-17FD-4C57-834D-E5815DB9526B}" type="datetimeFigureOut">
              <a:rPr lang="en-ZA" smtClean="0"/>
              <a:t>2020/01/22</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2CA2C-99B4-465F-AC3E-52FFE866912F}" type="slidenum">
              <a:rPr lang="en-ZA" smtClean="0"/>
              <a:t>‹#›</a:t>
            </a:fld>
            <a:endParaRPr lang="en-ZA" dirty="0"/>
          </a:p>
        </p:txBody>
      </p:sp>
    </p:spTree>
    <p:extLst>
      <p:ext uri="{BB962C8B-B14F-4D97-AF65-F5344CB8AC3E}">
        <p14:creationId xmlns:p14="http://schemas.microsoft.com/office/powerpoint/2010/main" val="1721643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rb.org/"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p:cNvSpPr>
            <a:spLocks noGrp="1"/>
          </p:cNvSpPr>
          <p:nvPr>
            <p:ph type="ctrTitle"/>
          </p:nvPr>
        </p:nvSpPr>
        <p:spPr>
          <a:xfrm>
            <a:off x="1428008" y="342900"/>
            <a:ext cx="9144000" cy="1223963"/>
          </a:xfrm>
        </p:spPr>
        <p:txBody>
          <a:bodyPr>
            <a:normAutofit/>
          </a:bodyPr>
          <a:lstStyle/>
          <a:p>
            <a:r>
              <a:rPr lang="en-ZA" sz="4000" b="1" dirty="0" smtClean="0">
                <a:effectLst>
                  <a:outerShdw blurRad="38100" dist="38100" dir="2700000" algn="tl">
                    <a:srgbClr val="000000">
                      <a:alpha val="43137"/>
                    </a:srgbClr>
                  </a:outerShdw>
                </a:effectLst>
              </a:rPr>
              <a:t>Transformed and Transformative Ocean Governance, 22-24 January 2020 </a:t>
            </a:r>
            <a:endParaRPr lang="en-ZA"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42615" y="2086656"/>
            <a:ext cx="9144000" cy="4251552"/>
          </a:xfrm>
        </p:spPr>
        <p:txBody>
          <a:bodyPr>
            <a:normAutofit/>
          </a:bodyPr>
          <a:lstStyle/>
          <a:p>
            <a:r>
              <a:rPr lang="en-ZA" sz="3600" dirty="0" smtClean="0"/>
              <a:t>Fisheries management for ocean health: policies, progress and challenges</a:t>
            </a:r>
            <a:endParaRPr lang="en-US" sz="3600" dirty="0" smtClean="0"/>
          </a:p>
          <a:p>
            <a:endParaRPr lang="en-US" sz="3600" dirty="0"/>
          </a:p>
          <a:p>
            <a:endParaRPr lang="en-US" sz="3600" dirty="0"/>
          </a:p>
          <a:p>
            <a:r>
              <a:rPr lang="en-US" sz="2800" dirty="0" smtClean="0"/>
              <a:t>Kevern Cochrane</a:t>
            </a:r>
          </a:p>
          <a:p>
            <a:r>
              <a:rPr lang="en-US" sz="2800" dirty="0" smtClean="0"/>
              <a:t>Dept. </a:t>
            </a:r>
            <a:r>
              <a:rPr lang="en-US" sz="2800" dirty="0" smtClean="0"/>
              <a:t>of Ichthyology and Fisheries Science, Rhodes University</a:t>
            </a:r>
            <a:endParaRPr lang="en-ZA"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083" y="5535806"/>
            <a:ext cx="2361063" cy="1322195"/>
          </a:xfrm>
          <a:prstGeom prst="rect">
            <a:avLst/>
          </a:prstGeom>
        </p:spPr>
      </p:pic>
    </p:spTree>
    <p:extLst>
      <p:ext uri="{BB962C8B-B14F-4D97-AF65-F5344CB8AC3E}">
        <p14:creationId xmlns:p14="http://schemas.microsoft.com/office/powerpoint/2010/main" val="110823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918294" y="2625907"/>
            <a:ext cx="2549366" cy="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sp>
        <p:nvSpPr>
          <p:cNvPr id="6" name="Rectangle 2"/>
          <p:cNvSpPr>
            <a:spLocks noChangeArrowheads="1"/>
          </p:cNvSpPr>
          <p:nvPr/>
        </p:nvSpPr>
        <p:spPr bwMode="auto">
          <a:xfrm>
            <a:off x="13652094" y="3246393"/>
            <a:ext cx="2549366" cy="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grpSp>
        <p:nvGrpSpPr>
          <p:cNvPr id="11" name="Group 10"/>
          <p:cNvGrpSpPr/>
          <p:nvPr/>
        </p:nvGrpSpPr>
        <p:grpSpPr>
          <a:xfrm>
            <a:off x="3690715" y="3035819"/>
            <a:ext cx="4717118" cy="1035231"/>
            <a:chOff x="3690715" y="2873829"/>
            <a:chExt cx="4717118" cy="1035231"/>
          </a:xfrm>
        </p:grpSpPr>
        <p:graphicFrame>
          <p:nvGraphicFramePr>
            <p:cNvPr id="7" name="Object 6"/>
            <p:cNvGraphicFramePr>
              <a:graphicFrameLocks noChangeAspect="1"/>
            </p:cNvGraphicFramePr>
            <p:nvPr>
              <p:extLst/>
            </p:nvPr>
          </p:nvGraphicFramePr>
          <p:xfrm>
            <a:off x="6784436" y="2873829"/>
            <a:ext cx="1623397" cy="1012371"/>
          </p:xfrm>
          <a:graphic>
            <a:graphicData uri="http://schemas.openxmlformats.org/presentationml/2006/ole">
              <mc:AlternateContent xmlns:mc="http://schemas.openxmlformats.org/markup-compatibility/2006">
                <mc:Choice xmlns:v="urn:schemas-microsoft-com:vml" Requires="v">
                  <p:oleObj spid="_x0000_s1128" name="Picture" r:id="rId3" imgW="6300753" imgH="3960671" progId="Word.Picture.8">
                    <p:embed/>
                  </p:oleObj>
                </mc:Choice>
                <mc:Fallback>
                  <p:oleObj name="Picture" r:id="rId3" imgW="6300753" imgH="3960671" progId="Word.Picture.8">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436" y="2873829"/>
                          <a:ext cx="1623397" cy="1012371"/>
                        </a:xfrm>
                        <a:prstGeom prst="rect">
                          <a:avLst/>
                        </a:prstGeom>
                        <a:noFill/>
                      </p:spPr>
                    </p:pic>
                  </p:oleObj>
                </mc:Fallback>
              </mc:AlternateContent>
            </a:graphicData>
          </a:graphic>
        </p:graphicFrame>
        <p:grpSp>
          <p:nvGrpSpPr>
            <p:cNvPr id="10" name="Group 9"/>
            <p:cNvGrpSpPr/>
            <p:nvPr/>
          </p:nvGrpSpPr>
          <p:grpSpPr>
            <a:xfrm>
              <a:off x="3690715" y="2896689"/>
              <a:ext cx="1623397" cy="1012371"/>
              <a:chOff x="3690715" y="2896689"/>
              <a:chExt cx="1623397" cy="1012371"/>
            </a:xfrm>
          </p:grpSpPr>
          <p:graphicFrame>
            <p:nvGraphicFramePr>
              <p:cNvPr id="5" name="Object 4"/>
              <p:cNvGraphicFramePr>
                <a:graphicFrameLocks noChangeAspect="1"/>
              </p:cNvGraphicFramePr>
              <p:nvPr>
                <p:extLst/>
              </p:nvPr>
            </p:nvGraphicFramePr>
            <p:xfrm>
              <a:off x="3690715" y="2896689"/>
              <a:ext cx="1623397" cy="1012371"/>
            </p:xfrm>
            <a:graphic>
              <a:graphicData uri="http://schemas.openxmlformats.org/presentationml/2006/ole">
                <mc:AlternateContent xmlns:mc="http://schemas.openxmlformats.org/markup-compatibility/2006">
                  <mc:Choice xmlns:v="urn:schemas-microsoft-com:vml" Requires="v">
                    <p:oleObj spid="_x0000_s1129" name="Picture" r:id="rId5" imgW="6300753" imgH="3960671" progId="Word.Picture.8">
                      <p:embed/>
                    </p:oleObj>
                  </mc:Choice>
                  <mc:Fallback>
                    <p:oleObj name="Picture" r:id="rId5" imgW="6300753" imgH="3960671" progId="Word.Picture.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5" y="2896689"/>
                            <a:ext cx="1623397" cy="1012371"/>
                          </a:xfrm>
                          <a:prstGeom prst="rect">
                            <a:avLst/>
                          </a:prstGeom>
                          <a:noFill/>
                        </p:spPr>
                      </p:pic>
                    </p:oleObj>
                  </mc:Fallback>
                </mc:AlternateContent>
              </a:graphicData>
            </a:graphic>
          </p:graphicFrame>
          <p:sp>
            <p:nvSpPr>
              <p:cNvPr id="8" name="Rectangle 7"/>
              <p:cNvSpPr/>
              <p:nvPr/>
            </p:nvSpPr>
            <p:spPr>
              <a:xfrm>
                <a:off x="3919483" y="3264081"/>
                <a:ext cx="116586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accent1">
                        <a:lumMod val="50000"/>
                      </a:schemeClr>
                    </a:solidFill>
                  </a:rPr>
                  <a:t>Anchovy</a:t>
                </a:r>
                <a:endParaRPr lang="en-ZA" dirty="0">
                  <a:solidFill>
                    <a:schemeClr val="accent1">
                      <a:lumMod val="50000"/>
                    </a:schemeClr>
                  </a:solidFill>
                </a:endParaRPr>
              </a:p>
            </p:txBody>
          </p:sp>
        </p:grpSp>
        <p:sp>
          <p:nvSpPr>
            <p:cNvPr id="9" name="Rectangle 8"/>
            <p:cNvSpPr/>
            <p:nvPr/>
          </p:nvSpPr>
          <p:spPr>
            <a:xfrm>
              <a:off x="7013204" y="3241221"/>
              <a:ext cx="116586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accent1">
                      <a:lumMod val="50000"/>
                    </a:schemeClr>
                  </a:solidFill>
                </a:rPr>
                <a:t>Sardine</a:t>
              </a:r>
              <a:endParaRPr lang="en-ZA" dirty="0">
                <a:solidFill>
                  <a:schemeClr val="accent1">
                    <a:lumMod val="50000"/>
                  </a:schemeClr>
                </a:solidFill>
              </a:endParaRPr>
            </a:p>
          </p:txBody>
        </p:sp>
      </p:grpSp>
      <p:sp>
        <p:nvSpPr>
          <p:cNvPr id="12" name="Title 11"/>
          <p:cNvSpPr>
            <a:spLocks noGrp="1"/>
          </p:cNvSpPr>
          <p:nvPr>
            <p:ph type="title"/>
          </p:nvPr>
        </p:nvSpPr>
        <p:spPr>
          <a:xfrm>
            <a:off x="838200" y="161865"/>
            <a:ext cx="10515600" cy="1575495"/>
          </a:xfrm>
        </p:spPr>
        <p:txBody>
          <a:bodyPr>
            <a:normAutofit/>
          </a:bodyPr>
          <a:lstStyle/>
          <a:p>
            <a:pPr algn="ctr"/>
            <a:r>
              <a:rPr lang="en-ZA" b="1" u="sng" dirty="0" smtClean="0"/>
              <a:t>EAF in practice: the SA small pelagics fishery</a:t>
            </a:r>
            <a:br>
              <a:rPr lang="en-ZA" b="1" u="sng" dirty="0" smtClean="0"/>
            </a:br>
            <a:r>
              <a:rPr lang="en-ZA" b="1" u="sng" dirty="0" smtClean="0"/>
              <a:t>pre-1994</a:t>
            </a:r>
            <a:endParaRPr lang="en-ZA" b="1" u="sng" dirty="0"/>
          </a:p>
        </p:txBody>
      </p:sp>
      <p:sp>
        <p:nvSpPr>
          <p:cNvPr id="29" name="Rounded Rectangle 28"/>
          <p:cNvSpPr/>
          <p:nvPr/>
        </p:nvSpPr>
        <p:spPr>
          <a:xfrm>
            <a:off x="4737627" y="1897652"/>
            <a:ext cx="2420023" cy="8343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Early 1990s - Consultation with industry</a:t>
            </a:r>
            <a:endParaRPr lang="en-ZA" dirty="0">
              <a:solidFill>
                <a:srgbClr val="002060"/>
              </a:solidFill>
            </a:endParaRPr>
          </a:p>
        </p:txBody>
      </p:sp>
      <p:cxnSp>
        <p:nvCxnSpPr>
          <p:cNvPr id="28" name="Straight Arrow Connector 27"/>
          <p:cNvCxnSpPr/>
          <p:nvPr/>
        </p:nvCxnSpPr>
        <p:spPr>
          <a:xfrm flipH="1">
            <a:off x="5085343" y="2732042"/>
            <a:ext cx="561077" cy="3266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46520" y="2732042"/>
            <a:ext cx="459775" cy="3266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28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918294" y="2625907"/>
            <a:ext cx="2549366" cy="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sp>
        <p:nvSpPr>
          <p:cNvPr id="6" name="Rectangle 2"/>
          <p:cNvSpPr>
            <a:spLocks noChangeArrowheads="1"/>
          </p:cNvSpPr>
          <p:nvPr/>
        </p:nvSpPr>
        <p:spPr bwMode="auto">
          <a:xfrm>
            <a:off x="13652094" y="3246393"/>
            <a:ext cx="2549366" cy="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grpSp>
        <p:nvGrpSpPr>
          <p:cNvPr id="11" name="Group 10"/>
          <p:cNvGrpSpPr/>
          <p:nvPr/>
        </p:nvGrpSpPr>
        <p:grpSpPr>
          <a:xfrm>
            <a:off x="3690715" y="3035819"/>
            <a:ext cx="4717118" cy="1035231"/>
            <a:chOff x="3690715" y="2873829"/>
            <a:chExt cx="4717118" cy="1035231"/>
          </a:xfrm>
        </p:grpSpPr>
        <p:graphicFrame>
          <p:nvGraphicFramePr>
            <p:cNvPr id="7" name="Object 6"/>
            <p:cNvGraphicFramePr>
              <a:graphicFrameLocks noChangeAspect="1"/>
            </p:cNvGraphicFramePr>
            <p:nvPr>
              <p:extLst/>
            </p:nvPr>
          </p:nvGraphicFramePr>
          <p:xfrm>
            <a:off x="6784436" y="2873829"/>
            <a:ext cx="1623397" cy="1012371"/>
          </p:xfrm>
          <a:graphic>
            <a:graphicData uri="http://schemas.openxmlformats.org/presentationml/2006/ole">
              <mc:AlternateContent xmlns:mc="http://schemas.openxmlformats.org/markup-compatibility/2006">
                <mc:Choice xmlns:v="urn:schemas-microsoft-com:vml" Requires="v">
                  <p:oleObj spid="_x0000_s2154" name="Picture" r:id="rId3" imgW="6300753" imgH="3960671" progId="Word.Picture.8">
                    <p:embed/>
                  </p:oleObj>
                </mc:Choice>
                <mc:Fallback>
                  <p:oleObj name="Picture" r:id="rId3" imgW="6300753" imgH="3960671" progId="Word.Picture.8">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436" y="2873829"/>
                          <a:ext cx="1623397" cy="1012371"/>
                        </a:xfrm>
                        <a:prstGeom prst="rect">
                          <a:avLst/>
                        </a:prstGeom>
                        <a:noFill/>
                      </p:spPr>
                    </p:pic>
                  </p:oleObj>
                </mc:Fallback>
              </mc:AlternateContent>
            </a:graphicData>
          </a:graphic>
        </p:graphicFrame>
        <p:grpSp>
          <p:nvGrpSpPr>
            <p:cNvPr id="10" name="Group 9"/>
            <p:cNvGrpSpPr/>
            <p:nvPr/>
          </p:nvGrpSpPr>
          <p:grpSpPr>
            <a:xfrm>
              <a:off x="3690715" y="2896689"/>
              <a:ext cx="1623397" cy="1012371"/>
              <a:chOff x="3690715" y="2896689"/>
              <a:chExt cx="1623397" cy="1012371"/>
            </a:xfrm>
          </p:grpSpPr>
          <p:graphicFrame>
            <p:nvGraphicFramePr>
              <p:cNvPr id="5" name="Object 4"/>
              <p:cNvGraphicFramePr>
                <a:graphicFrameLocks noChangeAspect="1"/>
              </p:cNvGraphicFramePr>
              <p:nvPr>
                <p:extLst/>
              </p:nvPr>
            </p:nvGraphicFramePr>
            <p:xfrm>
              <a:off x="3690715" y="2896689"/>
              <a:ext cx="1623397" cy="1012371"/>
            </p:xfrm>
            <a:graphic>
              <a:graphicData uri="http://schemas.openxmlformats.org/presentationml/2006/ole">
                <mc:AlternateContent xmlns:mc="http://schemas.openxmlformats.org/markup-compatibility/2006">
                  <mc:Choice xmlns:v="urn:schemas-microsoft-com:vml" Requires="v">
                    <p:oleObj spid="_x0000_s2155" name="Picture" r:id="rId5" imgW="6300753" imgH="3960671" progId="Word.Picture.8">
                      <p:embed/>
                    </p:oleObj>
                  </mc:Choice>
                  <mc:Fallback>
                    <p:oleObj name="Picture" r:id="rId5" imgW="6300753" imgH="3960671" progId="Word.Picture.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5" y="2896689"/>
                            <a:ext cx="1623397" cy="1012371"/>
                          </a:xfrm>
                          <a:prstGeom prst="rect">
                            <a:avLst/>
                          </a:prstGeom>
                          <a:noFill/>
                        </p:spPr>
                      </p:pic>
                    </p:oleObj>
                  </mc:Fallback>
                </mc:AlternateContent>
              </a:graphicData>
            </a:graphic>
          </p:graphicFrame>
          <p:sp>
            <p:nvSpPr>
              <p:cNvPr id="8" name="Rectangle 7"/>
              <p:cNvSpPr/>
              <p:nvPr/>
            </p:nvSpPr>
            <p:spPr>
              <a:xfrm>
                <a:off x="3919483" y="3264081"/>
                <a:ext cx="116586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accent1">
                        <a:lumMod val="50000"/>
                      </a:schemeClr>
                    </a:solidFill>
                  </a:rPr>
                  <a:t>Anchovy</a:t>
                </a:r>
                <a:endParaRPr lang="en-ZA" dirty="0">
                  <a:solidFill>
                    <a:schemeClr val="accent1">
                      <a:lumMod val="50000"/>
                    </a:schemeClr>
                  </a:solidFill>
                </a:endParaRPr>
              </a:p>
            </p:txBody>
          </p:sp>
        </p:grpSp>
        <p:sp>
          <p:nvSpPr>
            <p:cNvPr id="9" name="Rectangle 8"/>
            <p:cNvSpPr/>
            <p:nvPr/>
          </p:nvSpPr>
          <p:spPr>
            <a:xfrm>
              <a:off x="7013204" y="3241221"/>
              <a:ext cx="1165860" cy="27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accent1">
                      <a:lumMod val="50000"/>
                    </a:schemeClr>
                  </a:solidFill>
                </a:rPr>
                <a:t>Sardine</a:t>
              </a:r>
              <a:endParaRPr lang="en-ZA" dirty="0">
                <a:solidFill>
                  <a:schemeClr val="accent1">
                    <a:lumMod val="50000"/>
                  </a:schemeClr>
                </a:solidFill>
              </a:endParaRPr>
            </a:p>
          </p:txBody>
        </p:sp>
      </p:grpSp>
      <p:cxnSp>
        <p:nvCxnSpPr>
          <p:cNvPr id="15" name="Straight Arrow Connector 14"/>
          <p:cNvCxnSpPr/>
          <p:nvPr/>
        </p:nvCxnSpPr>
        <p:spPr>
          <a:xfrm>
            <a:off x="5312039" y="3538193"/>
            <a:ext cx="1470324"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932948" y="4130848"/>
            <a:ext cx="2214240" cy="9198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1994 – linked through sardine bycatch</a:t>
            </a:r>
            <a:endParaRPr lang="en-ZA" dirty="0">
              <a:solidFill>
                <a:srgbClr val="002060"/>
              </a:solidFill>
            </a:endParaRPr>
          </a:p>
        </p:txBody>
      </p:sp>
      <p:sp>
        <p:nvSpPr>
          <p:cNvPr id="22" name="Rounded Rectangle 21"/>
          <p:cNvSpPr/>
          <p:nvPr/>
        </p:nvSpPr>
        <p:spPr>
          <a:xfrm>
            <a:off x="4737627" y="1897652"/>
            <a:ext cx="2420023" cy="8343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Early 1990s - Consultation with industry</a:t>
            </a:r>
            <a:endParaRPr lang="en-ZA" dirty="0">
              <a:solidFill>
                <a:srgbClr val="002060"/>
              </a:solidFill>
            </a:endParaRPr>
          </a:p>
        </p:txBody>
      </p:sp>
      <p:sp>
        <p:nvSpPr>
          <p:cNvPr id="12" name="Title 11"/>
          <p:cNvSpPr>
            <a:spLocks noGrp="1"/>
          </p:cNvSpPr>
          <p:nvPr>
            <p:ph type="title"/>
          </p:nvPr>
        </p:nvSpPr>
        <p:spPr>
          <a:xfrm>
            <a:off x="838200" y="161865"/>
            <a:ext cx="10515600" cy="942161"/>
          </a:xfrm>
        </p:spPr>
        <p:txBody>
          <a:bodyPr/>
          <a:lstStyle/>
          <a:p>
            <a:pPr algn="ctr"/>
            <a:r>
              <a:rPr lang="en-ZA" b="1" dirty="0" smtClean="0">
                <a:effectLst>
                  <a:outerShdw blurRad="38100" dist="38100" dir="2700000" algn="tl">
                    <a:srgbClr val="000000">
                      <a:alpha val="43137"/>
                    </a:srgbClr>
                  </a:outerShdw>
                </a:effectLst>
              </a:rPr>
              <a:t>EAF in practice: the SA small pelagics fishery</a:t>
            </a:r>
            <a:endParaRPr lang="en-ZA" b="1" dirty="0">
              <a:effectLst>
                <a:outerShdw blurRad="38100" dist="38100" dir="2700000" algn="tl">
                  <a:srgbClr val="000000">
                    <a:alpha val="43137"/>
                  </a:srgbClr>
                </a:outerShdw>
              </a:effectLst>
            </a:endParaRPr>
          </a:p>
        </p:txBody>
      </p:sp>
      <p:sp>
        <p:nvSpPr>
          <p:cNvPr id="13" name="Rounded Rectangle 12"/>
          <p:cNvSpPr/>
          <p:nvPr/>
        </p:nvSpPr>
        <p:spPr>
          <a:xfrm>
            <a:off x="3474720" y="2935604"/>
            <a:ext cx="5120640" cy="22193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Arrow Connector 15"/>
          <p:cNvCxnSpPr>
            <a:stCxn id="22" idx="2"/>
          </p:cNvCxnSpPr>
          <p:nvPr/>
        </p:nvCxnSpPr>
        <p:spPr>
          <a:xfrm flipH="1">
            <a:off x="5947638" y="2732042"/>
            <a:ext cx="1" cy="249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72849" y="3505394"/>
            <a:ext cx="2636507" cy="1094150"/>
            <a:chOff x="872849" y="3505394"/>
            <a:chExt cx="2636507" cy="1094150"/>
          </a:xfrm>
        </p:grpSpPr>
        <p:sp>
          <p:nvSpPr>
            <p:cNvPr id="48" name="Rounded Rectangle 47"/>
            <p:cNvSpPr/>
            <p:nvPr/>
          </p:nvSpPr>
          <p:spPr>
            <a:xfrm>
              <a:off x="872849" y="3505394"/>
              <a:ext cx="2006168" cy="1094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2011 – PUCL on</a:t>
              </a:r>
            </a:p>
            <a:p>
              <a:pPr algn="ctr"/>
              <a:r>
                <a:rPr lang="en-ZA" dirty="0">
                  <a:solidFill>
                    <a:srgbClr val="002060"/>
                  </a:solidFill>
                </a:rPr>
                <a:t>b</a:t>
              </a:r>
              <a:r>
                <a:rPr lang="en-ZA" dirty="0" smtClean="0">
                  <a:solidFill>
                    <a:srgbClr val="002060"/>
                  </a:solidFill>
                </a:rPr>
                <a:t>ycatch of juvenile</a:t>
              </a:r>
            </a:p>
            <a:p>
              <a:pPr algn="ctr"/>
              <a:r>
                <a:rPr lang="en-ZA" dirty="0">
                  <a:solidFill>
                    <a:srgbClr val="002060"/>
                  </a:solidFill>
                </a:rPr>
                <a:t>h</a:t>
              </a:r>
              <a:r>
                <a:rPr lang="en-ZA" dirty="0" smtClean="0">
                  <a:solidFill>
                    <a:srgbClr val="002060"/>
                  </a:solidFill>
                </a:rPr>
                <a:t>orse mackerel</a:t>
              </a:r>
              <a:endParaRPr lang="en-ZA" dirty="0">
                <a:solidFill>
                  <a:srgbClr val="002060"/>
                </a:solidFill>
              </a:endParaRPr>
            </a:p>
          </p:txBody>
        </p:sp>
        <p:cxnSp>
          <p:nvCxnSpPr>
            <p:cNvPr id="49" name="Straight Arrow Connector 48"/>
            <p:cNvCxnSpPr/>
            <p:nvPr/>
          </p:nvCxnSpPr>
          <p:spPr>
            <a:xfrm flipV="1">
              <a:off x="2913653" y="4045267"/>
              <a:ext cx="595703" cy="72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001911" y="4979351"/>
            <a:ext cx="2310433" cy="1619861"/>
            <a:chOff x="1001911" y="4979351"/>
            <a:chExt cx="2310433" cy="1619861"/>
          </a:xfrm>
        </p:grpSpPr>
        <p:sp>
          <p:nvSpPr>
            <p:cNvPr id="53" name="Rounded Rectangle 52"/>
            <p:cNvSpPr/>
            <p:nvPr/>
          </p:nvSpPr>
          <p:spPr>
            <a:xfrm>
              <a:off x="1001911" y="5412665"/>
              <a:ext cx="1911742" cy="11865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2006 –Extent of impact on penguin breeding success</a:t>
              </a:r>
              <a:endParaRPr lang="en-ZA" dirty="0">
                <a:solidFill>
                  <a:srgbClr val="002060"/>
                </a:solidFill>
              </a:endParaRPr>
            </a:p>
          </p:txBody>
        </p:sp>
        <p:cxnSp>
          <p:nvCxnSpPr>
            <p:cNvPr id="54" name="Straight Arrow Connector 53"/>
            <p:cNvCxnSpPr>
              <a:endCxn id="53" idx="0"/>
            </p:cNvCxnSpPr>
            <p:nvPr/>
          </p:nvCxnSpPr>
          <p:spPr>
            <a:xfrm flipH="1">
              <a:off x="1957782" y="4979351"/>
              <a:ext cx="1354562" cy="43331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8595360" y="2189081"/>
            <a:ext cx="3436130" cy="3029151"/>
            <a:chOff x="8595360" y="1961335"/>
            <a:chExt cx="3436130" cy="3029151"/>
          </a:xfrm>
        </p:grpSpPr>
        <p:grpSp>
          <p:nvGrpSpPr>
            <p:cNvPr id="56" name="Group 55"/>
            <p:cNvGrpSpPr/>
            <p:nvPr/>
          </p:nvGrpSpPr>
          <p:grpSpPr>
            <a:xfrm>
              <a:off x="9585470" y="1961335"/>
              <a:ext cx="2446020" cy="3029151"/>
              <a:chOff x="9585470" y="1961335"/>
              <a:chExt cx="2446020" cy="3029151"/>
            </a:xfrm>
          </p:grpSpPr>
          <p:sp>
            <p:nvSpPr>
              <p:cNvPr id="59" name="Rounded Rectangle 58"/>
              <p:cNvSpPr/>
              <p:nvPr/>
            </p:nvSpPr>
            <p:spPr>
              <a:xfrm>
                <a:off x="9731732" y="2344853"/>
                <a:ext cx="1246769" cy="6207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West stock</a:t>
                </a:r>
                <a:endParaRPr lang="en-ZA" dirty="0">
                  <a:solidFill>
                    <a:srgbClr val="002060"/>
                  </a:solidFill>
                </a:endParaRPr>
              </a:p>
            </p:txBody>
          </p:sp>
          <p:sp>
            <p:nvSpPr>
              <p:cNvPr id="60" name="Rounded Rectangle 59"/>
              <p:cNvSpPr/>
              <p:nvPr/>
            </p:nvSpPr>
            <p:spPr>
              <a:xfrm>
                <a:off x="9728331" y="4130848"/>
                <a:ext cx="1246769" cy="6207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South stock</a:t>
                </a:r>
                <a:endParaRPr lang="en-ZA" dirty="0">
                  <a:solidFill>
                    <a:srgbClr val="002060"/>
                  </a:solidFill>
                </a:endParaRPr>
              </a:p>
            </p:txBody>
          </p:sp>
          <p:sp>
            <p:nvSpPr>
              <p:cNvPr id="61" name="Rounded Rectangle 60"/>
              <p:cNvSpPr/>
              <p:nvPr/>
            </p:nvSpPr>
            <p:spPr>
              <a:xfrm>
                <a:off x="9585470" y="1961335"/>
                <a:ext cx="2446020" cy="30291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62" name="Straight Arrow Connector 61"/>
              <p:cNvCxnSpPr/>
              <p:nvPr/>
            </p:nvCxnSpPr>
            <p:spPr>
              <a:xfrm flipH="1">
                <a:off x="10128551" y="3025003"/>
                <a:ext cx="32391" cy="98964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0467502" y="2994592"/>
                <a:ext cx="1323816" cy="1030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Target stock and predator objectives</a:t>
                </a:r>
                <a:endParaRPr lang="en-ZA" dirty="0">
                  <a:solidFill>
                    <a:srgbClr val="002060"/>
                  </a:solidFill>
                </a:endParaRPr>
              </a:p>
            </p:txBody>
          </p:sp>
          <p:sp>
            <p:nvSpPr>
              <p:cNvPr id="64" name="Rounded Rectangle 63"/>
              <p:cNvSpPr/>
              <p:nvPr/>
            </p:nvSpPr>
            <p:spPr>
              <a:xfrm>
                <a:off x="9965524" y="1961335"/>
                <a:ext cx="1685911" cy="4078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2013 - sardine</a:t>
                </a:r>
                <a:endParaRPr lang="en-ZA" dirty="0">
                  <a:solidFill>
                    <a:srgbClr val="002060"/>
                  </a:solidFill>
                </a:endParaRPr>
              </a:p>
            </p:txBody>
          </p:sp>
        </p:grpSp>
        <p:cxnSp>
          <p:nvCxnSpPr>
            <p:cNvPr id="57" name="Straight Arrow Connector 56"/>
            <p:cNvCxnSpPr/>
            <p:nvPr/>
          </p:nvCxnSpPr>
          <p:spPr>
            <a:xfrm flipV="1">
              <a:off x="8595360" y="3814011"/>
              <a:ext cx="990110" cy="1203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1" idx="1"/>
            </p:cNvCxnSpPr>
            <p:nvPr/>
          </p:nvCxnSpPr>
          <p:spPr>
            <a:xfrm flipH="1" flipV="1">
              <a:off x="8595360" y="3475910"/>
              <a:ext cx="990110" cy="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861294" y="5095550"/>
            <a:ext cx="3441437" cy="1702222"/>
            <a:chOff x="7861294" y="5095550"/>
            <a:chExt cx="3441437" cy="1702222"/>
          </a:xfrm>
        </p:grpSpPr>
        <p:sp>
          <p:nvSpPr>
            <p:cNvPr id="76" name="Rounded Rectangle 75"/>
            <p:cNvSpPr/>
            <p:nvPr/>
          </p:nvSpPr>
          <p:spPr>
            <a:xfrm>
              <a:off x="7861294" y="5511759"/>
              <a:ext cx="3441437" cy="1286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2014. Ensure combined </a:t>
              </a:r>
              <a:r>
                <a:rPr lang="en-ZA" dirty="0" smtClean="0">
                  <a:solidFill>
                    <a:srgbClr val="002060"/>
                  </a:solidFill>
                </a:rPr>
                <a:t>sard</a:t>
              </a:r>
              <a:r>
                <a:rPr lang="en-ZA" dirty="0" smtClean="0">
                  <a:solidFill>
                    <a:srgbClr val="002060"/>
                  </a:solidFill>
                </a:rPr>
                <a:t>. + </a:t>
              </a:r>
              <a:r>
                <a:rPr lang="en-ZA" dirty="0" smtClean="0">
                  <a:solidFill>
                    <a:srgbClr val="002060"/>
                  </a:solidFill>
                </a:rPr>
                <a:t>anch</a:t>
              </a:r>
              <a:r>
                <a:rPr lang="en-ZA" dirty="0" smtClean="0">
                  <a:solidFill>
                    <a:srgbClr val="002060"/>
                  </a:solidFill>
                </a:rPr>
                <a:t>. biomass sufficient to avoid potential catastrophic ecosystem implications</a:t>
              </a:r>
              <a:endParaRPr lang="en-ZA" dirty="0">
                <a:solidFill>
                  <a:srgbClr val="002060"/>
                </a:solidFill>
              </a:endParaRPr>
            </a:p>
          </p:txBody>
        </p:sp>
        <p:cxnSp>
          <p:nvCxnSpPr>
            <p:cNvPr id="77" name="Straight Arrow Connector 76"/>
            <p:cNvCxnSpPr/>
            <p:nvPr/>
          </p:nvCxnSpPr>
          <p:spPr>
            <a:xfrm>
              <a:off x="8595360" y="5095550"/>
              <a:ext cx="1258567" cy="35488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78" name="Rounded Rectangle 77"/>
          <p:cNvSpPr/>
          <p:nvPr/>
        </p:nvSpPr>
        <p:spPr>
          <a:xfrm>
            <a:off x="6590523" y="1137630"/>
            <a:ext cx="2388870" cy="760095"/>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2014 – Call to ensure </a:t>
            </a:r>
            <a:r>
              <a:rPr lang="en-ZA" dirty="0">
                <a:solidFill>
                  <a:srgbClr val="002060"/>
                </a:solidFill>
              </a:rPr>
              <a:t>representation across all industry partners</a:t>
            </a:r>
          </a:p>
        </p:txBody>
      </p:sp>
      <p:grpSp>
        <p:nvGrpSpPr>
          <p:cNvPr id="3" name="Group 2"/>
          <p:cNvGrpSpPr/>
          <p:nvPr/>
        </p:nvGrpSpPr>
        <p:grpSpPr>
          <a:xfrm>
            <a:off x="1400979" y="1078861"/>
            <a:ext cx="2956593" cy="1804116"/>
            <a:chOff x="1400979" y="1078861"/>
            <a:chExt cx="2956593" cy="1804116"/>
          </a:xfrm>
        </p:grpSpPr>
        <p:sp>
          <p:nvSpPr>
            <p:cNvPr id="80" name="Rounded Rectangle 79"/>
            <p:cNvSpPr/>
            <p:nvPr/>
          </p:nvSpPr>
          <p:spPr>
            <a:xfrm>
              <a:off x="1400979" y="1078861"/>
              <a:ext cx="2661907" cy="11276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2015 - Potential impacts of</a:t>
              </a:r>
            </a:p>
            <a:p>
              <a:pPr algn="ctr"/>
              <a:r>
                <a:rPr lang="en-ZA" dirty="0">
                  <a:solidFill>
                    <a:srgbClr val="002060"/>
                  </a:solidFill>
                </a:rPr>
                <a:t>s</a:t>
              </a:r>
              <a:r>
                <a:rPr lang="en-ZA" dirty="0" smtClean="0">
                  <a:solidFill>
                    <a:srgbClr val="002060"/>
                  </a:solidFill>
                </a:rPr>
                <a:t>eismic exploration for</a:t>
              </a:r>
            </a:p>
            <a:p>
              <a:pPr algn="ctr"/>
              <a:r>
                <a:rPr lang="en-ZA" dirty="0">
                  <a:solidFill>
                    <a:srgbClr val="002060"/>
                  </a:solidFill>
                </a:rPr>
                <a:t>o</a:t>
              </a:r>
              <a:r>
                <a:rPr lang="en-ZA" dirty="0" smtClean="0">
                  <a:solidFill>
                    <a:srgbClr val="002060"/>
                  </a:solidFill>
                </a:rPr>
                <a:t>il and gas</a:t>
              </a:r>
              <a:endParaRPr lang="en-ZA" dirty="0">
                <a:solidFill>
                  <a:srgbClr val="002060"/>
                </a:solidFill>
              </a:endParaRPr>
            </a:p>
          </p:txBody>
        </p:sp>
        <p:cxnSp>
          <p:nvCxnSpPr>
            <p:cNvPr id="81" name="Straight Arrow Connector 80"/>
            <p:cNvCxnSpPr/>
            <p:nvPr/>
          </p:nvCxnSpPr>
          <p:spPr>
            <a:xfrm>
              <a:off x="4097522" y="2099670"/>
              <a:ext cx="260050" cy="783307"/>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106075" y="5202511"/>
            <a:ext cx="3441437" cy="1592564"/>
            <a:chOff x="4106075" y="5202511"/>
            <a:chExt cx="3441437" cy="1592564"/>
          </a:xfrm>
        </p:grpSpPr>
        <p:sp>
          <p:nvSpPr>
            <p:cNvPr id="42" name="Rounded Rectangle 41"/>
            <p:cNvSpPr/>
            <p:nvPr/>
          </p:nvSpPr>
          <p:spPr>
            <a:xfrm>
              <a:off x="4106075" y="5509062"/>
              <a:ext cx="3441437" cy="1286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002060"/>
                  </a:solidFill>
                </a:rPr>
                <a:t>+/- 2014 onwards. Increasing concern about impacts climate change on productivity and distribution species</a:t>
              </a:r>
              <a:endParaRPr lang="en-ZA" dirty="0">
                <a:solidFill>
                  <a:srgbClr val="002060"/>
                </a:solidFill>
              </a:endParaRPr>
            </a:p>
          </p:txBody>
        </p:sp>
        <p:cxnSp>
          <p:nvCxnSpPr>
            <p:cNvPr id="43" name="Straight Arrow Connector 42"/>
            <p:cNvCxnSpPr/>
            <p:nvPr/>
          </p:nvCxnSpPr>
          <p:spPr>
            <a:xfrm flipH="1">
              <a:off x="5740164" y="5202511"/>
              <a:ext cx="7125" cy="30655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09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Need for integration into multi-sectoral ocean usage </a:t>
            </a:r>
            <a:br>
              <a:rPr lang="en-US" sz="3600" b="1" dirty="0" smtClean="0"/>
            </a:br>
            <a:r>
              <a:rPr lang="en-US" sz="2000" dirty="0" smtClean="0"/>
              <a:t>(from Cochrane et al. 2014)</a:t>
            </a:r>
            <a:r>
              <a:rPr lang="en-US" sz="3600" dirty="0" smtClean="0"/>
              <a:t>.</a:t>
            </a:r>
            <a:endParaRPr lang="en-ZA" sz="3600" dirty="0"/>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a:blip r:embed="rId2">
            <a:lum bright="-20000" contrast="20000"/>
          </a:blip>
          <a:stretch>
            <a:fillRect/>
          </a:stretch>
        </p:blipFill>
        <p:spPr>
          <a:xfrm rot="5400000">
            <a:off x="3387936" y="-1697248"/>
            <a:ext cx="5167312" cy="11943188"/>
          </a:xfrm>
          <a:prstGeom prst="rect">
            <a:avLst/>
          </a:prstGeom>
        </p:spPr>
      </p:pic>
    </p:spTree>
    <p:extLst>
      <p:ext uri="{BB962C8B-B14F-4D97-AF65-F5344CB8AC3E}">
        <p14:creationId xmlns:p14="http://schemas.microsoft.com/office/powerpoint/2010/main" val="155791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are we doing?</a:t>
            </a:r>
            <a:endParaRPr lang="en-ZA" dirty="0"/>
          </a:p>
        </p:txBody>
      </p:sp>
    </p:spTree>
    <p:extLst>
      <p:ext uri="{BB962C8B-B14F-4D97-AF65-F5344CB8AC3E}">
        <p14:creationId xmlns:p14="http://schemas.microsoft.com/office/powerpoint/2010/main" val="34454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Rectangle 2"/>
          <p:cNvSpPr/>
          <p:nvPr/>
        </p:nvSpPr>
        <p:spPr>
          <a:xfrm>
            <a:off x="7561022" y="6477381"/>
            <a:ext cx="2880320"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From FAO, 2018</a:t>
            </a:r>
          </a:p>
        </p:txBody>
      </p:sp>
      <p:pic>
        <p:nvPicPr>
          <p:cNvPr id="6" name="Picture 5"/>
          <p:cNvPicPr>
            <a:picLocks noChangeAspect="1"/>
          </p:cNvPicPr>
          <p:nvPr/>
        </p:nvPicPr>
        <p:blipFill>
          <a:blip r:embed="rId2"/>
          <a:stretch>
            <a:fillRect/>
          </a:stretch>
        </p:blipFill>
        <p:spPr>
          <a:xfrm>
            <a:off x="0" y="0"/>
            <a:ext cx="12192000" cy="6607705"/>
          </a:xfrm>
          <a:prstGeom prst="rect">
            <a:avLst/>
          </a:prstGeom>
        </p:spPr>
      </p:pic>
      <p:sp>
        <p:nvSpPr>
          <p:cNvPr id="4" name="Rectangle 3"/>
          <p:cNvSpPr/>
          <p:nvPr/>
        </p:nvSpPr>
        <p:spPr>
          <a:xfrm>
            <a:off x="8335450" y="5826062"/>
            <a:ext cx="2307265" cy="520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FAO. 2018.</a:t>
            </a:r>
            <a:endParaRPr lang="en-ZA" dirty="0"/>
          </a:p>
        </p:txBody>
      </p:sp>
    </p:spTree>
    <p:extLst>
      <p:ext uri="{BB962C8B-B14F-4D97-AF65-F5344CB8AC3E}">
        <p14:creationId xmlns:p14="http://schemas.microsoft.com/office/powerpoint/2010/main" val="148780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87404" y="365125"/>
            <a:ext cx="4666396" cy="4629956"/>
          </a:xfrm>
        </p:spPr>
        <p:txBody>
          <a:bodyPr>
            <a:normAutofit/>
          </a:bodyPr>
          <a:lstStyle/>
          <a:p>
            <a:r>
              <a:rPr lang="en-US" sz="3600" b="1" dirty="0" smtClean="0">
                <a:effectLst>
                  <a:outerShdw blurRad="38100" dist="38100" dir="2700000" algn="tl">
                    <a:srgbClr val="000000">
                      <a:alpha val="43137"/>
                    </a:srgbClr>
                  </a:outerShdw>
                </a:effectLst>
              </a:rPr>
              <a:t>Status of 685 stocks, with quantitative stock assessments against management intensity </a:t>
            </a:r>
            <a:r>
              <a:rPr lang="en-US" sz="2800" b="1" dirty="0" smtClean="0">
                <a:effectLst>
                  <a:outerShdw blurRad="38100" dist="38100" dir="2700000" algn="tl">
                    <a:srgbClr val="000000">
                      <a:alpha val="43137"/>
                    </a:srgbClr>
                  </a:outerShdw>
                </a:effectLst>
              </a:rPr>
              <a:t>(Hilborn et al. PNAS, 2020)</a:t>
            </a:r>
            <a:endParaRPr lang="en-ZA" sz="28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586855" y="151316"/>
            <a:ext cx="5793774" cy="6706684"/>
          </a:xfrm>
          <a:prstGeom prst="rect">
            <a:avLst/>
          </a:prstGeom>
        </p:spPr>
      </p:pic>
    </p:spTree>
    <p:extLst>
      <p:ext uri="{BB962C8B-B14F-4D97-AF65-F5344CB8AC3E}">
        <p14:creationId xmlns:p14="http://schemas.microsoft.com/office/powerpoint/2010/main" val="3978225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Progress in Developed Countries: </a:t>
            </a:r>
            <a:r>
              <a:rPr lang="en-ZA" b="1" dirty="0">
                <a:effectLst>
                  <a:outerShdw blurRad="38100" dist="38100" dir="2700000" algn="tl">
                    <a:srgbClr val="000000">
                      <a:alpha val="43137"/>
                    </a:srgbClr>
                  </a:outerShdw>
                </a:effectLst>
              </a:rPr>
              <a:t>proportion of stocks fished within biologically sustainable </a:t>
            </a:r>
            <a:r>
              <a:rPr lang="en-ZA" b="1" dirty="0" smtClean="0">
                <a:effectLst>
                  <a:outerShdw blurRad="38100" dist="38100" dir="2700000" algn="tl">
                    <a:srgbClr val="000000">
                      <a:alpha val="43137"/>
                    </a:srgbClr>
                  </a:outerShdw>
                </a:effectLst>
              </a:rPr>
              <a:t>levels (FAO, 2018)</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73707" y="2098579"/>
            <a:ext cx="10515600" cy="1518076"/>
          </a:xfrm>
        </p:spPr>
        <p:txBody>
          <a:bodyPr>
            <a:normAutofit/>
          </a:bodyPr>
          <a:lstStyle/>
          <a:p>
            <a:pPr marL="0" indent="0">
              <a:buNone/>
            </a:pPr>
            <a:r>
              <a:rPr lang="en-ZA" dirty="0" smtClean="0"/>
              <a:t>USA	- 	53% (2005)		 </a:t>
            </a:r>
            <a:r>
              <a:rPr lang="en-ZA" dirty="0"/>
              <a:t>to </a:t>
            </a:r>
            <a:r>
              <a:rPr lang="en-ZA" dirty="0" smtClean="0"/>
              <a:t>		74% (2016)</a:t>
            </a:r>
          </a:p>
          <a:p>
            <a:pPr marL="0" indent="0">
              <a:buNone/>
            </a:pPr>
            <a:r>
              <a:rPr lang="en-ZA" dirty="0" smtClean="0"/>
              <a:t>Australia	27% (2004)		 </a:t>
            </a:r>
            <a:r>
              <a:rPr lang="en-ZA" dirty="0"/>
              <a:t>to </a:t>
            </a:r>
            <a:r>
              <a:rPr lang="en-ZA" dirty="0" smtClean="0"/>
              <a:t>		69% (2015)</a:t>
            </a:r>
          </a:p>
          <a:p>
            <a:pPr marL="0" indent="0">
              <a:buNone/>
            </a:pPr>
            <a:r>
              <a:rPr lang="en-ZA" dirty="0" smtClean="0"/>
              <a:t>NE </a:t>
            </a:r>
            <a:r>
              <a:rPr lang="en-ZA" dirty="0"/>
              <a:t>Atlantic </a:t>
            </a:r>
            <a:r>
              <a:rPr lang="en-ZA" dirty="0" smtClean="0"/>
              <a:t>	34% (2003)		 </a:t>
            </a:r>
            <a:r>
              <a:rPr lang="en-ZA" dirty="0"/>
              <a:t>to </a:t>
            </a:r>
            <a:r>
              <a:rPr lang="en-ZA" dirty="0" smtClean="0"/>
              <a:t>		60% (2015)</a:t>
            </a:r>
            <a:endParaRPr lang="en-ZA" dirty="0"/>
          </a:p>
        </p:txBody>
      </p:sp>
      <p:sp>
        <p:nvSpPr>
          <p:cNvPr id="4" name="Rectangle 3"/>
          <p:cNvSpPr/>
          <p:nvPr/>
        </p:nvSpPr>
        <p:spPr>
          <a:xfrm>
            <a:off x="1173707" y="3766783"/>
            <a:ext cx="10454186" cy="29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BUT:</a:t>
            </a:r>
          </a:p>
          <a:p>
            <a:r>
              <a:rPr lang="en-US" sz="2400" dirty="0" smtClean="0">
                <a:solidFill>
                  <a:schemeClr val="tx1"/>
                </a:solidFill>
              </a:rPr>
              <a:t>To compensate for lower domestic production, developed countries have been “exporting the crisis” to developing countries through increasing imports from and fishing agreements with those countries.</a:t>
            </a:r>
          </a:p>
          <a:p>
            <a:endParaRPr lang="en-US" sz="2400" dirty="0">
              <a:solidFill>
                <a:schemeClr val="tx1"/>
              </a:solidFill>
            </a:endParaRPr>
          </a:p>
          <a:p>
            <a:r>
              <a:rPr lang="en-US" sz="2400" dirty="0" smtClean="0">
                <a:solidFill>
                  <a:schemeClr val="tx1"/>
                </a:solidFill>
              </a:rPr>
              <a:t>D</a:t>
            </a:r>
            <a:r>
              <a:rPr lang="en-ZA" sz="2400" dirty="0" smtClean="0">
                <a:solidFill>
                  <a:schemeClr val="tx1"/>
                </a:solidFill>
              </a:rPr>
              <a:t>eveloping</a:t>
            </a:r>
            <a:r>
              <a:rPr lang="en-ZA" sz="2400" dirty="0" smtClean="0">
                <a:solidFill>
                  <a:schemeClr val="tx1"/>
                </a:solidFill>
              </a:rPr>
              <a:t> </a:t>
            </a:r>
            <a:r>
              <a:rPr lang="en-ZA" sz="2400" dirty="0">
                <a:solidFill>
                  <a:schemeClr val="tx1"/>
                </a:solidFill>
              </a:rPr>
              <a:t>countries are </a:t>
            </a:r>
            <a:r>
              <a:rPr lang="en-ZA" sz="2400" dirty="0" smtClean="0">
                <a:solidFill>
                  <a:schemeClr val="tx1"/>
                </a:solidFill>
              </a:rPr>
              <a:t>responsible for </a:t>
            </a:r>
            <a:r>
              <a:rPr lang="en-ZA" sz="2400" dirty="0">
                <a:solidFill>
                  <a:schemeClr val="tx1"/>
                </a:solidFill>
              </a:rPr>
              <a:t>88% of fishing effort and 73% of marine capture </a:t>
            </a:r>
            <a:r>
              <a:rPr lang="en-ZA" sz="2400" dirty="0" smtClean="0">
                <a:solidFill>
                  <a:schemeClr val="tx1"/>
                </a:solidFill>
              </a:rPr>
              <a:t>landings. </a:t>
            </a:r>
          </a:p>
          <a:p>
            <a:r>
              <a:rPr lang="en-ZA" dirty="0" smtClean="0">
                <a:solidFill>
                  <a:schemeClr val="tx1"/>
                </a:solidFill>
              </a:rPr>
              <a:t>(Ye and Gutierrez, 2017)</a:t>
            </a:r>
            <a:endParaRPr lang="en-ZA" dirty="0">
              <a:solidFill>
                <a:schemeClr val="tx1"/>
              </a:solidFill>
            </a:endParaRPr>
          </a:p>
        </p:txBody>
      </p:sp>
    </p:spTree>
    <p:extLst>
      <p:ext uri="{BB962C8B-B14F-4D97-AF65-F5344CB8AC3E}">
        <p14:creationId xmlns:p14="http://schemas.microsoft.com/office/powerpoint/2010/main" val="42302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368140"/>
          </a:xfrm>
        </p:spPr>
        <p:txBody>
          <a:bodyPr>
            <a:normAutofit/>
          </a:bodyPr>
          <a:lstStyle/>
          <a:p>
            <a:pPr algn="ctr"/>
            <a:r>
              <a:rPr lang="en-US" sz="3200" b="1" dirty="0" smtClean="0"/>
              <a:t>Relationship between governance index and status of stocks and regulation of fishing </a:t>
            </a:r>
            <a:r>
              <a:rPr lang="en-US" sz="3200" b="1" dirty="0" smtClean="0"/>
              <a:t>effort (1970-2013)</a:t>
            </a:r>
            <a:r>
              <a:rPr lang="en-US" sz="3200" b="1" dirty="0" smtClean="0"/>
              <a:t/>
            </a:r>
            <a:br>
              <a:rPr lang="en-US" sz="3200" b="1" dirty="0" smtClean="0"/>
            </a:br>
            <a:r>
              <a:rPr lang="en-US" sz="2000" dirty="0" smtClean="0"/>
              <a:t>(from Ye and </a:t>
            </a:r>
            <a:r>
              <a:rPr lang="en-US" sz="2000" dirty="0" smtClean="0"/>
              <a:t>Gutiarrez</a:t>
            </a:r>
            <a:r>
              <a:rPr lang="en-US" sz="2000" dirty="0" smtClean="0"/>
              <a:t>, Nature, Ecology and Evolution, 2017)</a:t>
            </a:r>
            <a:endParaRPr lang="en-ZA" sz="2000" dirty="0"/>
          </a:p>
        </p:txBody>
      </p:sp>
      <p:pic>
        <p:nvPicPr>
          <p:cNvPr id="5" name="Picture 4"/>
          <p:cNvPicPr>
            <a:picLocks noChangeAspect="1"/>
          </p:cNvPicPr>
          <p:nvPr/>
        </p:nvPicPr>
        <p:blipFill>
          <a:blip r:embed="rId2"/>
          <a:stretch>
            <a:fillRect/>
          </a:stretch>
        </p:blipFill>
        <p:spPr>
          <a:xfrm>
            <a:off x="2538485" y="1918172"/>
            <a:ext cx="7465324" cy="4700992"/>
          </a:xfrm>
          <a:prstGeom prst="rect">
            <a:avLst/>
          </a:prstGeom>
        </p:spPr>
      </p:pic>
    </p:spTree>
    <p:extLst>
      <p:ext uri="{BB962C8B-B14F-4D97-AF65-F5344CB8AC3E}">
        <p14:creationId xmlns:p14="http://schemas.microsoft.com/office/powerpoint/2010/main" val="2504662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ffectLst>
                  <a:outerShdw blurRad="38100" dist="38100" dir="2700000" algn="tl">
                    <a:srgbClr val="000000">
                      <a:alpha val="43137"/>
                    </a:srgbClr>
                  </a:outerShdw>
                </a:effectLst>
              </a:rPr>
              <a:t>The Challenges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2036691"/>
          </a:xfrm>
        </p:spPr>
        <p:txBody>
          <a:bodyPr/>
          <a:lstStyle/>
          <a:p>
            <a:pPr marL="0" indent="0">
              <a:buNone/>
            </a:pPr>
            <a:r>
              <a:rPr lang="en-ZA" dirty="0" smtClean="0"/>
              <a:t>“Yet the </a:t>
            </a:r>
            <a:r>
              <a:rPr lang="en-ZA" dirty="0"/>
              <a:t>world has diverged, with </a:t>
            </a:r>
            <a:r>
              <a:rPr lang="en-ZA" dirty="0" smtClean="0"/>
              <a:t>worsening overcapacity </a:t>
            </a:r>
            <a:r>
              <a:rPr lang="en-ZA" dirty="0"/>
              <a:t>and stock status in </a:t>
            </a:r>
            <a:r>
              <a:rPr lang="en-ZA" dirty="0" smtClean="0"/>
              <a:t>developing countries </a:t>
            </a:r>
            <a:r>
              <a:rPr lang="en-ZA" dirty="0"/>
              <a:t>and improved fisheries </a:t>
            </a:r>
            <a:r>
              <a:rPr lang="en-ZA" dirty="0" smtClean="0"/>
              <a:t>management and </a:t>
            </a:r>
            <a:r>
              <a:rPr lang="en-ZA" dirty="0"/>
              <a:t>stock status in developed countries (Ye </a:t>
            </a:r>
            <a:r>
              <a:rPr lang="en-ZA" dirty="0" smtClean="0"/>
              <a:t>and Gutierrez</a:t>
            </a:r>
            <a:r>
              <a:rPr lang="en-ZA" dirty="0"/>
              <a:t>, </a:t>
            </a:r>
            <a:r>
              <a:rPr lang="en-ZA" dirty="0" smtClean="0"/>
              <a:t>2017, referred to in FAO, 2018)</a:t>
            </a:r>
            <a:endParaRPr lang="en-ZA" dirty="0"/>
          </a:p>
        </p:txBody>
      </p:sp>
    </p:spTree>
    <p:extLst>
      <p:ext uri="{BB962C8B-B14F-4D97-AF65-F5344CB8AC3E}">
        <p14:creationId xmlns:p14="http://schemas.microsoft.com/office/powerpoint/2010/main" val="513474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65126"/>
            <a:ext cx="10515600" cy="1163424"/>
          </a:xfrm>
        </p:spPr>
        <p:txBody>
          <a:bodyPr>
            <a:normAutofit fontScale="90000"/>
          </a:bodyPr>
          <a:lstStyle/>
          <a:p>
            <a:pPr algn="ctr"/>
            <a:r>
              <a:rPr lang="en-US" b="1" dirty="0" smtClean="0">
                <a:effectLst>
                  <a:outerShdw blurRad="38100" dist="38100" dir="2700000" algn="tl">
                    <a:srgbClr val="000000">
                      <a:alpha val="43137"/>
                    </a:srgbClr>
                  </a:outerShdw>
                </a:effectLst>
              </a:rPr>
              <a:t>Common Causes </a:t>
            </a:r>
            <a:r>
              <a:rPr lang="en-US" b="1" dirty="0">
                <a:effectLst>
                  <a:outerShdw blurRad="38100" dist="38100" dir="2700000" algn="tl">
                    <a:srgbClr val="000000">
                      <a:alpha val="43137"/>
                    </a:srgbClr>
                  </a:outerShdw>
                </a:effectLst>
              </a:rPr>
              <a:t>of the </a:t>
            </a:r>
            <a:r>
              <a:rPr lang="en-US" b="1" dirty="0" smtClean="0">
                <a:effectLst>
                  <a:outerShdw blurRad="38100" dist="38100" dir="2700000" algn="tl">
                    <a:srgbClr val="000000">
                      <a:alpha val="43137"/>
                    </a:srgbClr>
                  </a:outerShdw>
                </a:effectLst>
              </a:rPr>
              <a:t>Failures to Achieve Sustainable Fisheries</a:t>
            </a:r>
            <a:r>
              <a:rPr lang="en-US" b="1" baseline="30000" dirty="0" smtClean="0">
                <a:effectLst>
                  <a:outerShdw blurRad="38100" dist="38100" dir="2700000" algn="tl">
                    <a:srgbClr val="000000">
                      <a:alpha val="43137"/>
                    </a:srgbClr>
                  </a:outerShdw>
                </a:effectLst>
              </a:rPr>
              <a:t>*</a:t>
            </a:r>
            <a:endParaRPr lang="en-GB" b="1" dirty="0">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424543" y="1412876"/>
            <a:ext cx="11234057" cy="5069567"/>
          </a:xfrm>
        </p:spPr>
        <p:txBody>
          <a:bodyPr>
            <a:normAutofit/>
          </a:bodyPr>
          <a:lstStyle/>
          <a:p>
            <a:pPr>
              <a:lnSpc>
                <a:spcPct val="80000"/>
              </a:lnSpc>
              <a:buFontTx/>
              <a:buNone/>
            </a:pPr>
            <a:endParaRPr lang="en-ZA" sz="1600" dirty="0"/>
          </a:p>
          <a:p>
            <a:pPr>
              <a:lnSpc>
                <a:spcPct val="80000"/>
              </a:lnSpc>
            </a:pPr>
            <a:r>
              <a:rPr lang="en-ZA" dirty="0" smtClean="0"/>
              <a:t>Conflict </a:t>
            </a:r>
            <a:r>
              <a:rPr lang="en-ZA" dirty="0"/>
              <a:t>between short-term economic and social objectives and the longer-term sustainability objectives. </a:t>
            </a:r>
          </a:p>
          <a:p>
            <a:pPr>
              <a:lnSpc>
                <a:spcPct val="80000"/>
              </a:lnSpc>
            </a:pPr>
            <a:r>
              <a:rPr lang="en-ZA" dirty="0"/>
              <a:t>Poorly or loosely defined management objectives</a:t>
            </a:r>
            <a:r>
              <a:rPr lang="en-ZA" dirty="0" smtClean="0"/>
              <a:t>.</a:t>
            </a:r>
          </a:p>
          <a:p>
            <a:pPr>
              <a:lnSpc>
                <a:spcPct val="80000"/>
              </a:lnSpc>
            </a:pPr>
            <a:r>
              <a:rPr lang="en-ZA" dirty="0"/>
              <a:t>Biological and ecological </a:t>
            </a:r>
            <a:r>
              <a:rPr lang="en-ZA" dirty="0" smtClean="0"/>
              <a:t>uncertainty.</a:t>
            </a:r>
            <a:endParaRPr lang="en-ZA" dirty="0"/>
          </a:p>
          <a:p>
            <a:pPr>
              <a:lnSpc>
                <a:spcPct val="80000"/>
              </a:lnSpc>
            </a:pPr>
            <a:r>
              <a:rPr lang="en-ZA" dirty="0"/>
              <a:t>Institutional weaknesses: </a:t>
            </a:r>
          </a:p>
          <a:p>
            <a:pPr lvl="1">
              <a:lnSpc>
                <a:spcPct val="80000"/>
              </a:lnSpc>
            </a:pPr>
            <a:r>
              <a:rPr lang="en-ZA" sz="2800" dirty="0"/>
              <a:t>the absence, or weak or inappropriate systems, of user rights; and</a:t>
            </a:r>
          </a:p>
          <a:p>
            <a:pPr lvl="1">
              <a:lnSpc>
                <a:spcPct val="80000"/>
              </a:lnSpc>
            </a:pPr>
            <a:r>
              <a:rPr lang="en-ZA" sz="2800" dirty="0"/>
              <a:t>predominance of top-down and centralised management approaches;. </a:t>
            </a:r>
            <a:endParaRPr lang="en-GB" sz="2800" dirty="0"/>
          </a:p>
          <a:p>
            <a:pPr>
              <a:lnSpc>
                <a:spcPct val="80000"/>
              </a:lnSpc>
            </a:pPr>
            <a:r>
              <a:rPr lang="en-ZA" dirty="0"/>
              <a:t>Weak and frequently inadequate capacity in fisheries administrations; </a:t>
            </a:r>
          </a:p>
          <a:p>
            <a:pPr lvl="1">
              <a:lnSpc>
                <a:spcPct val="80000"/>
              </a:lnSpc>
            </a:pPr>
            <a:r>
              <a:rPr lang="en-ZA" sz="2800" dirty="0"/>
              <a:t>Inadequate monitoring, control and surveillance systems (MCS) leading to high levels of IUU fishing</a:t>
            </a:r>
            <a:r>
              <a:rPr lang="en-ZA" sz="2800" dirty="0" smtClean="0"/>
              <a:t>.</a:t>
            </a:r>
            <a:endParaRPr lang="en-ZA" sz="3200" dirty="0"/>
          </a:p>
          <a:p>
            <a:pPr>
              <a:lnSpc>
                <a:spcPct val="80000"/>
              </a:lnSpc>
              <a:buFontTx/>
              <a:buNone/>
            </a:pPr>
            <a:r>
              <a:rPr lang="en-US" sz="1200" dirty="0" smtClean="0"/>
              <a:t>* </a:t>
            </a:r>
            <a:r>
              <a:rPr lang="en-US" sz="1200" dirty="0"/>
              <a:t>from Cochrane and </a:t>
            </a:r>
            <a:r>
              <a:rPr lang="en-US" sz="1200" dirty="0"/>
              <a:t>Doulman</a:t>
            </a:r>
            <a:r>
              <a:rPr lang="en-US" sz="1200" dirty="0"/>
              <a:t> (2005)</a:t>
            </a:r>
            <a:endParaRPr lang="en-GB" sz="1200" dirty="0"/>
          </a:p>
        </p:txBody>
      </p:sp>
    </p:spTree>
    <p:extLst>
      <p:ext uri="{BB962C8B-B14F-4D97-AF65-F5344CB8AC3E}">
        <p14:creationId xmlns:p14="http://schemas.microsoft.com/office/powerpoint/2010/main" val="1181412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subTnLst>
                                    <p:animClr clrSpc="rgb" dir="cw">
                                      <p:cBhvr override="childStyle">
                                        <p:cTn dur="1" fill="hold" display="0" masterRel="nextClick" afterEffect="1"/>
                                        <p:tgtEl>
                                          <p:spTgt spid="6147">
                                            <p:txEl>
                                              <p:pRg st="1" end="1"/>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subTnLst>
                                    <p:animClr clrSpc="rgb" dir="cw">
                                      <p:cBhvr override="childStyle">
                                        <p:cTn dur="1" fill="hold" display="0" masterRel="nextClick" afterEffect="1"/>
                                        <p:tgtEl>
                                          <p:spTgt spid="6147">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7" dur="500"/>
                                        <p:tgtEl>
                                          <p:spTgt spid="6147">
                                            <p:txEl>
                                              <p:pRg st="3" end="3"/>
                                            </p:txEl>
                                          </p:spTgt>
                                        </p:tgtEl>
                                      </p:cBhvr>
                                    </p:animEffect>
                                  </p:childTnLst>
                                  <p:subTnLst>
                                    <p:animClr clrSpc="rgb" dir="cw">
                                      <p:cBhvr override="childStyle">
                                        <p:cTn dur="1" fill="hold" display="0" masterRel="nextClick" afterEffect="1"/>
                                        <p:tgtEl>
                                          <p:spTgt spid="6147">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2" dur="500"/>
                                        <p:tgtEl>
                                          <p:spTgt spid="6147">
                                            <p:txEl>
                                              <p:pRg st="4" end="4"/>
                                            </p:txEl>
                                          </p:spTgt>
                                        </p:tgtEl>
                                      </p:cBhvr>
                                    </p:animEffect>
                                  </p:childTnLst>
                                  <p:subTnLst>
                                    <p:animClr clrSpc="rgb" dir="cw">
                                      <p:cBhvr override="childStyle">
                                        <p:cTn dur="1" fill="hold" display="0" masterRel="nextClick" afterEffect="1"/>
                                        <p:tgtEl>
                                          <p:spTgt spid="6147">
                                            <p:txEl>
                                              <p:pRg st="4" end="4"/>
                                            </p:txEl>
                                          </p:spTgt>
                                        </p:tgtEl>
                                        <p:attrNameLst>
                                          <p:attrName>ppt_c</p:attrName>
                                        </p:attrNameLst>
                                      </p:cBhvr>
                                      <p:to>
                                        <a:schemeClr val="accent1"/>
                                      </p:to>
                                    </p:animClr>
                                  </p:subTnLst>
                                </p:cTn>
                              </p:par>
                              <p:par>
                                <p:cTn id="23" presetID="3" presetClass="entr" presetSubtype="10" fill="hold"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5" dur="500"/>
                                        <p:tgtEl>
                                          <p:spTgt spid="6147">
                                            <p:txEl>
                                              <p:pRg st="5" end="5"/>
                                            </p:txEl>
                                          </p:spTgt>
                                        </p:tgtEl>
                                      </p:cBhvr>
                                    </p:animEffect>
                                  </p:childTnLst>
                                  <p:subTnLst>
                                    <p:animClr clrSpc="rgb" dir="cw">
                                      <p:cBhvr override="childStyle">
                                        <p:cTn dur="1" fill="hold" display="0" masterRel="nextClick" afterEffect="1"/>
                                        <p:tgtEl>
                                          <p:spTgt spid="6147">
                                            <p:txEl>
                                              <p:pRg st="5" end="5"/>
                                            </p:txEl>
                                          </p:spTgt>
                                        </p:tgtEl>
                                        <p:attrNameLst>
                                          <p:attrName>ppt_c</p:attrName>
                                        </p:attrNameLst>
                                      </p:cBhvr>
                                      <p:to>
                                        <a:schemeClr val="accent1"/>
                                      </p:to>
                                    </p:animClr>
                                  </p:subTnLst>
                                </p:cTn>
                              </p:par>
                              <p:par>
                                <p:cTn id="26" presetID="3" presetClass="entr" presetSubtype="10" fill="hold" nodeType="withEffect">
                                  <p:stCondLst>
                                    <p:cond delay="0"/>
                                  </p:stCondLst>
                                  <p:childTnLst>
                                    <p:set>
                                      <p:cBhvr>
                                        <p:cTn id="27" dur="1" fill="hold">
                                          <p:stCondLst>
                                            <p:cond delay="0"/>
                                          </p:stCondLst>
                                        </p:cTn>
                                        <p:tgtEl>
                                          <p:spTgt spid="6147">
                                            <p:txEl>
                                              <p:pRg st="6" end="6"/>
                                            </p:txEl>
                                          </p:spTgt>
                                        </p:tgtEl>
                                        <p:attrNameLst>
                                          <p:attrName>style.visibility</p:attrName>
                                        </p:attrNameLst>
                                      </p:cBhvr>
                                      <p:to>
                                        <p:strVal val="visible"/>
                                      </p:to>
                                    </p:set>
                                    <p:animEffect transition="in" filter="blinds(horizontal)">
                                      <p:cBhvr>
                                        <p:cTn id="28" dur="500"/>
                                        <p:tgtEl>
                                          <p:spTgt spid="6147">
                                            <p:txEl>
                                              <p:pRg st="6" end="6"/>
                                            </p:txEl>
                                          </p:spTgt>
                                        </p:tgtEl>
                                      </p:cBhvr>
                                    </p:animEffect>
                                  </p:childTnLst>
                                  <p:subTnLst>
                                    <p:animClr clrSpc="rgb" dir="cw">
                                      <p:cBhvr override="childStyle">
                                        <p:cTn dur="1" fill="hold" display="0" masterRel="nextClick" afterEffect="1"/>
                                        <p:tgtEl>
                                          <p:spTgt spid="6147">
                                            <p:txEl>
                                              <p:pRg st="6" end="6"/>
                                            </p:txEl>
                                          </p:spTgt>
                                        </p:tgtEl>
                                        <p:attrNameLst>
                                          <p:attrName>ppt_c</p:attrName>
                                        </p:attrNameLst>
                                      </p:cBhvr>
                                      <p:to>
                                        <a:schemeClr val="accent1"/>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147">
                                            <p:txEl>
                                              <p:pRg st="7" end="7"/>
                                            </p:txEl>
                                          </p:spTgt>
                                        </p:tgtEl>
                                        <p:attrNameLst>
                                          <p:attrName>style.visibility</p:attrName>
                                        </p:attrNameLst>
                                      </p:cBhvr>
                                      <p:to>
                                        <p:strVal val="visible"/>
                                      </p:to>
                                    </p:set>
                                    <p:animEffect transition="in" filter="blinds(horizontal)">
                                      <p:cBhvr>
                                        <p:cTn id="33" dur="500"/>
                                        <p:tgtEl>
                                          <p:spTgt spid="6147">
                                            <p:txEl>
                                              <p:pRg st="7" end="7"/>
                                            </p:txEl>
                                          </p:spTgt>
                                        </p:tgtEl>
                                      </p:cBhvr>
                                    </p:animEffect>
                                  </p:childTnLst>
                                  <p:subTnLst>
                                    <p:animClr clrSpc="rgb" dir="cw">
                                      <p:cBhvr override="childStyle">
                                        <p:cTn dur="1" fill="hold" display="0" masterRel="nextClick" afterEffect="1"/>
                                        <p:tgtEl>
                                          <p:spTgt spid="6147">
                                            <p:txEl>
                                              <p:pRg st="7" end="7"/>
                                            </p:txEl>
                                          </p:spTgt>
                                        </p:tgtEl>
                                        <p:attrNameLst>
                                          <p:attrName>ppt_c</p:attrName>
                                        </p:attrNameLst>
                                      </p:cBhvr>
                                      <p:to>
                                        <a:schemeClr val="accent1"/>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6147">
                                            <p:txEl>
                                              <p:pRg st="8" end="8"/>
                                            </p:txEl>
                                          </p:spTgt>
                                        </p:tgtEl>
                                        <p:attrNameLst>
                                          <p:attrName>style.visibility</p:attrName>
                                        </p:attrNameLst>
                                      </p:cBhvr>
                                      <p:to>
                                        <p:strVal val="visible"/>
                                      </p:to>
                                    </p:set>
                                    <p:animEffect transition="in" filter="blinds(horizontal)">
                                      <p:cBhvr>
                                        <p:cTn id="38"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19536" y="188640"/>
            <a:ext cx="8077200" cy="912812"/>
          </a:xfrm>
        </p:spPr>
        <p:txBody>
          <a:bodyPr>
            <a:noAutofit/>
          </a:bodyPr>
          <a:lstStyle/>
          <a:p>
            <a:pPr algn="ctr"/>
            <a:r>
              <a:rPr lang="en-US" sz="3200" b="1" dirty="0">
                <a:effectLst>
                  <a:outerShdw blurRad="38100" dist="38100" dir="2700000" algn="tl">
                    <a:srgbClr val="000000">
                      <a:alpha val="43137"/>
                    </a:srgbClr>
                  </a:outerShdw>
                </a:effectLst>
              </a:rPr>
              <a:t>Social and Economic Importance of Fisheries and Aquaculture </a:t>
            </a:r>
            <a:r>
              <a:rPr lang="en-US" sz="1800" b="1" dirty="0">
                <a:effectLst>
                  <a:outerShdw blurRad="38100" dist="38100" dir="2700000" algn="tl">
                    <a:srgbClr val="000000">
                      <a:alpha val="43137"/>
                    </a:srgbClr>
                  </a:outerShdw>
                </a:effectLst>
              </a:rPr>
              <a:t>(FAO 2018)</a:t>
            </a:r>
            <a:endParaRPr lang="en-GB" sz="1800" b="1" dirty="0">
              <a:effectLst>
                <a:outerShdw blurRad="38100" dist="38100" dir="2700000" algn="tl">
                  <a:srgbClr val="000000">
                    <a:alpha val="43137"/>
                  </a:srgbClr>
                </a:outerShdw>
              </a:effectLst>
            </a:endParaRPr>
          </a:p>
        </p:txBody>
      </p:sp>
      <p:graphicFrame>
        <p:nvGraphicFramePr>
          <p:cNvPr id="3122" name="Group 50"/>
          <p:cNvGraphicFramePr>
            <a:graphicFrameLocks noGrp="1"/>
          </p:cNvGraphicFramePr>
          <p:nvPr>
            <p:ph/>
            <p:extLst>
              <p:ext uri="{D42A27DB-BD31-4B8C-83A1-F6EECF244321}">
                <p14:modId xmlns:p14="http://schemas.microsoft.com/office/powerpoint/2010/main" val="859114249"/>
              </p:ext>
            </p:extLst>
          </p:nvPr>
        </p:nvGraphicFramePr>
        <p:xfrm>
          <a:off x="1940456" y="1484785"/>
          <a:ext cx="8424936" cy="5113881"/>
        </p:xfrm>
        <a:graphic>
          <a:graphicData uri="http://schemas.openxmlformats.org/drawingml/2006/table">
            <a:tbl>
              <a:tblPr/>
              <a:tblGrid>
                <a:gridCol w="4144468">
                  <a:extLst>
                    <a:ext uri="{9D8B030D-6E8A-4147-A177-3AD203B41FA5}">
                      <a16:colId xmlns:a16="http://schemas.microsoft.com/office/drawing/2014/main" val="20000"/>
                    </a:ext>
                  </a:extLst>
                </a:gridCol>
                <a:gridCol w="4280468">
                  <a:extLst>
                    <a:ext uri="{9D8B030D-6E8A-4147-A177-3AD203B41FA5}">
                      <a16:colId xmlns:a16="http://schemas.microsoft.com/office/drawing/2014/main" val="20001"/>
                    </a:ext>
                  </a:extLst>
                </a:gridCol>
              </a:tblGrid>
              <a:tr h="6882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Total Production (2016) </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171 million tonnes (highest to date)</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08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First sale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USD 362 billion (232 billion from aquaculture)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82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Average consumption per capita (2015)</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ZA"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20.2 kg (9.0 kg in 1961), and estimate 20.5 in 2017.</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82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Contribution to animal protein consumption (2015)</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82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People directly involved in primary sector (2016)</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59.6 million (up from 56.6 million in 2014)</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82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People dependent on fisheries </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aquaculture (FAO </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2012)</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660-820 million</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6358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pPr algn="ctr"/>
            <a:r>
              <a:rPr lang="en-ZA" b="1" dirty="0" smtClean="0">
                <a:effectLst>
                  <a:outerShdw blurRad="38100" dist="38100" dir="2700000" algn="tl">
                    <a:srgbClr val="000000">
                      <a:alpha val="43137"/>
                    </a:srgbClr>
                  </a:outerShdw>
                </a:effectLst>
              </a:rPr>
              <a:t>Poverty and Fisheries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268760"/>
            <a:ext cx="8229600" cy="5400600"/>
          </a:xfrm>
        </p:spPr>
        <p:txBody>
          <a:bodyPr>
            <a:normAutofit fontScale="92500" lnSpcReduction="10000"/>
          </a:bodyPr>
          <a:lstStyle/>
          <a:p>
            <a:r>
              <a:rPr lang="en-ZA" dirty="0" smtClean="0"/>
              <a:t>Globally, approximately 90% percent </a:t>
            </a:r>
            <a:r>
              <a:rPr lang="en-ZA" dirty="0"/>
              <a:t>of all people </a:t>
            </a:r>
            <a:r>
              <a:rPr lang="en-ZA" dirty="0" smtClean="0"/>
              <a:t>directly dependent on fisheries </a:t>
            </a:r>
            <a:r>
              <a:rPr lang="en-ZA" dirty="0"/>
              <a:t>work in </a:t>
            </a:r>
            <a:r>
              <a:rPr lang="en-ZA" dirty="0" smtClean="0"/>
              <a:t>small-scale fisheries.</a:t>
            </a:r>
          </a:p>
          <a:p>
            <a:r>
              <a:rPr lang="en-ZA" dirty="0" smtClean="0"/>
              <a:t>Small scale fisheries can lead to over-exploitation and also need to be managed for sustainability.</a:t>
            </a:r>
          </a:p>
          <a:p>
            <a:r>
              <a:rPr lang="en-ZA" dirty="0" smtClean="0"/>
              <a:t>Countries of the world have </a:t>
            </a:r>
            <a:r>
              <a:rPr lang="en-ZA" dirty="0"/>
              <a:t>recognized </a:t>
            </a:r>
            <a:r>
              <a:rPr lang="en-ZA" dirty="0" smtClean="0"/>
              <a:t>that:</a:t>
            </a:r>
          </a:p>
          <a:p>
            <a:pPr lvl="1"/>
            <a:r>
              <a:rPr lang="en-ZA" dirty="0" smtClean="0"/>
              <a:t> there is an urgent need to enhance </a:t>
            </a:r>
            <a:r>
              <a:rPr lang="en-ZA" dirty="0"/>
              <a:t>the contribution of </a:t>
            </a:r>
            <a:r>
              <a:rPr lang="en-ZA" dirty="0" smtClean="0"/>
              <a:t>small-scale fisheries </a:t>
            </a:r>
            <a:r>
              <a:rPr lang="en-ZA" dirty="0"/>
              <a:t>to global food security and </a:t>
            </a:r>
            <a:r>
              <a:rPr lang="en-ZA" dirty="0" smtClean="0"/>
              <a:t>nutrition;</a:t>
            </a:r>
          </a:p>
          <a:p>
            <a:pPr lvl="1"/>
            <a:r>
              <a:rPr lang="en-ZA" dirty="0" smtClean="0"/>
              <a:t>that greater attention must be given to ensuring the </a:t>
            </a:r>
            <a:r>
              <a:rPr lang="en-ZA" dirty="0"/>
              <a:t>equitable </a:t>
            </a:r>
            <a:r>
              <a:rPr lang="en-ZA" dirty="0" smtClean="0"/>
              <a:t>development of </a:t>
            </a:r>
            <a:r>
              <a:rPr lang="en-ZA" dirty="0"/>
              <a:t>small-scale fishing c</a:t>
            </a:r>
            <a:r>
              <a:rPr lang="en-ZA" dirty="0" smtClean="0"/>
              <a:t>ommunities </a:t>
            </a:r>
            <a:r>
              <a:rPr lang="en-ZA" dirty="0"/>
              <a:t>and </a:t>
            </a:r>
            <a:r>
              <a:rPr lang="en-ZA" dirty="0" smtClean="0"/>
              <a:t>poverty eradication; </a:t>
            </a:r>
            <a:r>
              <a:rPr lang="en-ZA" dirty="0"/>
              <a:t>and </a:t>
            </a:r>
            <a:endParaRPr lang="en-ZA" dirty="0" smtClean="0"/>
          </a:p>
          <a:p>
            <a:pPr lvl="1"/>
            <a:r>
              <a:rPr lang="en-ZA" dirty="0" smtClean="0"/>
              <a:t>the socio-economic situation </a:t>
            </a:r>
            <a:r>
              <a:rPr lang="en-ZA" dirty="0"/>
              <a:t>of fishers and fish </a:t>
            </a:r>
            <a:r>
              <a:rPr lang="en-ZA" dirty="0" smtClean="0"/>
              <a:t>workers needs to be improved and that this must be done </a:t>
            </a:r>
            <a:r>
              <a:rPr lang="en-ZA" dirty="0"/>
              <a:t>within </a:t>
            </a:r>
            <a:r>
              <a:rPr lang="en-ZA" dirty="0" smtClean="0"/>
              <a:t>the context </a:t>
            </a:r>
            <a:r>
              <a:rPr lang="en-ZA" dirty="0"/>
              <a:t>of sustainable fisheries </a:t>
            </a:r>
            <a:r>
              <a:rPr lang="en-ZA" dirty="0" smtClean="0"/>
              <a:t>management.</a:t>
            </a:r>
          </a:p>
          <a:p>
            <a:pPr lvl="1"/>
            <a:endParaRPr lang="en-ZA" dirty="0" smtClean="0"/>
          </a:p>
          <a:p>
            <a:pPr marL="137160" indent="0">
              <a:buNone/>
            </a:pPr>
            <a:r>
              <a:rPr lang="en-ZA" sz="1700" dirty="0"/>
              <a:t>(From  FAO Voluntary Guidelines for Securing Sustainable Small-Scale Fisheries, 2015)</a:t>
            </a:r>
          </a:p>
        </p:txBody>
      </p:sp>
    </p:spTree>
    <p:extLst>
      <p:ext uri="{BB962C8B-B14F-4D97-AF65-F5344CB8AC3E}">
        <p14:creationId xmlns:p14="http://schemas.microsoft.com/office/powerpoint/2010/main" val="3519907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normAutofit/>
          </a:bodyPr>
          <a:lstStyle/>
          <a:p>
            <a:pPr algn="ctr"/>
            <a:r>
              <a:rPr lang="en-US" sz="3600" b="1" dirty="0">
                <a:effectLst>
                  <a:outerShdw blurRad="38100" dist="38100" dir="2700000" algn="tl">
                    <a:srgbClr val="000000">
                      <a:alpha val="43137"/>
                    </a:srgbClr>
                  </a:outerShdw>
                </a:effectLst>
              </a:rPr>
              <a:t>Challenges to Future Progress: Food Insecurity </a:t>
            </a:r>
            <a:r>
              <a:rPr lang="en-US" sz="2800" dirty="0"/>
              <a:t/>
            </a:r>
            <a:br>
              <a:rPr lang="en-US" sz="2800" dirty="0"/>
            </a:br>
            <a:r>
              <a:rPr lang="en-ZA" sz="2000" dirty="0"/>
              <a:t>FAO, IFAD, UNICEF, WFP and WHO. 2018. The State of Food Security and Nutrition in the World 2018. Rome, FAO.</a:t>
            </a:r>
            <a:endParaRPr lang="en-GB" sz="2000" dirty="0"/>
          </a:p>
        </p:txBody>
      </p:sp>
      <p:pic>
        <p:nvPicPr>
          <p:cNvPr id="4" name="Picture 3"/>
          <p:cNvPicPr>
            <a:picLocks noChangeAspect="1"/>
          </p:cNvPicPr>
          <p:nvPr/>
        </p:nvPicPr>
        <p:blipFill>
          <a:blip r:embed="rId2"/>
          <a:stretch>
            <a:fillRect/>
          </a:stretch>
        </p:blipFill>
        <p:spPr>
          <a:xfrm>
            <a:off x="1981200" y="1700808"/>
            <a:ext cx="8229600" cy="5143068"/>
          </a:xfrm>
          <a:prstGeom prst="rect">
            <a:avLst/>
          </a:prstGeom>
        </p:spPr>
      </p:pic>
    </p:spTree>
    <p:extLst>
      <p:ext uri="{BB962C8B-B14F-4D97-AF65-F5344CB8AC3E}">
        <p14:creationId xmlns:p14="http://schemas.microsoft.com/office/powerpoint/2010/main" val="1566989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6650" y="0"/>
            <a:ext cx="9144000" cy="6813376"/>
          </a:xfrm>
          <a:prstGeom prst="rect">
            <a:avLst/>
          </a:prstGeom>
        </p:spPr>
      </p:pic>
    </p:spTree>
    <p:extLst>
      <p:ext uri="{BB962C8B-B14F-4D97-AF65-F5344CB8AC3E}">
        <p14:creationId xmlns:p14="http://schemas.microsoft.com/office/powerpoint/2010/main" val="1144896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2263" y="272954"/>
            <a:ext cx="10986447" cy="6585045"/>
          </a:xfrm>
          <a:prstGeom prst="rect">
            <a:avLst/>
          </a:prstGeom>
        </p:spPr>
      </p:pic>
    </p:spTree>
    <p:extLst>
      <p:ext uri="{BB962C8B-B14F-4D97-AF65-F5344CB8AC3E}">
        <p14:creationId xmlns:p14="http://schemas.microsoft.com/office/powerpoint/2010/main" val="3750416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Population </a:t>
            </a:r>
            <a:r>
              <a:rPr lang="en-US" sz="4000" b="1" dirty="0" smtClean="0">
                <a:effectLst>
                  <a:outerShdw blurRad="38100" dist="38100" dir="2700000" algn="tl">
                    <a:srgbClr val="000000">
                      <a:alpha val="43137"/>
                    </a:srgbClr>
                  </a:outerShdw>
                </a:effectLst>
              </a:rPr>
              <a:t>Growth by Region</a:t>
            </a:r>
            <a:r>
              <a:rPr lang="en-US" sz="4000" dirty="0" smtClean="0"/>
              <a:t/>
            </a:r>
            <a:br>
              <a:rPr lang="en-US" sz="4000" dirty="0" smtClean="0"/>
            </a:br>
            <a:r>
              <a:rPr lang="en-US" sz="2200" dirty="0" smtClean="0"/>
              <a:t>(Population Reference Bureau </a:t>
            </a:r>
            <a:r>
              <a:rPr lang="en-US" sz="2200" dirty="0" smtClean="0">
                <a:hlinkClick r:id="rId2"/>
              </a:rPr>
              <a:t>http</a:t>
            </a:r>
            <a:r>
              <a:rPr lang="en-US" sz="2200" dirty="0">
                <a:hlinkClick r:id="rId2"/>
              </a:rPr>
              <a:t>://www.prb.org/</a:t>
            </a:r>
            <a:r>
              <a:rPr lang="en-US" sz="2200" dirty="0"/>
              <a:t> Accessed Sept 2015)</a:t>
            </a:r>
            <a:endParaRPr lang="en-GB" sz="2200" dirty="0"/>
          </a:p>
        </p:txBody>
      </p:sp>
      <p:pic>
        <p:nvPicPr>
          <p:cNvPr id="16391"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43826" y="1628776"/>
            <a:ext cx="29241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Placeholder 1"/>
          <p:cNvSpPr>
            <a:spLocks noGrp="1"/>
          </p:cNvSpPr>
          <p:nvPr>
            <p:ph type="body" sz="half" idx="1"/>
          </p:nvPr>
        </p:nvSpPr>
        <p:spPr/>
        <p:txBody>
          <a:bodyPr/>
          <a:lstStyle/>
          <a:p>
            <a:endParaRPr lang="en-ZA"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219" y="1700808"/>
            <a:ext cx="5760640" cy="436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524000" y="3645025"/>
            <a:ext cx="971600" cy="2481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32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1992313" y="188913"/>
            <a:ext cx="8229600" cy="1439862"/>
          </a:xfrm>
        </p:spPr>
        <p:txBody>
          <a:bodyPr>
            <a:normAutofit/>
          </a:bodyPr>
          <a:lstStyle/>
          <a:p>
            <a:pPr algn="ctr"/>
            <a:r>
              <a:rPr lang="en-GB" sz="3200" b="1" dirty="0">
                <a:effectLst>
                  <a:outerShdw blurRad="38100" dist="38100" dir="2700000" algn="tl">
                    <a:srgbClr val="000000">
                      <a:alpha val="43137"/>
                    </a:srgbClr>
                  </a:outerShdw>
                </a:effectLst>
              </a:rPr>
              <a:t>CLIMATE </a:t>
            </a:r>
            <a:r>
              <a:rPr lang="en-GB" sz="3200" b="1" dirty="0" smtClean="0">
                <a:effectLst>
                  <a:outerShdw blurRad="38100" dist="38100" dir="2700000" algn="tl">
                    <a:srgbClr val="000000">
                      <a:alpha val="43137"/>
                    </a:srgbClr>
                  </a:outerShdw>
                </a:effectLst>
              </a:rPr>
              <a:t>CHANGE </a:t>
            </a:r>
            <a:r>
              <a:rPr lang="en-GB" sz="3200" b="1" dirty="0" smtClean="0">
                <a:effectLst>
                  <a:outerShdw blurRad="38100" dist="38100" dir="2700000" algn="tl">
                    <a:srgbClr val="000000">
                      <a:alpha val="43137"/>
                    </a:srgbClr>
                  </a:outerShdw>
                </a:effectLst>
              </a:rPr>
              <a:t>i</a:t>
            </a:r>
            <a:r>
              <a:rPr lang="en-GB" sz="3200" b="1" dirty="0">
                <a:effectLst>
                  <a:outerShdw blurRad="38100" dist="38100" dir="2700000" algn="tl">
                    <a:srgbClr val="000000">
                      <a:alpha val="43137"/>
                    </a:srgbClr>
                  </a:outerShdw>
                </a:effectLst>
              </a:rPr>
              <a:t>) </a:t>
            </a:r>
            <a:r>
              <a:rPr lang="en-ZA" sz="3200" b="1" dirty="0">
                <a:effectLst>
                  <a:outerShdw blurRad="38100" dist="38100" dir="2700000" algn="tl">
                    <a:srgbClr val="000000">
                      <a:alpha val="43137"/>
                    </a:srgbClr>
                  </a:outerShdw>
                </a:effectLst>
              </a:rPr>
              <a:t>A global perspective on climate-related risks</a:t>
            </a:r>
            <a:r>
              <a:rPr lang="en-GB" sz="3200" b="1" dirty="0">
                <a:effectLst>
                  <a:outerShdw blurRad="38100" dist="38100" dir="2700000" algn="tl">
                    <a:srgbClr val="000000">
                      <a:alpha val="43137"/>
                    </a:srgbClr>
                  </a:outerShdw>
                </a:effectLst>
              </a:rPr>
              <a:t>. </a:t>
            </a:r>
            <a:r>
              <a:rPr lang="en-GB" sz="3200" b="1" dirty="0" smtClean="0">
                <a:effectLst>
                  <a:outerShdw blurRad="38100" dist="38100" dir="2700000" algn="tl">
                    <a:srgbClr val="000000">
                      <a:alpha val="43137"/>
                    </a:srgbClr>
                  </a:outerShdw>
                </a:effectLst>
              </a:rPr>
              <a:t/>
            </a:r>
            <a:br>
              <a:rPr lang="en-GB" sz="3200" b="1" dirty="0" smtClean="0">
                <a:effectLst>
                  <a:outerShdw blurRad="38100" dist="38100" dir="2700000" algn="tl">
                    <a:srgbClr val="000000">
                      <a:alpha val="43137"/>
                    </a:srgbClr>
                  </a:outerShdw>
                </a:effectLst>
              </a:rPr>
            </a:br>
            <a:r>
              <a:rPr lang="en-GB" sz="1400" dirty="0" smtClean="0"/>
              <a:t>(</a:t>
            </a:r>
            <a:r>
              <a:rPr lang="en-GB" sz="1400" dirty="0"/>
              <a:t>from Summary for Policymakers, Intergovernmental Panel on Climate Change, WGII AR5.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28801"/>
            <a:ext cx="882047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23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198" y="1556792"/>
            <a:ext cx="2160240" cy="4392488"/>
          </a:xfrm>
        </p:spPr>
        <p:txBody>
          <a:bodyPr>
            <a:normAutofit fontScale="90000"/>
          </a:bodyPr>
          <a:lstStyle/>
          <a:p>
            <a:pPr algn="l"/>
            <a:r>
              <a:rPr lang="en-ZA" sz="2700" dirty="0">
                <a:solidFill>
                  <a:schemeClr val="accent4">
                    <a:lumMod val="75000"/>
                  </a:schemeClr>
                </a:solidFill>
                <a:latin typeface="FrutigerLTStd-Bold"/>
              </a:rPr>
              <a:t>Projected changes in maximum catch potential (%) under RCP8.5 by 2050 (A: 2046 to 2055)</a:t>
            </a:r>
            <a:br>
              <a:rPr lang="en-ZA" sz="2700" dirty="0">
                <a:solidFill>
                  <a:schemeClr val="accent4">
                    <a:lumMod val="75000"/>
                  </a:schemeClr>
                </a:solidFill>
                <a:latin typeface="FrutigerLTStd-Bold"/>
              </a:rPr>
            </a:br>
            <a:r>
              <a:rPr lang="en-ZA" sz="2700" dirty="0">
                <a:solidFill>
                  <a:schemeClr val="accent4">
                    <a:lumMod val="75000"/>
                  </a:schemeClr>
                </a:solidFill>
                <a:latin typeface="FrutigerLTStd-Bold"/>
              </a:rPr>
              <a:t>and 2095 (B: 2091 to 2100) for the DBEM projections.</a:t>
            </a:r>
            <a:br>
              <a:rPr lang="en-ZA" sz="2700" dirty="0">
                <a:solidFill>
                  <a:schemeClr val="accent4">
                    <a:lumMod val="75000"/>
                  </a:schemeClr>
                </a:solidFill>
                <a:latin typeface="FrutigerLTStd-Bold"/>
              </a:rPr>
            </a:br>
            <a:r>
              <a:rPr lang="en-ZA" sz="2700" dirty="0">
                <a:solidFill>
                  <a:schemeClr val="accent4">
                    <a:lumMod val="75000"/>
                  </a:schemeClr>
                </a:solidFill>
                <a:latin typeface="FrutigerLTStd-Bold"/>
              </a:rPr>
              <a:t/>
            </a:r>
            <a:br>
              <a:rPr lang="en-ZA" sz="2700" dirty="0">
                <a:solidFill>
                  <a:schemeClr val="accent4">
                    <a:lumMod val="75000"/>
                  </a:schemeClr>
                </a:solidFill>
                <a:latin typeface="FrutigerLTStd-Bold"/>
              </a:rPr>
            </a:br>
            <a:r>
              <a:rPr lang="en-ZA" sz="2200" dirty="0">
                <a:solidFill>
                  <a:schemeClr val="accent4">
                    <a:lumMod val="75000"/>
                  </a:schemeClr>
                </a:solidFill>
                <a:latin typeface="FrutigerLTStd-Bold"/>
              </a:rPr>
              <a:t>Barange et al. 2018. FAO Technical Paper 627 </a:t>
            </a:r>
            <a:r>
              <a:rPr lang="en-ZA" sz="2700" dirty="0">
                <a:solidFill>
                  <a:schemeClr val="accent4">
                    <a:lumMod val="75000"/>
                  </a:schemeClr>
                </a:solidFill>
                <a:latin typeface="Aharoni" pitchFamily="2" charset="-79"/>
                <a:cs typeface="Aharoni" pitchFamily="2" charset="-79"/>
              </a:rPr>
              <a:t>f </a:t>
            </a:r>
            <a:r>
              <a:rPr lang="en-ZA" sz="2200" dirty="0">
                <a:latin typeface="Aharoni" pitchFamily="2" charset="-79"/>
                <a:cs typeface="Aharoni" pitchFamily="2" charset="-79"/>
              </a:rPr>
              <a:t>as for previous. </a:t>
            </a:r>
            <a:endParaRPr lang="en-ZA" sz="2000" dirty="0">
              <a:latin typeface="+mn-lt"/>
            </a:endParaRPr>
          </a:p>
        </p:txBody>
      </p:sp>
      <p:pic>
        <p:nvPicPr>
          <p:cNvPr id="3" name="Picture 2"/>
          <p:cNvPicPr>
            <a:picLocks noChangeAspect="1"/>
          </p:cNvPicPr>
          <p:nvPr/>
        </p:nvPicPr>
        <p:blipFill>
          <a:blip r:embed="rId2"/>
          <a:stretch>
            <a:fillRect/>
          </a:stretch>
        </p:blipFill>
        <p:spPr>
          <a:xfrm>
            <a:off x="3959244" y="0"/>
            <a:ext cx="6708756" cy="6884672"/>
          </a:xfrm>
          <a:prstGeom prst="rect">
            <a:avLst/>
          </a:prstGeom>
        </p:spPr>
      </p:pic>
    </p:spTree>
    <p:extLst>
      <p:ext uri="{BB962C8B-B14F-4D97-AF65-F5344CB8AC3E}">
        <p14:creationId xmlns:p14="http://schemas.microsoft.com/office/powerpoint/2010/main" val="3444553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188" y="260351"/>
            <a:ext cx="8075612" cy="1103313"/>
          </a:xfrm>
        </p:spPr>
        <p:txBody>
          <a:bodyPr>
            <a:normAutofit fontScale="90000"/>
          </a:bodyPr>
          <a:lstStyle/>
          <a:p>
            <a:pPr algn="ctr">
              <a:defRPr/>
            </a:pPr>
            <a:r>
              <a:rPr lang="en-ZA" sz="4000" b="1" dirty="0">
                <a:effectLst>
                  <a:outerShdw blurRad="38100" dist="38100" dir="2700000" algn="tl">
                    <a:srgbClr val="000000">
                      <a:alpha val="43137"/>
                    </a:srgbClr>
                  </a:outerShdw>
                </a:effectLst>
              </a:rPr>
              <a:t>Some Other Threats to </a:t>
            </a:r>
            <a:r>
              <a:rPr lang="en-ZA" sz="4000" b="1" dirty="0" smtClean="0">
                <a:effectLst>
                  <a:outerShdw blurRad="38100" dist="38100" dir="2700000" algn="tl">
                    <a:srgbClr val="000000">
                      <a:alpha val="43137"/>
                    </a:srgbClr>
                  </a:outerShdw>
                </a:effectLst>
              </a:rPr>
              <a:t>Biodiversity and Hence on Fisheries </a:t>
            </a:r>
            <a:r>
              <a:rPr lang="en-ZA" sz="2000" dirty="0"/>
              <a:t>(from MEA 2005b)</a:t>
            </a:r>
          </a:p>
        </p:txBody>
      </p:sp>
      <p:sp>
        <p:nvSpPr>
          <p:cNvPr id="3" name="Content Placeholder 2"/>
          <p:cNvSpPr>
            <a:spLocks noGrp="1"/>
          </p:cNvSpPr>
          <p:nvPr>
            <p:ph idx="1"/>
          </p:nvPr>
        </p:nvSpPr>
        <p:spPr>
          <a:xfrm>
            <a:off x="2063750" y="1371600"/>
            <a:ext cx="8229600" cy="4114800"/>
          </a:xfrm>
        </p:spPr>
        <p:txBody>
          <a:bodyPr>
            <a:normAutofit/>
          </a:bodyPr>
          <a:lstStyle/>
          <a:p>
            <a:pPr>
              <a:defRPr/>
            </a:pPr>
            <a:r>
              <a:rPr lang="en-ZA" sz="2400" dirty="0"/>
              <a:t>Impacts of coastal development on coastal and marine habitats including marshes, seagrass beds, mangrove forests, beaches, mudflats and others;</a:t>
            </a:r>
          </a:p>
          <a:p>
            <a:pPr>
              <a:defRPr/>
            </a:pPr>
            <a:r>
              <a:rPr lang="en-ZA" sz="2400" dirty="0"/>
              <a:t>Alteration of freshwater flows into coastal wetlands and estuaries through increased freshwater abstraction and other human manipulations; </a:t>
            </a:r>
          </a:p>
          <a:p>
            <a:pPr>
              <a:defRPr/>
            </a:pPr>
            <a:r>
              <a:rPr lang="en-ZA" sz="2400" dirty="0"/>
              <a:t>Increased flow of nutrients into seas and oceans through increases in agricultural waste and human sewage leading to increased incidence and extent of eutrophication; </a:t>
            </a:r>
          </a:p>
          <a:p>
            <a:pPr>
              <a:defRPr/>
            </a:pPr>
            <a:r>
              <a:rPr lang="en-ZA" sz="2400" dirty="0"/>
              <a:t>Higher discharges of pollutants including, for example, heavy metals, hormones and antibiotics, pesticides and other toxins; </a:t>
            </a:r>
          </a:p>
          <a:p>
            <a:pPr marL="0" indent="0">
              <a:buNone/>
              <a:defRPr/>
            </a:pPr>
            <a:endParaRPr lang="en-ZA" dirty="0"/>
          </a:p>
        </p:txBody>
      </p:sp>
    </p:spTree>
    <p:extLst>
      <p:ext uri="{BB962C8B-B14F-4D97-AF65-F5344CB8AC3E}">
        <p14:creationId xmlns:p14="http://schemas.microsoft.com/office/powerpoint/2010/main" val="2997105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77421" y="95534"/>
            <a:ext cx="11805313" cy="92804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r>
              <a:rPr lang="en-US" sz="3600" b="1" dirty="0" smtClean="0"/>
              <a:t>Conclusions: fisheries in the “</a:t>
            </a:r>
            <a:r>
              <a:rPr lang="en-ZA" sz="3600" b="1" dirty="0" smtClean="0"/>
              <a:t>supremely </a:t>
            </a:r>
            <a:r>
              <a:rPr lang="en-ZA" sz="3600" b="1" dirty="0"/>
              <a:t>ambitious </a:t>
            </a:r>
            <a:r>
              <a:rPr lang="en-ZA" sz="3600" b="1" dirty="0" smtClean="0"/>
              <a:t>and transformational vision” of the 2030 Agenda for Sustainable Development</a:t>
            </a:r>
            <a:endParaRPr lang="en-GB" sz="3600" b="1" dirty="0"/>
          </a:p>
        </p:txBody>
      </p:sp>
      <p:sp>
        <p:nvSpPr>
          <p:cNvPr id="873475" name="Rectangle 3"/>
          <p:cNvSpPr>
            <a:spLocks noGrp="1" noChangeArrowheads="1"/>
          </p:cNvSpPr>
          <p:nvPr>
            <p:ph type="body" idx="1"/>
          </p:nvPr>
        </p:nvSpPr>
        <p:spPr>
          <a:xfrm>
            <a:off x="327546" y="1023582"/>
            <a:ext cx="11864454" cy="5943600"/>
          </a:xfrm>
        </p:spPr>
        <p:txBody>
          <a:bodyPr>
            <a:normAutofit fontScale="92500" lnSpcReduction="20000"/>
          </a:bodyPr>
          <a:lstStyle/>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Fisheries provide important social and economic benefits to society but with unavoidable ecological impacts. Governance must integrate human well-being with ecological well-being.</a:t>
            </a:r>
          </a:p>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We have knowledge and a comprehensive legal and policy regime to govern fisheries effectively for OH. Political will and opportunities will determine success in each case.</a:t>
            </a:r>
          </a:p>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Considerable progress has been made in sustainable use, primarily in commercial fisheries in developed countries, </a:t>
            </a:r>
            <a:r>
              <a:rPr lang="en-US" sz="2400" dirty="0" smtClean="0">
                <a:solidFill>
                  <a:srgbClr val="000099"/>
                </a:solidFill>
              </a:rPr>
              <a:t>where negative </a:t>
            </a:r>
            <a:r>
              <a:rPr lang="en-US" sz="2400" dirty="0" smtClean="0">
                <a:solidFill>
                  <a:srgbClr val="000099"/>
                </a:solidFill>
              </a:rPr>
              <a:t>human impacts can be absorbed in the wider economies.</a:t>
            </a:r>
          </a:p>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Developing countries do not have that luxury, leading to a growing divide in progress between developed and many developing countries, where </a:t>
            </a:r>
            <a:r>
              <a:rPr lang="en-US" sz="2400" dirty="0" smtClean="0">
                <a:solidFill>
                  <a:srgbClr val="000099"/>
                </a:solidFill>
              </a:rPr>
              <a:t>food </a:t>
            </a:r>
            <a:r>
              <a:rPr lang="en-US" sz="2400" dirty="0" smtClean="0">
                <a:solidFill>
                  <a:srgbClr val="000099"/>
                </a:solidFill>
              </a:rPr>
              <a:t>security and livelihoods frequently trump sustainability. </a:t>
            </a:r>
          </a:p>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Other and related challenges include:</a:t>
            </a:r>
          </a:p>
          <a:p>
            <a:pPr marL="838200" lvl="1" indent="-381000">
              <a:spcBef>
                <a:spcPct val="50000"/>
              </a:spcBef>
              <a:buClr>
                <a:srgbClr val="000099"/>
              </a:buClr>
              <a:buFont typeface="Wingdings" panose="05000000000000000000" pitchFamily="2" charset="2"/>
              <a:buChar char="Ø"/>
            </a:pPr>
            <a:r>
              <a:rPr lang="en-US" dirty="0" smtClean="0">
                <a:solidFill>
                  <a:srgbClr val="000099"/>
                </a:solidFill>
              </a:rPr>
              <a:t>Population growth in some regions; Limited capacity for management and governance; Climate change.</a:t>
            </a:r>
          </a:p>
          <a:p>
            <a:pPr marL="381000" indent="-381000">
              <a:spcBef>
                <a:spcPct val="50000"/>
              </a:spcBef>
              <a:buClr>
                <a:srgbClr val="000099"/>
              </a:buClr>
              <a:buFont typeface="Wingdings" panose="05000000000000000000" pitchFamily="2" charset="2"/>
              <a:buChar char="Ø"/>
            </a:pPr>
            <a:r>
              <a:rPr lang="en-US" sz="2400" dirty="0" smtClean="0">
                <a:solidFill>
                  <a:srgbClr val="000099"/>
                </a:solidFill>
              </a:rPr>
              <a:t>Global progress in achieving human and ecological goals for OH requires global cooperation in:</a:t>
            </a:r>
          </a:p>
          <a:p>
            <a:pPr marL="838200" lvl="1" indent="-381000">
              <a:spcBef>
                <a:spcPct val="50000"/>
              </a:spcBef>
              <a:buClr>
                <a:srgbClr val="000099"/>
              </a:buClr>
              <a:buFont typeface="Wingdings" panose="05000000000000000000" pitchFamily="2" charset="2"/>
              <a:buChar char="Ø"/>
            </a:pPr>
            <a:r>
              <a:rPr lang="en-US" dirty="0">
                <a:solidFill>
                  <a:srgbClr val="000099"/>
                </a:solidFill>
              </a:rPr>
              <a:t>A</a:t>
            </a:r>
            <a:r>
              <a:rPr lang="en-US" dirty="0" smtClean="0">
                <a:solidFill>
                  <a:srgbClr val="000099"/>
                </a:solidFill>
              </a:rPr>
              <a:t>ddressing underlying social and economic problems that contribute to unsustainable use;</a:t>
            </a:r>
          </a:p>
          <a:p>
            <a:pPr marL="838200" lvl="1" indent="-381000">
              <a:spcBef>
                <a:spcPct val="50000"/>
              </a:spcBef>
              <a:buClr>
                <a:srgbClr val="000099"/>
              </a:buClr>
              <a:buFont typeface="Wingdings" panose="05000000000000000000" pitchFamily="2" charset="2"/>
              <a:buChar char="Ø"/>
            </a:pPr>
            <a:r>
              <a:rPr lang="en-US" dirty="0">
                <a:solidFill>
                  <a:srgbClr val="000099"/>
                </a:solidFill>
              </a:rPr>
              <a:t>System of international trade in fish and fish products and fair and equitable fisheries agreements that that encourage sustainable </a:t>
            </a:r>
            <a:r>
              <a:rPr lang="en-US" dirty="0" smtClean="0">
                <a:solidFill>
                  <a:srgbClr val="000099"/>
                </a:solidFill>
              </a:rPr>
              <a:t>use</a:t>
            </a:r>
          </a:p>
          <a:p>
            <a:pPr marL="838200" lvl="1" indent="-381000">
              <a:spcBef>
                <a:spcPct val="50000"/>
              </a:spcBef>
              <a:buClr>
                <a:srgbClr val="000099"/>
              </a:buClr>
              <a:buFont typeface="Wingdings" panose="05000000000000000000" pitchFamily="2" charset="2"/>
              <a:buChar char="Ø"/>
            </a:pPr>
            <a:r>
              <a:rPr lang="en-US" dirty="0" smtClean="0">
                <a:solidFill>
                  <a:srgbClr val="000099"/>
                </a:solidFill>
              </a:rPr>
              <a:t>Development of capacity where required and application of available technologies and approaches to allow for optimal and sustainable use of fish </a:t>
            </a:r>
            <a:r>
              <a:rPr lang="en-US" dirty="0" smtClean="0">
                <a:solidFill>
                  <a:srgbClr val="000099"/>
                </a:solidFill>
              </a:rPr>
              <a:t>resources.</a:t>
            </a:r>
            <a:endParaRPr lang="en-US" dirty="0" smtClean="0">
              <a:solidFill>
                <a:srgbClr val="000099"/>
              </a:solidFill>
            </a:endParaRPr>
          </a:p>
        </p:txBody>
      </p:sp>
    </p:spTree>
    <p:extLst>
      <p:ext uri="{BB962C8B-B14F-4D97-AF65-F5344CB8AC3E}">
        <p14:creationId xmlns:p14="http://schemas.microsoft.com/office/powerpoint/2010/main" val="10201992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3475">
                                            <p:txEl>
                                              <p:pRg st="0" end="0"/>
                                            </p:txEl>
                                          </p:spTgt>
                                        </p:tgtEl>
                                        <p:attrNameLst>
                                          <p:attrName>style.visibility</p:attrName>
                                        </p:attrNameLst>
                                      </p:cBhvr>
                                      <p:to>
                                        <p:strVal val="visible"/>
                                      </p:to>
                                    </p:set>
                                    <p:animEffect transition="in" filter="fade">
                                      <p:cBhvr>
                                        <p:cTn id="7" dur="500"/>
                                        <p:tgtEl>
                                          <p:spTgt spid="873475">
                                            <p:txEl>
                                              <p:pRg st="0" end="0"/>
                                            </p:txEl>
                                          </p:spTgt>
                                        </p:tgtEl>
                                      </p:cBhvr>
                                    </p:animEffect>
                                  </p:childTnLst>
                                  <p:subTnLst>
                                    <p:animClr clrSpc="rgb" dir="cw">
                                      <p:cBhvr override="childStyle">
                                        <p:cTn dur="1" fill="hold" display="0" masterRel="nextClick" afterEffect="1"/>
                                        <p:tgtEl>
                                          <p:spTgt spid="873475">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3475">
                                            <p:txEl>
                                              <p:pRg st="1" end="1"/>
                                            </p:txEl>
                                          </p:spTgt>
                                        </p:tgtEl>
                                        <p:attrNameLst>
                                          <p:attrName>style.visibility</p:attrName>
                                        </p:attrNameLst>
                                      </p:cBhvr>
                                      <p:to>
                                        <p:strVal val="visible"/>
                                      </p:to>
                                    </p:set>
                                    <p:animEffect transition="in" filter="fade">
                                      <p:cBhvr>
                                        <p:cTn id="12" dur="500"/>
                                        <p:tgtEl>
                                          <p:spTgt spid="873475">
                                            <p:txEl>
                                              <p:pRg st="1" end="1"/>
                                            </p:txEl>
                                          </p:spTgt>
                                        </p:tgtEl>
                                      </p:cBhvr>
                                    </p:animEffect>
                                  </p:childTnLst>
                                  <p:subTnLst>
                                    <p:animClr clrSpc="rgb" dir="cw">
                                      <p:cBhvr override="childStyle">
                                        <p:cTn dur="1" fill="hold" display="0" masterRel="nextClick" afterEffect="1"/>
                                        <p:tgtEl>
                                          <p:spTgt spid="873475">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3475">
                                            <p:txEl>
                                              <p:pRg st="2" end="2"/>
                                            </p:txEl>
                                          </p:spTgt>
                                        </p:tgtEl>
                                        <p:attrNameLst>
                                          <p:attrName>style.visibility</p:attrName>
                                        </p:attrNameLst>
                                      </p:cBhvr>
                                      <p:to>
                                        <p:strVal val="visible"/>
                                      </p:to>
                                    </p:set>
                                    <p:animEffect transition="in" filter="fade">
                                      <p:cBhvr>
                                        <p:cTn id="17" dur="500"/>
                                        <p:tgtEl>
                                          <p:spTgt spid="873475">
                                            <p:txEl>
                                              <p:pRg st="2" end="2"/>
                                            </p:txEl>
                                          </p:spTgt>
                                        </p:tgtEl>
                                      </p:cBhvr>
                                    </p:animEffect>
                                  </p:childTnLst>
                                  <p:subTnLst>
                                    <p:animClr clrSpc="rgb" dir="cw">
                                      <p:cBhvr override="childStyle">
                                        <p:cTn dur="1" fill="hold" display="0" masterRel="nextClick" afterEffect="1"/>
                                        <p:tgtEl>
                                          <p:spTgt spid="873475">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3475">
                                            <p:txEl>
                                              <p:pRg st="3" end="3"/>
                                            </p:txEl>
                                          </p:spTgt>
                                        </p:tgtEl>
                                        <p:attrNameLst>
                                          <p:attrName>style.visibility</p:attrName>
                                        </p:attrNameLst>
                                      </p:cBhvr>
                                      <p:to>
                                        <p:strVal val="visible"/>
                                      </p:to>
                                    </p:set>
                                    <p:animEffect transition="in" filter="fade">
                                      <p:cBhvr>
                                        <p:cTn id="22" dur="500"/>
                                        <p:tgtEl>
                                          <p:spTgt spid="873475">
                                            <p:txEl>
                                              <p:pRg st="3" end="3"/>
                                            </p:txEl>
                                          </p:spTgt>
                                        </p:tgtEl>
                                      </p:cBhvr>
                                    </p:animEffect>
                                  </p:childTnLst>
                                  <p:subTnLst>
                                    <p:animClr clrSpc="rgb" dir="cw">
                                      <p:cBhvr override="childStyle">
                                        <p:cTn dur="1" fill="hold" display="0" masterRel="nextClick" afterEffect="1"/>
                                        <p:tgtEl>
                                          <p:spTgt spid="873475">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3475">
                                            <p:txEl>
                                              <p:pRg st="4" end="4"/>
                                            </p:txEl>
                                          </p:spTgt>
                                        </p:tgtEl>
                                        <p:attrNameLst>
                                          <p:attrName>style.visibility</p:attrName>
                                        </p:attrNameLst>
                                      </p:cBhvr>
                                      <p:to>
                                        <p:strVal val="visible"/>
                                      </p:to>
                                    </p:set>
                                    <p:animEffect transition="in" filter="fade">
                                      <p:cBhvr>
                                        <p:cTn id="27" dur="500"/>
                                        <p:tgtEl>
                                          <p:spTgt spid="873475">
                                            <p:txEl>
                                              <p:pRg st="4" end="4"/>
                                            </p:txEl>
                                          </p:spTgt>
                                        </p:tgtEl>
                                      </p:cBhvr>
                                    </p:animEffect>
                                  </p:childTnLst>
                                  <p:subTnLst>
                                    <p:animClr clrSpc="rgb" dir="cw">
                                      <p:cBhvr override="childStyle">
                                        <p:cTn dur="1" fill="hold" display="0" masterRel="nextClick" afterEffect="1"/>
                                        <p:tgtEl>
                                          <p:spTgt spid="873475">
                                            <p:txEl>
                                              <p:pRg st="4" end="4"/>
                                            </p:txEl>
                                          </p:spTgt>
                                        </p:tgtEl>
                                        <p:attrNameLst>
                                          <p:attrName>ppt_c</p:attrName>
                                        </p:attrNameLst>
                                      </p:cBhvr>
                                      <p:to>
                                        <a:schemeClr val="accent1"/>
                                      </p:to>
                                    </p:animClr>
                                  </p:subTnLst>
                                </p:cTn>
                              </p:par>
                              <p:par>
                                <p:cTn id="28" presetID="10" presetClass="entr" presetSubtype="0" fill="hold" grpId="0" nodeType="withEffect">
                                  <p:stCondLst>
                                    <p:cond delay="0"/>
                                  </p:stCondLst>
                                  <p:childTnLst>
                                    <p:set>
                                      <p:cBhvr>
                                        <p:cTn id="29" dur="1" fill="hold">
                                          <p:stCondLst>
                                            <p:cond delay="0"/>
                                          </p:stCondLst>
                                        </p:cTn>
                                        <p:tgtEl>
                                          <p:spTgt spid="873475">
                                            <p:txEl>
                                              <p:pRg st="5" end="5"/>
                                            </p:txEl>
                                          </p:spTgt>
                                        </p:tgtEl>
                                        <p:attrNameLst>
                                          <p:attrName>style.visibility</p:attrName>
                                        </p:attrNameLst>
                                      </p:cBhvr>
                                      <p:to>
                                        <p:strVal val="visible"/>
                                      </p:to>
                                    </p:set>
                                    <p:animEffect transition="in" filter="fade">
                                      <p:cBhvr>
                                        <p:cTn id="30" dur="500"/>
                                        <p:tgtEl>
                                          <p:spTgt spid="873475">
                                            <p:txEl>
                                              <p:pRg st="5" end="5"/>
                                            </p:txEl>
                                          </p:spTgt>
                                        </p:tgtEl>
                                      </p:cBhvr>
                                    </p:animEffect>
                                  </p:childTnLst>
                                  <p:subTnLst>
                                    <p:animClr clrSpc="rgb" dir="cw">
                                      <p:cBhvr override="childStyle">
                                        <p:cTn dur="1" fill="hold" display="0" masterRel="nextClick" afterEffect="1"/>
                                        <p:tgtEl>
                                          <p:spTgt spid="873475">
                                            <p:txEl>
                                              <p:pRg st="5" end="5"/>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73475">
                                            <p:txEl>
                                              <p:pRg st="6" end="6"/>
                                            </p:txEl>
                                          </p:spTgt>
                                        </p:tgtEl>
                                        <p:attrNameLst>
                                          <p:attrName>style.visibility</p:attrName>
                                        </p:attrNameLst>
                                      </p:cBhvr>
                                      <p:to>
                                        <p:strVal val="visible"/>
                                      </p:to>
                                    </p:set>
                                    <p:animEffect transition="in" filter="fade">
                                      <p:cBhvr>
                                        <p:cTn id="35" dur="500"/>
                                        <p:tgtEl>
                                          <p:spTgt spid="873475">
                                            <p:txEl>
                                              <p:pRg st="6" end="6"/>
                                            </p:txEl>
                                          </p:spTgt>
                                        </p:tgtEl>
                                      </p:cBhvr>
                                    </p:animEffect>
                                  </p:childTnLst>
                                  <p:subTnLst>
                                    <p:animClr clrSpc="rgb" dir="cw">
                                      <p:cBhvr override="childStyle">
                                        <p:cTn dur="1" fill="hold" display="0" masterRel="nextClick" afterEffect="1"/>
                                        <p:tgtEl>
                                          <p:spTgt spid="873475">
                                            <p:txEl>
                                              <p:pRg st="6" end="6"/>
                                            </p:txEl>
                                          </p:spTgt>
                                        </p:tgtEl>
                                        <p:attrNameLst>
                                          <p:attrName>ppt_c</p:attrName>
                                        </p:attrNameLst>
                                      </p:cBhvr>
                                      <p:to>
                                        <a:schemeClr val="accent1"/>
                                      </p:to>
                                    </p:animClr>
                                  </p:subTnLst>
                                </p:cTn>
                              </p:par>
                              <p:par>
                                <p:cTn id="36" presetID="10" presetClass="entr" presetSubtype="0" fill="hold" grpId="0" nodeType="withEffect">
                                  <p:stCondLst>
                                    <p:cond delay="0"/>
                                  </p:stCondLst>
                                  <p:childTnLst>
                                    <p:set>
                                      <p:cBhvr>
                                        <p:cTn id="37" dur="1" fill="hold">
                                          <p:stCondLst>
                                            <p:cond delay="0"/>
                                          </p:stCondLst>
                                        </p:cTn>
                                        <p:tgtEl>
                                          <p:spTgt spid="873475">
                                            <p:txEl>
                                              <p:pRg st="7" end="7"/>
                                            </p:txEl>
                                          </p:spTgt>
                                        </p:tgtEl>
                                        <p:attrNameLst>
                                          <p:attrName>style.visibility</p:attrName>
                                        </p:attrNameLst>
                                      </p:cBhvr>
                                      <p:to>
                                        <p:strVal val="visible"/>
                                      </p:to>
                                    </p:set>
                                    <p:animEffect transition="in" filter="fade">
                                      <p:cBhvr>
                                        <p:cTn id="38" dur="500"/>
                                        <p:tgtEl>
                                          <p:spTgt spid="873475">
                                            <p:txEl>
                                              <p:pRg st="7" end="7"/>
                                            </p:txEl>
                                          </p:spTgt>
                                        </p:tgtEl>
                                      </p:cBhvr>
                                    </p:animEffect>
                                  </p:childTnLst>
                                  <p:subTnLst>
                                    <p:animClr clrSpc="rgb" dir="cw">
                                      <p:cBhvr override="childStyle">
                                        <p:cTn dur="1" fill="hold" display="0" masterRel="nextClick" afterEffect="1"/>
                                        <p:tgtEl>
                                          <p:spTgt spid="873475">
                                            <p:txEl>
                                              <p:pRg st="7" end="7"/>
                                            </p:txEl>
                                          </p:spTgt>
                                        </p:tgtEl>
                                        <p:attrNameLst>
                                          <p:attrName>ppt_c</p:attrName>
                                        </p:attrNameLst>
                                      </p:cBhvr>
                                      <p:to>
                                        <a:schemeClr val="accent1"/>
                                      </p:to>
                                    </p:animClr>
                                  </p:subTnLst>
                                </p:cTn>
                              </p:par>
                              <p:par>
                                <p:cTn id="39" presetID="10" presetClass="entr" presetSubtype="0" fill="hold" grpId="0" nodeType="withEffect">
                                  <p:stCondLst>
                                    <p:cond delay="0"/>
                                  </p:stCondLst>
                                  <p:childTnLst>
                                    <p:set>
                                      <p:cBhvr>
                                        <p:cTn id="40" dur="1" fill="hold">
                                          <p:stCondLst>
                                            <p:cond delay="0"/>
                                          </p:stCondLst>
                                        </p:cTn>
                                        <p:tgtEl>
                                          <p:spTgt spid="873475">
                                            <p:txEl>
                                              <p:pRg st="8" end="8"/>
                                            </p:txEl>
                                          </p:spTgt>
                                        </p:tgtEl>
                                        <p:attrNameLst>
                                          <p:attrName>style.visibility</p:attrName>
                                        </p:attrNameLst>
                                      </p:cBhvr>
                                      <p:to>
                                        <p:strVal val="visible"/>
                                      </p:to>
                                    </p:set>
                                    <p:animEffect transition="in" filter="fade">
                                      <p:cBhvr>
                                        <p:cTn id="41" dur="500"/>
                                        <p:tgtEl>
                                          <p:spTgt spid="873475">
                                            <p:txEl>
                                              <p:pRg st="8" end="8"/>
                                            </p:txEl>
                                          </p:spTgt>
                                        </p:tgtEl>
                                      </p:cBhvr>
                                    </p:animEffect>
                                  </p:childTnLst>
                                  <p:subTnLst>
                                    <p:animClr clrSpc="rgb" dir="cw">
                                      <p:cBhvr override="childStyle">
                                        <p:cTn dur="1" fill="hold" display="0" masterRel="nextClick" afterEffect="1"/>
                                        <p:tgtEl>
                                          <p:spTgt spid="873475">
                                            <p:txEl>
                                              <p:pRg st="8" end="8"/>
                                            </p:txEl>
                                          </p:spTgt>
                                        </p:tgtEl>
                                        <p:attrNameLst>
                                          <p:attrName>ppt_c</p:attrName>
                                        </p:attrNameLst>
                                      </p:cBhvr>
                                      <p:to>
                                        <a:schemeClr val="accent1"/>
                                      </p:to>
                                    </p:animClr>
                                  </p:subTnLst>
                                </p:cTn>
                              </p:par>
                              <p:par>
                                <p:cTn id="42" presetID="10" presetClass="entr" presetSubtype="0" fill="hold" grpId="0" nodeType="withEffect">
                                  <p:stCondLst>
                                    <p:cond delay="0"/>
                                  </p:stCondLst>
                                  <p:childTnLst>
                                    <p:set>
                                      <p:cBhvr>
                                        <p:cTn id="43" dur="1" fill="hold">
                                          <p:stCondLst>
                                            <p:cond delay="0"/>
                                          </p:stCondLst>
                                        </p:cTn>
                                        <p:tgtEl>
                                          <p:spTgt spid="873475">
                                            <p:txEl>
                                              <p:pRg st="9" end="9"/>
                                            </p:txEl>
                                          </p:spTgt>
                                        </p:tgtEl>
                                        <p:attrNameLst>
                                          <p:attrName>style.visibility</p:attrName>
                                        </p:attrNameLst>
                                      </p:cBhvr>
                                      <p:to>
                                        <p:strVal val="visible"/>
                                      </p:to>
                                    </p:set>
                                    <p:animEffect transition="in" filter="fade">
                                      <p:cBhvr>
                                        <p:cTn id="44" dur="500"/>
                                        <p:tgtEl>
                                          <p:spTgt spid="873475">
                                            <p:txEl>
                                              <p:pRg st="9" end="9"/>
                                            </p:txEl>
                                          </p:spTgt>
                                        </p:tgtEl>
                                      </p:cBhvr>
                                    </p:animEffect>
                                  </p:childTnLst>
                                  <p:subTnLst>
                                    <p:animClr clrSpc="rgb" dir="cw">
                                      <p:cBhvr override="childStyle">
                                        <p:cTn dur="1" fill="hold" display="0" masterRel="nextClick" afterEffect="1"/>
                                        <p:tgtEl>
                                          <p:spTgt spid="873475">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5"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4250" y="203618"/>
            <a:ext cx="5091455" cy="860516"/>
          </a:xfrm>
        </p:spPr>
        <p:txBody>
          <a:bodyPr/>
          <a:lstStyle/>
          <a:p>
            <a:r>
              <a:rPr lang="en-US" b="1" dirty="0" smtClean="0">
                <a:effectLst>
                  <a:outerShdw blurRad="38100" dist="38100" dir="2700000" algn="tl">
                    <a:srgbClr val="000000">
                      <a:alpha val="43137"/>
                    </a:srgbClr>
                  </a:outerShdw>
                </a:effectLst>
              </a:rPr>
              <a:t>Take home message</a:t>
            </a:r>
            <a:endParaRPr lang="en-ZA"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1077" b="5623"/>
          <a:stretch/>
        </p:blipFill>
        <p:spPr>
          <a:xfrm>
            <a:off x="1203145" y="1931320"/>
            <a:ext cx="9150982" cy="474219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405" t="6187" r="21963" b="76633"/>
          <a:stretch/>
        </p:blipFill>
        <p:spPr>
          <a:xfrm>
            <a:off x="458372" y="1057463"/>
            <a:ext cx="4170948" cy="962527"/>
          </a:xfrm>
          <a:prstGeom prst="rect">
            <a:avLst/>
          </a:prstGeom>
        </p:spPr>
      </p:pic>
      <p:sp>
        <p:nvSpPr>
          <p:cNvPr id="2" name="Rectangle 1"/>
          <p:cNvSpPr/>
          <p:nvPr/>
        </p:nvSpPr>
        <p:spPr>
          <a:xfrm>
            <a:off x="4291695" y="1337157"/>
            <a:ext cx="5443148" cy="580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 All for one and one for all</a:t>
            </a:r>
            <a:endParaRPr lang="en-ZA"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79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132013" y="287338"/>
            <a:ext cx="8077200" cy="912812"/>
          </a:xfrm>
        </p:spPr>
        <p:txBody>
          <a:bodyPr>
            <a:noAutofit/>
          </a:bodyPr>
          <a:lstStyle/>
          <a:p>
            <a:pPr algn="ctr"/>
            <a:r>
              <a:rPr lang="en-US" sz="3200" b="1" dirty="0">
                <a:effectLst>
                  <a:outerShdw blurRad="38100" dist="38100" dir="2700000" algn="tl">
                    <a:srgbClr val="000000">
                      <a:alpha val="43137"/>
                    </a:srgbClr>
                  </a:outerShdw>
                </a:effectLst>
              </a:rPr>
              <a:t>Number of </a:t>
            </a:r>
            <a:r>
              <a:rPr lang="en-US" sz="3200" b="1" dirty="0" smtClean="0">
                <a:effectLst>
                  <a:outerShdw blurRad="38100" dist="38100" dir="2700000" algn="tl">
                    <a:srgbClr val="000000">
                      <a:alpha val="43137"/>
                    </a:srgbClr>
                  </a:outerShdw>
                </a:effectLst>
              </a:rPr>
              <a:t>Fishers </a:t>
            </a:r>
            <a:r>
              <a:rPr lang="en-US" sz="3200" b="1" dirty="0">
                <a:effectLst>
                  <a:outerShdw blurRad="38100" dist="38100" dir="2700000" algn="tl">
                    <a:srgbClr val="000000">
                      <a:alpha val="43137"/>
                    </a:srgbClr>
                  </a:outerShdw>
                </a:effectLst>
              </a:rPr>
              <a:t>and Fish Farmers Worldwide in 2016 (‘000s) </a:t>
            </a:r>
            <a:r>
              <a:rPr lang="en-US" sz="1800" b="1" dirty="0">
                <a:effectLst>
                  <a:outerShdw blurRad="38100" dist="38100" dir="2700000" algn="tl">
                    <a:srgbClr val="000000">
                      <a:alpha val="43137"/>
                    </a:srgbClr>
                  </a:outerShdw>
                </a:effectLst>
              </a:rPr>
              <a:t>(FAO 2018)</a:t>
            </a:r>
            <a:endParaRPr lang="en-GB" sz="1800" b="1" dirty="0">
              <a:effectLst>
                <a:outerShdw blurRad="38100" dist="38100" dir="2700000" algn="tl">
                  <a:srgbClr val="000000">
                    <a:alpha val="43137"/>
                  </a:srgbClr>
                </a:outerShdw>
              </a:effectLst>
            </a:endParaRPr>
          </a:p>
        </p:txBody>
      </p:sp>
      <p:graphicFrame>
        <p:nvGraphicFramePr>
          <p:cNvPr id="3122" name="Group 50"/>
          <p:cNvGraphicFramePr>
            <a:graphicFrameLocks noGrp="1"/>
          </p:cNvGraphicFramePr>
          <p:nvPr>
            <p:ph/>
            <p:extLst>
              <p:ext uri="{D42A27DB-BD31-4B8C-83A1-F6EECF244321}">
                <p14:modId xmlns:p14="http://schemas.microsoft.com/office/powerpoint/2010/main" val="2603517257"/>
              </p:ext>
            </p:extLst>
          </p:nvPr>
        </p:nvGraphicFramePr>
        <p:xfrm>
          <a:off x="1940397" y="1412777"/>
          <a:ext cx="8460432" cy="5236607"/>
        </p:xfrm>
        <a:graphic>
          <a:graphicData uri="http://schemas.openxmlformats.org/drawingml/2006/table">
            <a:tbl>
              <a:tblPr/>
              <a:tblGrid>
                <a:gridCol w="2884320">
                  <a:extLst>
                    <a:ext uri="{9D8B030D-6E8A-4147-A177-3AD203B41FA5}">
                      <a16:colId xmlns:a16="http://schemas.microsoft.com/office/drawing/2014/main" val="20000"/>
                    </a:ext>
                  </a:extLst>
                </a:gridCol>
                <a:gridCol w="1858704">
                  <a:extLst>
                    <a:ext uri="{9D8B030D-6E8A-4147-A177-3AD203B41FA5}">
                      <a16:colId xmlns:a16="http://schemas.microsoft.com/office/drawing/2014/main" val="20001"/>
                    </a:ext>
                  </a:extLst>
                </a:gridCol>
                <a:gridCol w="1858704">
                  <a:extLst>
                    <a:ext uri="{9D8B030D-6E8A-4147-A177-3AD203B41FA5}">
                      <a16:colId xmlns:a16="http://schemas.microsoft.com/office/drawing/2014/main" val="3734810091"/>
                    </a:ext>
                  </a:extLst>
                </a:gridCol>
                <a:gridCol w="1858704">
                  <a:extLst>
                    <a:ext uri="{9D8B030D-6E8A-4147-A177-3AD203B41FA5}">
                      <a16:colId xmlns:a16="http://schemas.microsoft.com/office/drawing/2014/main" val="3991129577"/>
                    </a:ext>
                  </a:extLst>
                </a:gridCol>
              </a:tblGrid>
              <a:tr h="51079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Combined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Fisheries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Aquaculture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5984743"/>
                  </a:ext>
                </a:extLst>
              </a:tr>
              <a:tr h="60540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Africa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5 671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5 367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079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50 468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160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Europe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445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219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Latin America and the Caribbean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2 466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78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North America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160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Oceania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160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ZA" sz="2800" b="1" i="0" u="none" strike="noStrike" kern="1200" baseline="0" dirty="0" smtClean="0">
                          <a:solidFill>
                            <a:schemeClr val="tx1"/>
                          </a:solidFill>
                          <a:effectLst>
                            <a:outerShdw blurRad="38100" dist="38100" dir="2700000" algn="tl">
                              <a:srgbClr val="000000">
                                <a:alpha val="43137"/>
                              </a:srgbClr>
                            </a:outerShdw>
                          </a:effectLst>
                          <a:latin typeface="Garamond" panose="02020404030301010803" pitchFamily="18" charset="0"/>
                          <a:ea typeface="+mn-ea"/>
                          <a:cs typeface="+mn-cs"/>
                        </a:rPr>
                        <a:t>59 609</a:t>
                      </a:r>
                      <a:endParaRPr kumimoji="0" lang="en-GB"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40 339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19 271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0352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
            <a:ext cx="10515600" cy="1205140"/>
          </a:xfrm>
        </p:spPr>
        <p:txBody>
          <a:bodyPr>
            <a:normAutofit/>
          </a:bodyPr>
          <a:lstStyle/>
          <a:p>
            <a:pPr lvl="0" algn="ctr">
              <a:lnSpc>
                <a:spcPct val="100000"/>
              </a:lnSpc>
              <a:spcBef>
                <a:spcPts val="0"/>
              </a:spcBef>
            </a:pPr>
            <a:r>
              <a:rPr lang="en-US" b="1" dirty="0">
                <a:effectLst>
                  <a:outerShdw blurRad="38100" dist="38100" dir="2700000" algn="tl">
                    <a:srgbClr val="000000">
                      <a:alpha val="43137"/>
                    </a:srgbClr>
                  </a:outerShdw>
                </a:effectLst>
              </a:rPr>
              <a:t>Components of the Ocean Health </a:t>
            </a:r>
            <a:r>
              <a:rPr lang="en-US" b="1" dirty="0" smtClean="0">
                <a:effectLst>
                  <a:outerShdw blurRad="38100" dist="38100" dir="2700000" algn="tl">
                    <a:srgbClr val="000000">
                      <a:alpha val="43137"/>
                    </a:srgbClr>
                  </a:outerShdw>
                </a:effectLst>
              </a:rPr>
              <a:t>Index</a:t>
            </a:r>
            <a:br>
              <a:rPr lang="en-US" b="1" dirty="0" smtClean="0">
                <a:effectLst>
                  <a:outerShdw blurRad="38100" dist="38100" dir="2700000" algn="tl">
                    <a:srgbClr val="000000">
                      <a:alpha val="43137"/>
                    </a:srgbClr>
                  </a:outerShdw>
                </a:effectLst>
              </a:rPr>
            </a:br>
            <a:r>
              <a:rPr lang="en-ZA" sz="1800" dirty="0">
                <a:solidFill>
                  <a:prstClr val="black"/>
                </a:solidFill>
                <a:latin typeface="Calibri" panose="020F0502020204030204"/>
                <a:ea typeface="+mn-ea"/>
                <a:cs typeface="+mn-cs"/>
              </a:rPr>
              <a:t>Halpern et al. 2012; http://</a:t>
            </a:r>
            <a:r>
              <a:rPr lang="en-ZA" sz="1800" dirty="0" smtClean="0">
                <a:solidFill>
                  <a:prstClr val="black"/>
                </a:solidFill>
                <a:latin typeface="Calibri" panose="020F0502020204030204"/>
                <a:ea typeface="+mn-ea"/>
                <a:cs typeface="+mn-cs"/>
              </a:rPr>
              <a:t>www.oceanhealthindex.org/methodology/goals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089998"/>
              </p:ext>
            </p:extLst>
          </p:nvPr>
        </p:nvGraphicFramePr>
        <p:xfrm>
          <a:off x="381000" y="1346654"/>
          <a:ext cx="11429999" cy="5308600"/>
        </p:xfrm>
        <a:graphic>
          <a:graphicData uri="http://schemas.openxmlformats.org/drawingml/2006/table">
            <a:tbl>
              <a:tblPr firstRow="1" bandRow="1">
                <a:tableStyleId>{5C22544A-7EE6-4342-B048-85BDC9FD1C3A}</a:tableStyleId>
              </a:tblPr>
              <a:tblGrid>
                <a:gridCol w="4179125">
                  <a:extLst>
                    <a:ext uri="{9D8B030D-6E8A-4147-A177-3AD203B41FA5}">
                      <a16:colId xmlns:a16="http://schemas.microsoft.com/office/drawing/2014/main" val="3711945113"/>
                    </a:ext>
                  </a:extLst>
                </a:gridCol>
                <a:gridCol w="7250874">
                  <a:extLst>
                    <a:ext uri="{9D8B030D-6E8A-4147-A177-3AD203B41FA5}">
                      <a16:colId xmlns:a16="http://schemas.microsoft.com/office/drawing/2014/main" val="1353348289"/>
                    </a:ext>
                  </a:extLst>
                </a:gridCol>
              </a:tblGrid>
              <a:tr h="370840">
                <a:tc>
                  <a:txBody>
                    <a:bodyPr/>
                    <a:lstStyle/>
                    <a:p>
                      <a:pPr algn="ctr"/>
                      <a:r>
                        <a:rPr lang="en-US" sz="1800" dirty="0" smtClean="0"/>
                        <a:t>GOAL</a:t>
                      </a:r>
                      <a:endParaRPr lang="en-ZA" sz="1800" dirty="0"/>
                    </a:p>
                  </a:txBody>
                  <a:tcPr/>
                </a:tc>
                <a:tc>
                  <a:txBody>
                    <a:bodyPr/>
                    <a:lstStyle/>
                    <a:p>
                      <a:pPr algn="ctr"/>
                      <a:r>
                        <a:rPr lang="en-US" sz="1800" dirty="0" smtClean="0"/>
                        <a:t>MEANING</a:t>
                      </a:r>
                      <a:endParaRPr lang="en-ZA" sz="1800" dirty="0"/>
                    </a:p>
                  </a:txBody>
                  <a:tcPr/>
                </a:tc>
                <a:extLst>
                  <a:ext uri="{0D108BD9-81ED-4DB2-BD59-A6C34878D82A}">
                    <a16:rowId xmlns:a16="http://schemas.microsoft.com/office/drawing/2014/main" val="385105490"/>
                  </a:ext>
                </a:extLst>
              </a:tr>
              <a:tr h="370840">
                <a:tc>
                  <a:txBody>
                    <a:bodyPr/>
                    <a:lstStyle/>
                    <a:p>
                      <a:pPr rtl="0">
                        <a:buSzPts val="2600"/>
                        <a:buFont typeface="Arial" panose="020B0604020202020204" pitchFamily="34" charset="0"/>
                        <a:buNone/>
                      </a:pPr>
                      <a:r>
                        <a:rPr lang="en-US" sz="2000" b="0" i="0" u="none" strike="noStrike" kern="1200" baseline="0" dirty="0" smtClean="0">
                          <a:solidFill>
                            <a:srgbClr val="000000"/>
                          </a:solidFill>
                          <a:latin typeface="Calibri" panose="020F0502020204030204" pitchFamily="34" charset="0"/>
                        </a:rPr>
                        <a:t>Food provision</a:t>
                      </a:r>
                      <a:endParaRPr lang="en-ZA" sz="2000" dirty="0"/>
                    </a:p>
                  </a:txBody>
                  <a:tcPr/>
                </a:tc>
                <a:tc>
                  <a:txBody>
                    <a:bodyPr/>
                    <a:lstStyle/>
                    <a:p>
                      <a:r>
                        <a:rPr lang="en-ZA" dirty="0" smtClean="0"/>
                        <a:t>Quantity</a:t>
                      </a:r>
                      <a:r>
                        <a:rPr lang="en-ZA" baseline="0" dirty="0" smtClean="0"/>
                        <a:t> of w</a:t>
                      </a:r>
                      <a:r>
                        <a:rPr lang="en-ZA" dirty="0" smtClean="0"/>
                        <a:t>ild-caught commercial seafood and mariculture</a:t>
                      </a:r>
                      <a:endParaRPr lang="en-ZA" dirty="0"/>
                    </a:p>
                  </a:txBody>
                  <a:tcPr/>
                </a:tc>
                <a:extLst>
                  <a:ext uri="{0D108BD9-81ED-4DB2-BD59-A6C34878D82A}">
                    <a16:rowId xmlns:a16="http://schemas.microsoft.com/office/drawing/2014/main" val="37045807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Artisanal fishing opportunities</a:t>
                      </a:r>
                      <a:endParaRPr lang="en-ZA" sz="2000" dirty="0"/>
                    </a:p>
                  </a:txBody>
                  <a:tcPr/>
                </a:tc>
                <a:tc>
                  <a:txBody>
                    <a:bodyPr/>
                    <a:lstStyle/>
                    <a:p>
                      <a:r>
                        <a:rPr lang="en-ZA" dirty="0" smtClean="0"/>
                        <a:t>Extent to which demand for artisanal fishing is being met (lawful and sustainable)</a:t>
                      </a:r>
                      <a:endParaRPr lang="en-ZA" dirty="0"/>
                    </a:p>
                  </a:txBody>
                  <a:tcPr/>
                </a:tc>
                <a:extLst>
                  <a:ext uri="{0D108BD9-81ED-4DB2-BD59-A6C34878D82A}">
                    <a16:rowId xmlns:a16="http://schemas.microsoft.com/office/drawing/2014/main" val="32229274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Natural Products</a:t>
                      </a:r>
                      <a:endParaRPr lang="en-ZA" sz="2000" dirty="0"/>
                    </a:p>
                  </a:txBody>
                  <a:tcPr/>
                </a:tc>
                <a:tc>
                  <a:txBody>
                    <a:bodyPr/>
                    <a:lstStyle/>
                    <a:p>
                      <a:r>
                        <a:rPr lang="en-US" dirty="0" smtClean="0"/>
                        <a:t>Sustainable harvest of natural</a:t>
                      </a:r>
                      <a:r>
                        <a:rPr lang="en-US" baseline="0" dirty="0" smtClean="0"/>
                        <a:t> products (seashells, sponges, seaweed…)</a:t>
                      </a:r>
                      <a:endParaRPr lang="en-ZA" dirty="0"/>
                    </a:p>
                  </a:txBody>
                  <a:tcPr/>
                </a:tc>
                <a:extLst>
                  <a:ext uri="{0D108BD9-81ED-4DB2-BD59-A6C34878D82A}">
                    <a16:rowId xmlns:a16="http://schemas.microsoft.com/office/drawing/2014/main" val="170348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Carbon storage</a:t>
                      </a:r>
                      <a:endParaRPr lang="en-ZA" sz="2000" dirty="0"/>
                    </a:p>
                  </a:txBody>
                  <a:tcPr/>
                </a:tc>
                <a:tc>
                  <a:txBody>
                    <a:bodyPr/>
                    <a:lstStyle/>
                    <a:p>
                      <a:r>
                        <a:rPr lang="en-ZA" dirty="0" smtClean="0"/>
                        <a:t>Extent and condition of the natural coastal ecosystems important for carbon storage (seagrasses, tidal marshes, mangroves) </a:t>
                      </a:r>
                      <a:endParaRPr lang="en-ZA" dirty="0"/>
                    </a:p>
                  </a:txBody>
                  <a:tcPr/>
                </a:tc>
                <a:extLst>
                  <a:ext uri="{0D108BD9-81ED-4DB2-BD59-A6C34878D82A}">
                    <a16:rowId xmlns:a16="http://schemas.microsoft.com/office/drawing/2014/main" val="131489374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Coastal protection</a:t>
                      </a:r>
                      <a:endParaRPr lang="en-ZA" sz="2000" dirty="0"/>
                    </a:p>
                  </a:txBody>
                  <a:tcPr/>
                </a:tc>
                <a:tc>
                  <a:txBody>
                    <a:bodyPr/>
                    <a:lstStyle/>
                    <a:p>
                      <a:r>
                        <a:rPr lang="en-ZA" dirty="0" smtClean="0"/>
                        <a:t>Extent and condition of ecological habitats that physically protect coasts (mangroves, seagrass meadows, tropical coral reefs….)</a:t>
                      </a:r>
                      <a:endParaRPr lang="en-ZA" dirty="0"/>
                    </a:p>
                  </a:txBody>
                  <a:tcPr/>
                </a:tc>
                <a:extLst>
                  <a:ext uri="{0D108BD9-81ED-4DB2-BD59-A6C34878D82A}">
                    <a16:rowId xmlns:a16="http://schemas.microsoft.com/office/drawing/2014/main" val="17586802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Tourism and recreation</a:t>
                      </a:r>
                      <a:endParaRPr lang="en-ZA" sz="2000" dirty="0"/>
                    </a:p>
                  </a:txBody>
                  <a:tcPr/>
                </a:tc>
                <a:tc>
                  <a:txBody>
                    <a:bodyPr/>
                    <a:lstStyle/>
                    <a:p>
                      <a:r>
                        <a:rPr lang="en-ZA" dirty="0" smtClean="0"/>
                        <a:t>Proportion of labour force engaged in (sustainable) coastal tourism and travel sector</a:t>
                      </a:r>
                      <a:endParaRPr lang="en-ZA" dirty="0"/>
                    </a:p>
                  </a:txBody>
                  <a:tcPr/>
                </a:tc>
                <a:extLst>
                  <a:ext uri="{0D108BD9-81ED-4DB2-BD59-A6C34878D82A}">
                    <a16:rowId xmlns:a16="http://schemas.microsoft.com/office/drawing/2014/main" val="8023255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Coastal livelihoods and economies</a:t>
                      </a:r>
                      <a:endParaRPr lang="en-ZA" sz="2000" dirty="0"/>
                    </a:p>
                  </a:txBody>
                  <a:tcPr/>
                </a:tc>
                <a:tc>
                  <a:txBody>
                    <a:bodyPr/>
                    <a:lstStyle/>
                    <a:p>
                      <a:r>
                        <a:rPr lang="en-ZA" dirty="0" smtClean="0"/>
                        <a:t>Number and quality of jobs and the amount of revenue produced</a:t>
                      </a:r>
                      <a:endParaRPr lang="en-ZA" dirty="0"/>
                    </a:p>
                  </a:txBody>
                  <a:tcPr/>
                </a:tc>
                <a:extLst>
                  <a:ext uri="{0D108BD9-81ED-4DB2-BD59-A6C34878D82A}">
                    <a16:rowId xmlns:a16="http://schemas.microsoft.com/office/drawing/2014/main" val="2803701451"/>
                  </a:ext>
                </a:extLst>
              </a:tr>
              <a:tr h="370840">
                <a:tc>
                  <a:txBody>
                    <a:bodyPr/>
                    <a:lstStyle/>
                    <a:p>
                      <a:r>
                        <a:rPr lang="en-ZA" sz="2000" dirty="0" smtClean="0"/>
                        <a:t>Sense of place</a:t>
                      </a:r>
                      <a:endParaRPr lang="en-ZA" sz="2000" dirty="0"/>
                    </a:p>
                  </a:txBody>
                  <a:tcPr/>
                </a:tc>
                <a:tc>
                  <a:txBody>
                    <a:bodyPr/>
                    <a:lstStyle/>
                    <a:p>
                      <a:r>
                        <a:rPr lang="en-ZA" dirty="0" smtClean="0"/>
                        <a:t>Iconic species and lasting special places</a:t>
                      </a:r>
                      <a:endParaRPr lang="en-ZA" dirty="0"/>
                    </a:p>
                  </a:txBody>
                  <a:tcPr/>
                </a:tc>
                <a:extLst>
                  <a:ext uri="{0D108BD9-81ED-4DB2-BD59-A6C34878D82A}">
                    <a16:rowId xmlns:a16="http://schemas.microsoft.com/office/drawing/2014/main" val="4247734117"/>
                  </a:ext>
                </a:extLst>
              </a:tr>
              <a:tr h="370840">
                <a:tc>
                  <a:txBody>
                    <a:bodyPr/>
                    <a:lstStyle/>
                    <a:p>
                      <a:r>
                        <a:rPr lang="en-ZA" sz="2000" dirty="0" smtClean="0"/>
                        <a:t>Clean waters</a:t>
                      </a:r>
                      <a:endParaRPr lang="en-ZA" sz="2000" dirty="0"/>
                    </a:p>
                  </a:txBody>
                  <a:tcPr/>
                </a:tc>
                <a:tc>
                  <a:txBody>
                    <a:bodyPr/>
                    <a:lstStyle/>
                    <a:p>
                      <a:r>
                        <a:rPr lang="en-ZA" dirty="0" smtClean="0"/>
                        <a:t>Contamination by chemicals, eutrophication, human pathogens, trash</a:t>
                      </a:r>
                      <a:endParaRPr lang="en-ZA" dirty="0"/>
                    </a:p>
                  </a:txBody>
                  <a:tcPr/>
                </a:tc>
                <a:extLst>
                  <a:ext uri="{0D108BD9-81ED-4DB2-BD59-A6C34878D82A}">
                    <a16:rowId xmlns:a16="http://schemas.microsoft.com/office/drawing/2014/main" val="3063624061"/>
                  </a:ext>
                </a:extLst>
              </a:tr>
              <a:tr h="370840">
                <a:tc>
                  <a:txBody>
                    <a:bodyPr/>
                    <a:lstStyle/>
                    <a:p>
                      <a:r>
                        <a:rPr lang="en-ZA" sz="2000" dirty="0" smtClean="0"/>
                        <a:t>Biodiversity</a:t>
                      </a:r>
                      <a:endParaRPr lang="en-ZA" sz="2000" dirty="0"/>
                    </a:p>
                  </a:txBody>
                  <a:tcPr/>
                </a:tc>
                <a:tc>
                  <a:txBody>
                    <a:bodyPr/>
                    <a:lstStyle/>
                    <a:p>
                      <a:r>
                        <a:rPr lang="en-ZA" dirty="0" smtClean="0"/>
                        <a:t>Species and habitats</a:t>
                      </a:r>
                      <a:endParaRPr lang="en-ZA" dirty="0"/>
                    </a:p>
                  </a:txBody>
                  <a:tcPr/>
                </a:tc>
                <a:extLst>
                  <a:ext uri="{0D108BD9-81ED-4DB2-BD59-A6C34878D82A}">
                    <a16:rowId xmlns:a16="http://schemas.microsoft.com/office/drawing/2014/main" val="3528949115"/>
                  </a:ext>
                </a:extLst>
              </a:tr>
            </a:tbl>
          </a:graphicData>
        </a:graphic>
      </p:graphicFrame>
    </p:spTree>
    <p:extLst>
      <p:ext uri="{BB962C8B-B14F-4D97-AF65-F5344CB8AC3E}">
        <p14:creationId xmlns:p14="http://schemas.microsoft.com/office/powerpoint/2010/main" val="271748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
            <a:ext cx="10515600" cy="1205140"/>
          </a:xfrm>
        </p:spPr>
        <p:txBody>
          <a:bodyPr>
            <a:noAutofit/>
          </a:bodyPr>
          <a:lstStyle/>
          <a:p>
            <a:pPr lvl="0" algn="ctr">
              <a:lnSpc>
                <a:spcPct val="100000"/>
              </a:lnSpc>
              <a:spcBef>
                <a:spcPts val="0"/>
              </a:spcBef>
            </a:pPr>
            <a:r>
              <a:rPr lang="en-US" sz="2800" b="1" dirty="0" smtClean="0"/>
              <a:t>OHI: Impacts of fishing       and on fishing    . Green implies positive (with effective management), orange implies negative (severity depending on extent and management) </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8406798"/>
              </p:ext>
            </p:extLst>
          </p:nvPr>
        </p:nvGraphicFramePr>
        <p:xfrm>
          <a:off x="1426028" y="1489158"/>
          <a:ext cx="8751125" cy="5212080"/>
        </p:xfrm>
        <a:graphic>
          <a:graphicData uri="http://schemas.openxmlformats.org/drawingml/2006/table">
            <a:tbl>
              <a:tblPr firstRow="1" bandRow="1">
                <a:tableStyleId>{5C22544A-7EE6-4342-B048-85BDC9FD1C3A}</a:tableStyleId>
              </a:tblPr>
              <a:tblGrid>
                <a:gridCol w="2887685">
                  <a:extLst>
                    <a:ext uri="{9D8B030D-6E8A-4147-A177-3AD203B41FA5}">
                      <a16:colId xmlns:a16="http://schemas.microsoft.com/office/drawing/2014/main" val="3711945113"/>
                    </a:ext>
                  </a:extLst>
                </a:gridCol>
                <a:gridCol w="2931720">
                  <a:extLst>
                    <a:ext uri="{9D8B030D-6E8A-4147-A177-3AD203B41FA5}">
                      <a16:colId xmlns:a16="http://schemas.microsoft.com/office/drawing/2014/main" val="1353348289"/>
                    </a:ext>
                  </a:extLst>
                </a:gridCol>
                <a:gridCol w="2931720">
                  <a:extLst>
                    <a:ext uri="{9D8B030D-6E8A-4147-A177-3AD203B41FA5}">
                      <a16:colId xmlns:a16="http://schemas.microsoft.com/office/drawing/2014/main" val="2643302020"/>
                    </a:ext>
                  </a:extLst>
                </a:gridCol>
              </a:tblGrid>
              <a:tr h="370840">
                <a:tc>
                  <a:txBody>
                    <a:bodyPr/>
                    <a:lstStyle/>
                    <a:p>
                      <a:pPr algn="ctr"/>
                      <a:r>
                        <a:rPr lang="en-US" sz="1800" dirty="0" smtClean="0"/>
                        <a:t>GOAL</a:t>
                      </a:r>
                      <a:endParaRPr lang="en-ZA" sz="1800" dirty="0"/>
                    </a:p>
                  </a:txBody>
                  <a:tcPr/>
                </a:tc>
                <a:tc>
                  <a:txBody>
                    <a:bodyPr/>
                    <a:lstStyle/>
                    <a:p>
                      <a:pPr algn="ctr"/>
                      <a:r>
                        <a:rPr lang="en-US" sz="1800" dirty="0" smtClean="0"/>
                        <a:t>Impacts of Fishing</a:t>
                      </a:r>
                      <a:endParaRPr lang="en-ZA" sz="1800" dirty="0"/>
                    </a:p>
                  </a:txBody>
                  <a:tcPr/>
                </a:tc>
                <a:tc>
                  <a:txBody>
                    <a:bodyPr/>
                    <a:lstStyle/>
                    <a:p>
                      <a:pPr algn="ctr"/>
                      <a:r>
                        <a:rPr lang="en-US" sz="1800" dirty="0" smtClean="0"/>
                        <a:t>Impacts</a:t>
                      </a:r>
                      <a:r>
                        <a:rPr lang="en-US" sz="1800" baseline="0" dirty="0" smtClean="0"/>
                        <a:t> on fishing from other sectors</a:t>
                      </a:r>
                      <a:endParaRPr lang="en-ZA" sz="1800" dirty="0"/>
                    </a:p>
                  </a:txBody>
                  <a:tcPr/>
                </a:tc>
                <a:extLst>
                  <a:ext uri="{0D108BD9-81ED-4DB2-BD59-A6C34878D82A}">
                    <a16:rowId xmlns:a16="http://schemas.microsoft.com/office/drawing/2014/main" val="385105490"/>
                  </a:ext>
                </a:extLst>
              </a:tr>
              <a:tr h="370840">
                <a:tc>
                  <a:txBody>
                    <a:bodyPr/>
                    <a:lstStyle/>
                    <a:p>
                      <a:pPr rtl="0">
                        <a:buSzPts val="2600"/>
                        <a:buFont typeface="Arial" panose="020B0604020202020204" pitchFamily="34" charset="0"/>
                        <a:buNone/>
                      </a:pPr>
                      <a:r>
                        <a:rPr lang="en-US" sz="2000" b="0" i="0" u="none" strike="noStrike" kern="1200" baseline="0" dirty="0" smtClean="0">
                          <a:solidFill>
                            <a:srgbClr val="000000"/>
                          </a:solidFill>
                          <a:latin typeface="Calibri" panose="020F0502020204030204" pitchFamily="34" charset="0"/>
                        </a:rPr>
                        <a:t>Food provision</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37045807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Artisanal fishing opportunities</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32229274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Natural Products</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170348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Carbon storage</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131489374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Coastal protection</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17586802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Tourism and recreation</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8023255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000000"/>
                          </a:solidFill>
                          <a:latin typeface="Calibri" panose="020F0502020204030204" pitchFamily="34" charset="0"/>
                        </a:rPr>
                        <a:t>Coastal livelihoods and economies</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2803701451"/>
                  </a:ext>
                </a:extLst>
              </a:tr>
              <a:tr h="370840">
                <a:tc>
                  <a:txBody>
                    <a:bodyPr/>
                    <a:lstStyle/>
                    <a:p>
                      <a:r>
                        <a:rPr lang="en-ZA" sz="2000" dirty="0" smtClean="0"/>
                        <a:t>Sense of place</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4247734117"/>
                  </a:ext>
                </a:extLst>
              </a:tr>
              <a:tr h="370840">
                <a:tc>
                  <a:txBody>
                    <a:bodyPr/>
                    <a:lstStyle/>
                    <a:p>
                      <a:r>
                        <a:rPr lang="en-ZA" sz="2000" dirty="0" smtClean="0"/>
                        <a:t>Clean waters</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3063624061"/>
                  </a:ext>
                </a:extLst>
              </a:tr>
              <a:tr h="370840">
                <a:tc>
                  <a:txBody>
                    <a:bodyPr/>
                    <a:lstStyle/>
                    <a:p>
                      <a:r>
                        <a:rPr lang="en-ZA" sz="2000" dirty="0" smtClean="0"/>
                        <a:t>Biodiversity</a:t>
                      </a:r>
                      <a:endParaRPr lang="en-ZA" sz="2000" dirty="0"/>
                    </a:p>
                  </a:txBody>
                  <a:tcPr/>
                </a:tc>
                <a:tc>
                  <a:txBody>
                    <a:bodyPr/>
                    <a:lstStyle/>
                    <a:p>
                      <a:pPr algn="ctr"/>
                      <a:endParaRPr lang="en-ZA" dirty="0"/>
                    </a:p>
                  </a:txBody>
                  <a:tcPr/>
                </a:tc>
                <a:tc>
                  <a:txBody>
                    <a:bodyPr/>
                    <a:lstStyle/>
                    <a:p>
                      <a:pPr algn="ctr"/>
                      <a:endParaRPr lang="en-ZA" dirty="0"/>
                    </a:p>
                  </a:txBody>
                  <a:tcPr/>
                </a:tc>
                <a:extLst>
                  <a:ext uri="{0D108BD9-81ED-4DB2-BD59-A6C34878D82A}">
                    <a16:rowId xmlns:a16="http://schemas.microsoft.com/office/drawing/2014/main" val="3528949115"/>
                  </a:ext>
                </a:extLst>
              </a:tr>
            </a:tbl>
          </a:graphicData>
        </a:graphic>
      </p:graphicFrame>
      <p:sp>
        <p:nvSpPr>
          <p:cNvPr id="3" name="5-Point Star 2"/>
          <p:cNvSpPr/>
          <p:nvPr/>
        </p:nvSpPr>
        <p:spPr>
          <a:xfrm>
            <a:off x="5544286" y="2138754"/>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6" name="5-Point Star 5"/>
          <p:cNvSpPr/>
          <p:nvPr/>
        </p:nvSpPr>
        <p:spPr>
          <a:xfrm>
            <a:off x="5554184" y="2705907"/>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grpSp>
        <p:nvGrpSpPr>
          <p:cNvPr id="13" name="Group 12"/>
          <p:cNvGrpSpPr/>
          <p:nvPr/>
        </p:nvGrpSpPr>
        <p:grpSpPr>
          <a:xfrm>
            <a:off x="5185556" y="3233674"/>
            <a:ext cx="1138053" cy="296883"/>
            <a:chOff x="5185556" y="3233674"/>
            <a:chExt cx="1138053" cy="296883"/>
          </a:xfrm>
        </p:grpSpPr>
        <p:sp>
          <p:nvSpPr>
            <p:cNvPr id="5" name="5-Point Star 4"/>
            <p:cNvSpPr/>
            <p:nvPr/>
          </p:nvSpPr>
          <p:spPr>
            <a:xfrm>
              <a:off x="5868388" y="3233674"/>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 name="5-Point Star 6"/>
            <p:cNvSpPr/>
            <p:nvPr/>
          </p:nvSpPr>
          <p:spPr>
            <a:xfrm>
              <a:off x="5185556" y="3233674"/>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grpSp>
      <p:sp>
        <p:nvSpPr>
          <p:cNvPr id="9" name="Down Arrow Callout 8"/>
          <p:cNvSpPr/>
          <p:nvPr/>
        </p:nvSpPr>
        <p:spPr>
          <a:xfrm>
            <a:off x="8421257" y="2685938"/>
            <a:ext cx="226124" cy="373662"/>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10" name="5-Point Star 9"/>
          <p:cNvSpPr/>
          <p:nvPr/>
        </p:nvSpPr>
        <p:spPr>
          <a:xfrm>
            <a:off x="5544285" y="3652386"/>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12" name="5-Point Star 11"/>
          <p:cNvSpPr/>
          <p:nvPr/>
        </p:nvSpPr>
        <p:spPr>
          <a:xfrm>
            <a:off x="5554183" y="4036407"/>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grpSp>
        <p:nvGrpSpPr>
          <p:cNvPr id="14" name="Group 13"/>
          <p:cNvGrpSpPr/>
          <p:nvPr/>
        </p:nvGrpSpPr>
        <p:grpSpPr>
          <a:xfrm>
            <a:off x="5185556" y="4439689"/>
            <a:ext cx="1138053" cy="296883"/>
            <a:chOff x="5185556" y="3233674"/>
            <a:chExt cx="1138053" cy="296883"/>
          </a:xfrm>
        </p:grpSpPr>
        <p:sp>
          <p:nvSpPr>
            <p:cNvPr id="15" name="5-Point Star 14"/>
            <p:cNvSpPr/>
            <p:nvPr/>
          </p:nvSpPr>
          <p:spPr>
            <a:xfrm>
              <a:off x="5868388" y="3233674"/>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16" name="5-Point Star 15"/>
            <p:cNvSpPr/>
            <p:nvPr/>
          </p:nvSpPr>
          <p:spPr>
            <a:xfrm>
              <a:off x="5185556" y="3233674"/>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grpSp>
      <p:sp>
        <p:nvSpPr>
          <p:cNvPr id="18" name="5-Point Star 17"/>
          <p:cNvSpPr/>
          <p:nvPr/>
        </p:nvSpPr>
        <p:spPr>
          <a:xfrm>
            <a:off x="5519047" y="5018739"/>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19" name="Down Arrow Callout 18"/>
          <p:cNvSpPr/>
          <p:nvPr/>
        </p:nvSpPr>
        <p:spPr>
          <a:xfrm>
            <a:off x="8507428" y="5010676"/>
            <a:ext cx="226124" cy="375031"/>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grpSp>
        <p:nvGrpSpPr>
          <p:cNvPr id="20" name="Group 19"/>
          <p:cNvGrpSpPr/>
          <p:nvPr/>
        </p:nvGrpSpPr>
        <p:grpSpPr>
          <a:xfrm>
            <a:off x="5202868" y="5563105"/>
            <a:ext cx="1138053" cy="296883"/>
            <a:chOff x="5185556" y="3233674"/>
            <a:chExt cx="1138053" cy="296883"/>
          </a:xfrm>
        </p:grpSpPr>
        <p:sp>
          <p:nvSpPr>
            <p:cNvPr id="21" name="5-Point Star 20"/>
            <p:cNvSpPr/>
            <p:nvPr/>
          </p:nvSpPr>
          <p:spPr>
            <a:xfrm>
              <a:off x="5868388" y="3233674"/>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22" name="5-Point Star 21"/>
            <p:cNvSpPr/>
            <p:nvPr/>
          </p:nvSpPr>
          <p:spPr>
            <a:xfrm>
              <a:off x="5185556" y="3233674"/>
              <a:ext cx="455221" cy="29688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grpSp>
      <p:sp>
        <p:nvSpPr>
          <p:cNvPr id="23" name="Down Arrow Callout 22"/>
          <p:cNvSpPr/>
          <p:nvPr/>
        </p:nvSpPr>
        <p:spPr>
          <a:xfrm>
            <a:off x="8498271" y="5528211"/>
            <a:ext cx="226124" cy="375031"/>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24" name="5-Point Star 23"/>
          <p:cNvSpPr/>
          <p:nvPr/>
        </p:nvSpPr>
        <p:spPr>
          <a:xfrm>
            <a:off x="5519046" y="5959029"/>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26" name="5-Point Star 25"/>
          <p:cNvSpPr/>
          <p:nvPr/>
        </p:nvSpPr>
        <p:spPr>
          <a:xfrm>
            <a:off x="5519045" y="6347332"/>
            <a:ext cx="455221" cy="29688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27" name="5-Point Star 26"/>
          <p:cNvSpPr/>
          <p:nvPr/>
        </p:nvSpPr>
        <p:spPr>
          <a:xfrm>
            <a:off x="4232628" y="153886"/>
            <a:ext cx="410701" cy="34537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29" name="Down Arrow Callout 28"/>
          <p:cNvSpPr/>
          <p:nvPr/>
        </p:nvSpPr>
        <p:spPr>
          <a:xfrm>
            <a:off x="6837953" y="153886"/>
            <a:ext cx="226124" cy="373662"/>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30" name="Down Arrow Callout 29"/>
          <p:cNvSpPr/>
          <p:nvPr/>
        </p:nvSpPr>
        <p:spPr>
          <a:xfrm>
            <a:off x="8385209" y="2150322"/>
            <a:ext cx="226124" cy="375031"/>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31" name="Down Arrow Callout 30"/>
          <p:cNvSpPr/>
          <p:nvPr/>
        </p:nvSpPr>
        <p:spPr>
          <a:xfrm>
            <a:off x="8494302" y="3242832"/>
            <a:ext cx="226124" cy="373662"/>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5996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6588" y="-35682"/>
            <a:ext cx="10515600" cy="1325563"/>
          </a:xfrm>
        </p:spPr>
        <p:txBody>
          <a:bodyPr>
            <a:normAutofit/>
          </a:bodyPr>
          <a:lstStyle/>
          <a:p>
            <a:pPr algn="ctr"/>
            <a:r>
              <a:rPr lang="en-US" sz="3200" b="1" dirty="0" smtClean="0"/>
              <a:t>Fisheries and Ocean Health: A Plethora of Binding (solid lines) and Voluntary (dashed) Agreements and Commitments</a:t>
            </a:r>
            <a:endParaRPr lang="en-ZA" sz="3200" b="1" dirty="0"/>
          </a:p>
        </p:txBody>
      </p:sp>
      <p:cxnSp>
        <p:nvCxnSpPr>
          <p:cNvPr id="5" name="Straight Connector 4"/>
          <p:cNvCxnSpPr/>
          <p:nvPr/>
        </p:nvCxnSpPr>
        <p:spPr>
          <a:xfrm>
            <a:off x="846588" y="2585751"/>
            <a:ext cx="10874427" cy="177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3" idx="0"/>
          </p:cNvCxnSpPr>
          <p:nvPr/>
        </p:nvCxnSpPr>
        <p:spPr>
          <a:xfrm flipV="1">
            <a:off x="423784" y="4926783"/>
            <a:ext cx="11373779" cy="2505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8607" y="3890403"/>
            <a:ext cx="2292824" cy="736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1982 UN Law of the Sea (1994)</a:t>
            </a:r>
            <a:endParaRPr lang="en-ZA" b="1" dirty="0">
              <a:solidFill>
                <a:srgbClr val="FF0000"/>
              </a:solidFill>
            </a:endParaRPr>
          </a:p>
        </p:txBody>
      </p:sp>
      <p:sp>
        <p:nvSpPr>
          <p:cNvPr id="8" name="Rectangle 7"/>
          <p:cNvSpPr/>
          <p:nvPr/>
        </p:nvSpPr>
        <p:spPr>
          <a:xfrm>
            <a:off x="8780914" y="2813967"/>
            <a:ext cx="2292824" cy="736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2015 Port State Measures Agreement</a:t>
            </a:r>
            <a:endParaRPr lang="en-ZA" b="1" dirty="0">
              <a:solidFill>
                <a:srgbClr val="002060"/>
              </a:solidFill>
            </a:endParaRPr>
          </a:p>
        </p:txBody>
      </p:sp>
      <p:sp>
        <p:nvSpPr>
          <p:cNvPr id="9" name="Rectangle 8"/>
          <p:cNvSpPr/>
          <p:nvPr/>
        </p:nvSpPr>
        <p:spPr>
          <a:xfrm>
            <a:off x="5862567" y="2757748"/>
            <a:ext cx="2292824" cy="9209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IPOAs (Sharks, Seabirds, Fishing Capacity, IUU Fishing)</a:t>
            </a:r>
            <a:endParaRPr lang="en-ZA" b="1" dirty="0">
              <a:solidFill>
                <a:srgbClr val="002060"/>
              </a:solidFill>
            </a:endParaRPr>
          </a:p>
        </p:txBody>
      </p:sp>
      <p:sp>
        <p:nvSpPr>
          <p:cNvPr id="10" name="Rectangle 9"/>
          <p:cNvSpPr/>
          <p:nvPr/>
        </p:nvSpPr>
        <p:spPr>
          <a:xfrm>
            <a:off x="1230145" y="1570329"/>
            <a:ext cx="2292824" cy="736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1993 FAO Compliance Agreement</a:t>
            </a:r>
            <a:endParaRPr lang="en-ZA" b="1" dirty="0">
              <a:solidFill>
                <a:srgbClr val="002060"/>
              </a:solidFill>
            </a:endParaRPr>
          </a:p>
        </p:txBody>
      </p:sp>
      <p:sp>
        <p:nvSpPr>
          <p:cNvPr id="11" name="Rectangle 10"/>
          <p:cNvSpPr/>
          <p:nvPr/>
        </p:nvSpPr>
        <p:spPr>
          <a:xfrm>
            <a:off x="3758751" y="1540690"/>
            <a:ext cx="2292824" cy="736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1995 UN  Fish Stocks Agreement)</a:t>
            </a:r>
            <a:endParaRPr lang="en-ZA" b="1" dirty="0">
              <a:solidFill>
                <a:srgbClr val="002060"/>
              </a:solidFill>
            </a:endParaRPr>
          </a:p>
        </p:txBody>
      </p:sp>
      <p:sp>
        <p:nvSpPr>
          <p:cNvPr id="12" name="Rectangle 11"/>
          <p:cNvSpPr/>
          <p:nvPr/>
        </p:nvSpPr>
        <p:spPr>
          <a:xfrm>
            <a:off x="3522969" y="2757748"/>
            <a:ext cx="2292824" cy="84768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1995 FAO Code of Conduct for Responsible Fisheries</a:t>
            </a:r>
            <a:endParaRPr lang="en-ZA" b="1" dirty="0">
              <a:solidFill>
                <a:srgbClr val="002060"/>
              </a:solidFill>
            </a:endParaRPr>
          </a:p>
        </p:txBody>
      </p:sp>
      <p:sp>
        <p:nvSpPr>
          <p:cNvPr id="13" name="Rectangle 12"/>
          <p:cNvSpPr/>
          <p:nvPr/>
        </p:nvSpPr>
        <p:spPr>
          <a:xfrm>
            <a:off x="9048327" y="1514925"/>
            <a:ext cx="2292824" cy="7369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2016 FAO Guidelines for Securing Small-scale Fisheries</a:t>
            </a:r>
            <a:endParaRPr lang="en-ZA" b="1" dirty="0">
              <a:solidFill>
                <a:srgbClr val="002060"/>
              </a:solidFill>
            </a:endParaRPr>
          </a:p>
        </p:txBody>
      </p:sp>
      <p:sp>
        <p:nvSpPr>
          <p:cNvPr id="14" name="Rectangle 13"/>
          <p:cNvSpPr/>
          <p:nvPr/>
        </p:nvSpPr>
        <p:spPr>
          <a:xfrm>
            <a:off x="6321474" y="1496000"/>
            <a:ext cx="2292824" cy="7369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2001 Reykjavik Declaration (EAF)</a:t>
            </a:r>
            <a:endParaRPr lang="en-ZA" b="1" dirty="0">
              <a:solidFill>
                <a:srgbClr val="002060"/>
              </a:solidFill>
            </a:endParaRPr>
          </a:p>
        </p:txBody>
      </p:sp>
      <p:sp>
        <p:nvSpPr>
          <p:cNvPr id="15" name="Rectangle 14"/>
          <p:cNvSpPr/>
          <p:nvPr/>
        </p:nvSpPr>
        <p:spPr>
          <a:xfrm>
            <a:off x="9461317" y="5035813"/>
            <a:ext cx="2722730" cy="106554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 Agreement on </a:t>
            </a:r>
            <a:r>
              <a:rPr lang="en-US" b="1" dirty="0" smtClean="0">
                <a:solidFill>
                  <a:srgbClr val="00B050"/>
                </a:solidFill>
              </a:rPr>
              <a:t>Biodiversity </a:t>
            </a:r>
            <a:r>
              <a:rPr lang="en-US" b="1" dirty="0" smtClean="0">
                <a:solidFill>
                  <a:srgbClr val="00B050"/>
                </a:solidFill>
              </a:rPr>
              <a:t>Areas Beyond National Jurisdiction</a:t>
            </a:r>
            <a:endParaRPr lang="en-ZA" b="1" dirty="0">
              <a:solidFill>
                <a:srgbClr val="00B050"/>
              </a:solidFill>
            </a:endParaRPr>
          </a:p>
        </p:txBody>
      </p:sp>
      <p:sp>
        <p:nvSpPr>
          <p:cNvPr id="17" name="Rectangle 16"/>
          <p:cNvSpPr/>
          <p:nvPr/>
        </p:nvSpPr>
        <p:spPr>
          <a:xfrm>
            <a:off x="8840910" y="3843354"/>
            <a:ext cx="2292824" cy="84550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r>
              <a:rPr lang="en-US" b="1" dirty="0" smtClean="0">
                <a:solidFill>
                  <a:srgbClr val="FF0000"/>
                </a:solidFill>
              </a:rPr>
              <a:t>015-2030 UN Sustainable Development Goals</a:t>
            </a:r>
            <a:endParaRPr lang="en-ZA" b="1" dirty="0">
              <a:solidFill>
                <a:srgbClr val="FF0000"/>
              </a:solidFill>
            </a:endParaRPr>
          </a:p>
        </p:txBody>
      </p:sp>
      <p:sp>
        <p:nvSpPr>
          <p:cNvPr id="20" name="Rectangle 19"/>
          <p:cNvSpPr/>
          <p:nvPr/>
        </p:nvSpPr>
        <p:spPr>
          <a:xfrm>
            <a:off x="170020" y="5364374"/>
            <a:ext cx="1524999" cy="7369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1975 CITES</a:t>
            </a:r>
            <a:endParaRPr lang="en-ZA" b="1" dirty="0">
              <a:solidFill>
                <a:srgbClr val="00B050"/>
              </a:solidFill>
            </a:endParaRPr>
          </a:p>
        </p:txBody>
      </p:sp>
      <p:sp>
        <p:nvSpPr>
          <p:cNvPr id="21" name="Rectangle 20"/>
          <p:cNvSpPr/>
          <p:nvPr/>
        </p:nvSpPr>
        <p:spPr>
          <a:xfrm>
            <a:off x="3624899" y="5977613"/>
            <a:ext cx="2292824" cy="73697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Agenda 21, Chapter 17</a:t>
            </a:r>
            <a:endParaRPr lang="en-ZA" b="1" dirty="0">
              <a:solidFill>
                <a:srgbClr val="00B050"/>
              </a:solidFill>
            </a:endParaRPr>
          </a:p>
        </p:txBody>
      </p:sp>
      <p:sp>
        <p:nvSpPr>
          <p:cNvPr id="22" name="Rectangle 21"/>
          <p:cNvSpPr/>
          <p:nvPr/>
        </p:nvSpPr>
        <p:spPr>
          <a:xfrm>
            <a:off x="6067283" y="5280863"/>
            <a:ext cx="2292824" cy="73697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2002 WSSD Plan of Implementation</a:t>
            </a:r>
            <a:endParaRPr lang="en-ZA" b="1" dirty="0">
              <a:solidFill>
                <a:srgbClr val="00B050"/>
              </a:solidFill>
            </a:endParaRPr>
          </a:p>
        </p:txBody>
      </p:sp>
      <p:sp>
        <p:nvSpPr>
          <p:cNvPr id="23" name="Rectangle 22"/>
          <p:cNvSpPr/>
          <p:nvPr/>
        </p:nvSpPr>
        <p:spPr>
          <a:xfrm>
            <a:off x="7901915" y="6101353"/>
            <a:ext cx="2292824" cy="73697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2012 Rio+20 The Future We Want </a:t>
            </a:r>
            <a:endParaRPr lang="en-ZA" b="1" dirty="0">
              <a:solidFill>
                <a:srgbClr val="00B050"/>
              </a:solidFill>
            </a:endParaRPr>
          </a:p>
        </p:txBody>
      </p:sp>
      <p:sp>
        <p:nvSpPr>
          <p:cNvPr id="25" name="Rectangle 24"/>
          <p:cNvSpPr/>
          <p:nvPr/>
        </p:nvSpPr>
        <p:spPr>
          <a:xfrm>
            <a:off x="2046596" y="5364375"/>
            <a:ext cx="1816864" cy="3584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1992 UNCED</a:t>
            </a:r>
            <a:endParaRPr lang="en-ZA" b="1" dirty="0">
              <a:solidFill>
                <a:srgbClr val="00B050"/>
              </a:solidFill>
            </a:endParaRPr>
          </a:p>
        </p:txBody>
      </p:sp>
      <p:sp>
        <p:nvSpPr>
          <p:cNvPr id="26" name="Rectangle 25"/>
          <p:cNvSpPr/>
          <p:nvPr/>
        </p:nvSpPr>
        <p:spPr>
          <a:xfrm>
            <a:off x="333231" y="2659507"/>
            <a:ext cx="719493" cy="34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1982</a:t>
            </a:r>
            <a:endParaRPr lang="en-ZA" dirty="0">
              <a:solidFill>
                <a:schemeClr val="tx1"/>
              </a:solidFill>
            </a:endParaRPr>
          </a:p>
        </p:txBody>
      </p:sp>
      <p:sp>
        <p:nvSpPr>
          <p:cNvPr id="27" name="Rectangle 26"/>
          <p:cNvSpPr/>
          <p:nvPr/>
        </p:nvSpPr>
        <p:spPr>
          <a:xfrm>
            <a:off x="1876070" y="6053283"/>
            <a:ext cx="1524999" cy="7369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Conv. on Biodiversity (CBD)</a:t>
            </a:r>
            <a:endParaRPr lang="en-ZA" b="1" dirty="0">
              <a:solidFill>
                <a:srgbClr val="00B050"/>
              </a:solidFill>
            </a:endParaRPr>
          </a:p>
        </p:txBody>
      </p:sp>
      <p:cxnSp>
        <p:nvCxnSpPr>
          <p:cNvPr id="29" name="Straight Arrow Connector 28"/>
          <p:cNvCxnSpPr>
            <a:stCxn id="25" idx="2"/>
          </p:cNvCxnSpPr>
          <p:nvPr/>
        </p:nvCxnSpPr>
        <p:spPr>
          <a:xfrm flipH="1">
            <a:off x="2841431" y="5722843"/>
            <a:ext cx="113597" cy="3304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1069" y="5722843"/>
            <a:ext cx="357682" cy="2547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037" y="4951838"/>
            <a:ext cx="719493" cy="34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1975</a:t>
            </a:r>
            <a:endParaRPr lang="en-ZA" dirty="0">
              <a:solidFill>
                <a:schemeClr val="tx1"/>
              </a:solidFill>
            </a:endParaRPr>
          </a:p>
        </p:txBody>
      </p:sp>
      <p:sp>
        <p:nvSpPr>
          <p:cNvPr id="34" name="Rectangle 33"/>
          <p:cNvSpPr/>
          <p:nvPr/>
        </p:nvSpPr>
        <p:spPr>
          <a:xfrm>
            <a:off x="11133734" y="2659507"/>
            <a:ext cx="925274" cy="34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a:t>
            </a:r>
            <a:endParaRPr lang="en-ZA" dirty="0">
              <a:solidFill>
                <a:schemeClr val="tx1"/>
              </a:solidFill>
            </a:endParaRPr>
          </a:p>
        </p:txBody>
      </p:sp>
      <p:sp>
        <p:nvSpPr>
          <p:cNvPr id="36" name="Rectangle 35"/>
          <p:cNvSpPr/>
          <p:nvPr/>
        </p:nvSpPr>
        <p:spPr>
          <a:xfrm>
            <a:off x="11341151" y="4529541"/>
            <a:ext cx="925274" cy="34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a:t>
            </a:r>
            <a:endParaRPr lang="en-ZA" dirty="0">
              <a:solidFill>
                <a:schemeClr val="tx1"/>
              </a:solidFill>
            </a:endParaRPr>
          </a:p>
        </p:txBody>
      </p:sp>
    </p:spTree>
    <p:extLst>
      <p:ext uri="{BB962C8B-B14F-4D97-AF65-F5344CB8AC3E}">
        <p14:creationId xmlns:p14="http://schemas.microsoft.com/office/powerpoint/2010/main" val="231789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20" grpId="0" animBg="1"/>
      <p:bldP spid="21" grpId="0" animBg="1"/>
      <p:bldP spid="22" grpId="0" animBg="1"/>
      <p:bldP spid="23" grpId="0" animBg="1"/>
      <p:bldP spid="25" grpId="0" animBg="1"/>
      <p:bldP spid="26" grpId="0"/>
      <p:bldP spid="27" grpId="0" animBg="1"/>
      <p:bldP spid="33" grpId="0"/>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993"/>
            <a:ext cx="3360717" cy="1986189"/>
          </a:xfrm>
        </p:spPr>
        <p:txBody>
          <a:bodyPr>
            <a:noAutofit/>
          </a:bodyPr>
          <a:lstStyle/>
          <a:p>
            <a:pPr algn="ctr"/>
            <a:r>
              <a:rPr lang="en-US" sz="2800" b="1" dirty="0" smtClean="0">
                <a:effectLst>
                  <a:outerShdw blurRad="38100" dist="38100" dir="2700000" algn="tl">
                    <a:srgbClr val="000000">
                      <a:alpha val="43137"/>
                    </a:srgbClr>
                  </a:outerShdw>
                </a:effectLst>
              </a:rPr>
              <a:t>1995 FAO Code of Conduct for Responsible Fisheries: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Article 6 – General Principles</a:t>
            </a:r>
            <a:endParaRPr lang="en-ZA"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60717" y="237506"/>
            <a:ext cx="8831283" cy="6620494"/>
          </a:xfrm>
        </p:spPr>
        <p:txBody>
          <a:bodyPr>
            <a:normAutofit fontScale="92500" lnSpcReduction="10000"/>
          </a:bodyPr>
          <a:lstStyle/>
          <a:p>
            <a:pPr marL="0" indent="0">
              <a:buNone/>
            </a:pPr>
            <a:r>
              <a:rPr lang="en-US" dirty="0" smtClean="0"/>
              <a:t>6.1 </a:t>
            </a:r>
            <a:r>
              <a:rPr lang="en-ZA" dirty="0"/>
              <a:t>States and users of living aquatic resources should conserve aquatic </a:t>
            </a:r>
            <a:r>
              <a:rPr lang="en-ZA" dirty="0" smtClean="0"/>
              <a:t>ecosystems. The </a:t>
            </a:r>
            <a:r>
              <a:rPr lang="en-ZA" dirty="0"/>
              <a:t>right to fish carries with it the obligation to do so in a </a:t>
            </a:r>
            <a:r>
              <a:rPr lang="en-ZA" dirty="0" smtClean="0"/>
              <a:t>responsible manner…….</a:t>
            </a:r>
          </a:p>
          <a:p>
            <a:pPr marL="0" indent="0">
              <a:buNone/>
            </a:pPr>
            <a:r>
              <a:rPr lang="en-US" dirty="0" smtClean="0"/>
              <a:t>6.5 </a:t>
            </a:r>
            <a:r>
              <a:rPr lang="en-ZA" dirty="0"/>
              <a:t>States </a:t>
            </a:r>
            <a:r>
              <a:rPr lang="en-ZA" dirty="0" smtClean="0"/>
              <a:t>etc. </a:t>
            </a:r>
            <a:r>
              <a:rPr lang="en-ZA" dirty="0" smtClean="0"/>
              <a:t>should </a:t>
            </a:r>
            <a:r>
              <a:rPr lang="en-ZA" dirty="0"/>
              <a:t>apply a precautionary approach widely to conservation, management </a:t>
            </a:r>
            <a:r>
              <a:rPr lang="en-ZA" dirty="0" smtClean="0"/>
              <a:t>and exploitation </a:t>
            </a:r>
            <a:r>
              <a:rPr lang="en-ZA" dirty="0"/>
              <a:t>of living aquatic resources in order to protect them and preserve </a:t>
            </a:r>
            <a:r>
              <a:rPr lang="en-ZA" dirty="0" smtClean="0"/>
              <a:t>the aquatic environment</a:t>
            </a:r>
          </a:p>
          <a:p>
            <a:pPr marL="0" indent="0">
              <a:buNone/>
            </a:pPr>
            <a:r>
              <a:rPr lang="en-US" dirty="0" smtClean="0"/>
              <a:t>6.8 </a:t>
            </a:r>
            <a:r>
              <a:rPr lang="en-ZA" dirty="0"/>
              <a:t>All critical fisheries habitats in marine and fresh water ecosystems, such </a:t>
            </a:r>
            <a:r>
              <a:rPr lang="en-ZA" dirty="0" smtClean="0"/>
              <a:t>as wetlands</a:t>
            </a:r>
            <a:r>
              <a:rPr lang="en-ZA" dirty="0"/>
              <a:t>, mangroves, reefs, lagoons, nursery and spawning areas, should </a:t>
            </a:r>
            <a:r>
              <a:rPr lang="en-ZA" dirty="0" smtClean="0"/>
              <a:t>be protected </a:t>
            </a:r>
            <a:r>
              <a:rPr lang="en-ZA" dirty="0"/>
              <a:t>and rehabilitated as far as </a:t>
            </a:r>
            <a:r>
              <a:rPr lang="en-ZA" dirty="0" smtClean="0"/>
              <a:t>possible…..</a:t>
            </a:r>
          </a:p>
          <a:p>
            <a:pPr marL="0" indent="0">
              <a:buNone/>
            </a:pPr>
            <a:r>
              <a:rPr lang="en-US" dirty="0" smtClean="0"/>
              <a:t>6.9 </a:t>
            </a:r>
            <a:r>
              <a:rPr lang="en-ZA" dirty="0"/>
              <a:t>States should ensure that their fisheries interests, </a:t>
            </a:r>
            <a:r>
              <a:rPr lang="en-ZA" dirty="0" smtClean="0"/>
              <a:t>(and conservation </a:t>
            </a:r>
            <a:r>
              <a:rPr lang="en-ZA" dirty="0"/>
              <a:t>of </a:t>
            </a:r>
            <a:r>
              <a:rPr lang="en-ZA" dirty="0" smtClean="0"/>
              <a:t>resources), </a:t>
            </a:r>
            <a:r>
              <a:rPr lang="en-ZA" dirty="0"/>
              <a:t>are taken into account in the multiple uses of </a:t>
            </a:r>
            <a:r>
              <a:rPr lang="en-ZA" dirty="0" smtClean="0"/>
              <a:t>the coastal </a:t>
            </a:r>
            <a:r>
              <a:rPr lang="en-ZA" dirty="0"/>
              <a:t>zone and are integrated into coastal area management, planning </a:t>
            </a:r>
            <a:r>
              <a:rPr lang="en-ZA" dirty="0" smtClean="0"/>
              <a:t>and development.</a:t>
            </a:r>
          </a:p>
          <a:p>
            <a:pPr marL="0" indent="0">
              <a:buNone/>
            </a:pPr>
            <a:r>
              <a:rPr lang="en-ZA" dirty="0" smtClean="0"/>
              <a:t>6.18 …. States </a:t>
            </a:r>
            <a:r>
              <a:rPr lang="en-ZA" dirty="0"/>
              <a:t>should </a:t>
            </a:r>
            <a:r>
              <a:rPr lang="en-ZA" dirty="0" smtClean="0"/>
              <a:t>appropriately protect </a:t>
            </a:r>
            <a:r>
              <a:rPr lang="en-ZA" dirty="0"/>
              <a:t>the rights of fishers and </a:t>
            </a:r>
            <a:r>
              <a:rPr lang="en-ZA" dirty="0"/>
              <a:t>fishworkers</a:t>
            </a:r>
            <a:r>
              <a:rPr lang="en-ZA" dirty="0"/>
              <a:t>, particularly those engaged </a:t>
            </a:r>
            <a:r>
              <a:rPr lang="en-ZA" dirty="0" smtClean="0"/>
              <a:t>in subsistence</a:t>
            </a:r>
            <a:r>
              <a:rPr lang="en-ZA" dirty="0"/>
              <a:t>, small-scale and artisanal fisheries, to a secure and just livelihood</a:t>
            </a:r>
            <a:endParaRPr lang="en-ZA" dirty="0" smtClean="0"/>
          </a:p>
          <a:p>
            <a:pPr marL="0" indent="0">
              <a:buNone/>
            </a:pPr>
            <a:endParaRPr lang="en-ZA" dirty="0"/>
          </a:p>
          <a:p>
            <a:pPr marL="0" indent="0">
              <a:buNone/>
            </a:pPr>
            <a:endParaRPr lang="en-ZA"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l="9289" t="8831" r="15444" b="9957"/>
          <a:stretch/>
        </p:blipFill>
        <p:spPr>
          <a:xfrm>
            <a:off x="130628" y="2208811"/>
            <a:ext cx="2930345" cy="4215741"/>
          </a:xfrm>
          <a:prstGeom prst="rect">
            <a:avLst/>
          </a:prstGeom>
        </p:spPr>
      </p:pic>
    </p:spTree>
    <p:extLst>
      <p:ext uri="{BB962C8B-B14F-4D97-AF65-F5344CB8AC3E}">
        <p14:creationId xmlns:p14="http://schemas.microsoft.com/office/powerpoint/2010/main" val="39697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219982"/>
            <a:ext cx="11019971" cy="1325563"/>
          </a:xfrm>
        </p:spPr>
        <p:txBody>
          <a:bodyPr>
            <a:normAutofit/>
          </a:bodyPr>
          <a:lstStyle/>
          <a:p>
            <a:pPr algn="ctr"/>
            <a:r>
              <a:rPr lang="en-US" sz="3600" b="1" dirty="0" smtClean="0">
                <a:effectLst>
                  <a:outerShdw blurRad="38100" dist="38100" dir="2700000" algn="tl">
                    <a:srgbClr val="000000">
                      <a:alpha val="43137"/>
                    </a:srgbClr>
                  </a:outerShdw>
                </a:effectLst>
              </a:rPr>
              <a:t>Guiding Principles from the FAO </a:t>
            </a:r>
            <a:r>
              <a:rPr lang="en-ZA" sz="3600" b="1" dirty="0" smtClean="0">
                <a:effectLst>
                  <a:outerShdw blurRad="38100" dist="38100" dir="2700000" algn="tl">
                    <a:srgbClr val="000000">
                      <a:alpha val="43137"/>
                    </a:srgbClr>
                  </a:outerShdw>
                </a:effectLst>
              </a:rPr>
              <a:t>Voluntary Guidelines </a:t>
            </a:r>
            <a:r>
              <a:rPr lang="en-ZA" sz="3600" b="1" dirty="0">
                <a:effectLst>
                  <a:outerShdw blurRad="38100" dist="38100" dir="2700000" algn="tl">
                    <a:srgbClr val="000000">
                      <a:alpha val="43137"/>
                    </a:srgbClr>
                  </a:outerShdw>
                </a:effectLst>
              </a:rPr>
              <a:t>for </a:t>
            </a:r>
            <a:r>
              <a:rPr lang="en-ZA" sz="3600" b="1" dirty="0" smtClean="0">
                <a:effectLst>
                  <a:outerShdw blurRad="38100" dist="38100" dir="2700000" algn="tl">
                    <a:srgbClr val="000000">
                      <a:alpha val="43137"/>
                    </a:srgbClr>
                  </a:outerShdw>
                </a:effectLst>
              </a:rPr>
              <a:t>Securing Sustainable </a:t>
            </a:r>
            <a:r>
              <a:rPr lang="en-ZA" sz="3600" b="1" dirty="0">
                <a:effectLst>
                  <a:outerShdw blurRad="38100" dist="38100" dir="2700000" algn="tl">
                    <a:srgbClr val="000000">
                      <a:alpha val="43137"/>
                    </a:srgbClr>
                  </a:outerShdw>
                </a:effectLst>
              </a:rPr>
              <a:t>Small-Scale Fisheries</a:t>
            </a:r>
          </a:p>
        </p:txBody>
      </p:sp>
      <p:sp>
        <p:nvSpPr>
          <p:cNvPr id="3" name="Content Placeholder 2"/>
          <p:cNvSpPr>
            <a:spLocks noGrp="1"/>
          </p:cNvSpPr>
          <p:nvPr>
            <p:ph idx="1"/>
          </p:nvPr>
        </p:nvSpPr>
        <p:spPr>
          <a:xfrm>
            <a:off x="478971" y="1825625"/>
            <a:ext cx="4949371" cy="4865462"/>
          </a:xfrm>
        </p:spPr>
        <p:txBody>
          <a:bodyPr>
            <a:normAutofit fontScale="92500" lnSpcReduction="20000"/>
          </a:bodyPr>
          <a:lstStyle/>
          <a:p>
            <a:pPr marL="0" indent="0">
              <a:buNone/>
            </a:pPr>
            <a:r>
              <a:rPr lang="en-ZA" dirty="0"/>
              <a:t>1. Human rights and dignity: </a:t>
            </a:r>
            <a:r>
              <a:rPr lang="en-ZA" dirty="0" smtClean="0"/>
              <a:t>recognizing the </a:t>
            </a:r>
            <a:r>
              <a:rPr lang="en-ZA" dirty="0"/>
              <a:t>inherent dignity and the equal </a:t>
            </a:r>
            <a:r>
              <a:rPr lang="en-ZA" dirty="0" smtClean="0"/>
              <a:t>and inalienable </a:t>
            </a:r>
            <a:r>
              <a:rPr lang="en-ZA" dirty="0"/>
              <a:t>human rights of all </a:t>
            </a:r>
            <a:r>
              <a:rPr lang="en-ZA" dirty="0" smtClean="0"/>
              <a:t>individuals. </a:t>
            </a:r>
            <a:endParaRPr lang="en-ZA" dirty="0"/>
          </a:p>
          <a:p>
            <a:pPr marL="0" indent="0">
              <a:buNone/>
            </a:pPr>
            <a:r>
              <a:rPr lang="en-ZA" dirty="0"/>
              <a:t>2. Respect of cultures: recognizing </a:t>
            </a:r>
            <a:r>
              <a:rPr lang="en-ZA" dirty="0" smtClean="0"/>
              <a:t>and respecting </a:t>
            </a:r>
            <a:r>
              <a:rPr lang="en-ZA" dirty="0"/>
              <a:t>existing forms of </a:t>
            </a:r>
            <a:r>
              <a:rPr lang="en-ZA" dirty="0" smtClean="0"/>
              <a:t>organization, traditional </a:t>
            </a:r>
            <a:r>
              <a:rPr lang="en-ZA" dirty="0"/>
              <a:t>and local knowledge and </a:t>
            </a:r>
            <a:r>
              <a:rPr lang="en-ZA" dirty="0" smtClean="0"/>
              <a:t>practices. </a:t>
            </a:r>
            <a:endParaRPr lang="en-ZA" dirty="0"/>
          </a:p>
          <a:p>
            <a:pPr marL="0" indent="0">
              <a:buNone/>
            </a:pPr>
            <a:r>
              <a:rPr lang="en-ZA" dirty="0" smtClean="0"/>
              <a:t>3</a:t>
            </a:r>
            <a:r>
              <a:rPr lang="en-ZA" dirty="0"/>
              <a:t>. </a:t>
            </a:r>
            <a:r>
              <a:rPr lang="en-ZA" dirty="0" smtClean="0"/>
              <a:t>Non-discrimination</a:t>
            </a:r>
            <a:r>
              <a:rPr lang="en-ZA" dirty="0"/>
              <a:t>.</a:t>
            </a:r>
            <a:endParaRPr lang="en-ZA" dirty="0" smtClean="0"/>
          </a:p>
          <a:p>
            <a:pPr marL="0" indent="0">
              <a:buNone/>
            </a:pPr>
            <a:r>
              <a:rPr lang="en-ZA" dirty="0" smtClean="0"/>
              <a:t>4</a:t>
            </a:r>
            <a:r>
              <a:rPr lang="en-ZA" dirty="0"/>
              <a:t>. Gender equality and equity is </a:t>
            </a:r>
            <a:r>
              <a:rPr lang="en-ZA" dirty="0" smtClean="0"/>
              <a:t>fundamental to </a:t>
            </a:r>
            <a:r>
              <a:rPr lang="en-ZA" dirty="0"/>
              <a:t>any development. </a:t>
            </a:r>
            <a:endParaRPr lang="en-ZA" dirty="0" smtClean="0"/>
          </a:p>
          <a:p>
            <a:pPr marL="0" indent="0">
              <a:buNone/>
            </a:pPr>
            <a:r>
              <a:rPr lang="en-ZA" dirty="0" smtClean="0"/>
              <a:t>5</a:t>
            </a:r>
            <a:r>
              <a:rPr lang="en-ZA" dirty="0"/>
              <a:t>. Equity and equality: promoting justice </a:t>
            </a:r>
            <a:r>
              <a:rPr lang="en-ZA" dirty="0" smtClean="0"/>
              <a:t>and fair </a:t>
            </a:r>
            <a:r>
              <a:rPr lang="en-ZA" dirty="0"/>
              <a:t>treatment of all people and </a:t>
            </a:r>
            <a:r>
              <a:rPr lang="en-ZA" dirty="0" smtClean="0"/>
              <a:t>peoples.</a:t>
            </a:r>
          </a:p>
        </p:txBody>
      </p:sp>
      <p:sp>
        <p:nvSpPr>
          <p:cNvPr id="5" name="Content Placeholder 2"/>
          <p:cNvSpPr txBox="1">
            <a:spLocks/>
          </p:cNvSpPr>
          <p:nvPr/>
        </p:nvSpPr>
        <p:spPr>
          <a:xfrm>
            <a:off x="6799943" y="1825625"/>
            <a:ext cx="4956628" cy="50323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6. Consultation and participation. </a:t>
            </a:r>
          </a:p>
          <a:p>
            <a:pPr marL="0" indent="0">
              <a:buNone/>
            </a:pPr>
            <a:r>
              <a:rPr lang="en-ZA" dirty="0" smtClean="0"/>
              <a:t>7</a:t>
            </a:r>
            <a:r>
              <a:rPr lang="en-ZA" dirty="0"/>
              <a:t>. Rule of </a:t>
            </a:r>
            <a:r>
              <a:rPr lang="en-ZA" dirty="0" smtClean="0"/>
              <a:t>law</a:t>
            </a:r>
            <a:r>
              <a:rPr lang="en-ZA" dirty="0"/>
              <a:t>.</a:t>
            </a:r>
          </a:p>
          <a:p>
            <a:pPr marL="0" indent="0">
              <a:buNone/>
            </a:pPr>
            <a:r>
              <a:rPr lang="en-ZA" dirty="0"/>
              <a:t>8. </a:t>
            </a:r>
            <a:r>
              <a:rPr lang="en-ZA" dirty="0" smtClean="0"/>
              <a:t>Transparency.</a:t>
            </a:r>
            <a:endParaRPr lang="en-ZA" dirty="0"/>
          </a:p>
          <a:p>
            <a:pPr marL="0" indent="0">
              <a:buNone/>
            </a:pPr>
            <a:r>
              <a:rPr lang="en-ZA" dirty="0"/>
              <a:t>9. </a:t>
            </a:r>
            <a:r>
              <a:rPr lang="en-ZA" dirty="0" smtClean="0"/>
              <a:t>Accountability</a:t>
            </a:r>
            <a:r>
              <a:rPr lang="en-ZA" dirty="0"/>
              <a:t>.</a:t>
            </a:r>
          </a:p>
          <a:p>
            <a:pPr marL="0" indent="0">
              <a:buNone/>
            </a:pPr>
            <a:r>
              <a:rPr lang="en-ZA" dirty="0"/>
              <a:t>10. Economic, social and environmental </a:t>
            </a:r>
            <a:r>
              <a:rPr lang="en-ZA" dirty="0" smtClean="0"/>
              <a:t>sustainability. </a:t>
            </a:r>
            <a:endParaRPr lang="en-ZA" dirty="0"/>
          </a:p>
          <a:p>
            <a:pPr marL="0" indent="0">
              <a:buNone/>
            </a:pPr>
            <a:r>
              <a:rPr lang="en-ZA" dirty="0"/>
              <a:t>11. Holistic and integrated approaches: recognizing the importance of an ecosystem </a:t>
            </a:r>
            <a:r>
              <a:rPr lang="en-ZA" dirty="0" smtClean="0"/>
              <a:t>approach.</a:t>
            </a:r>
            <a:endParaRPr lang="en-ZA" dirty="0"/>
          </a:p>
          <a:p>
            <a:pPr marL="0" indent="0">
              <a:buNone/>
            </a:pPr>
            <a:r>
              <a:rPr lang="en-ZA" dirty="0"/>
              <a:t>12. Social </a:t>
            </a:r>
            <a:r>
              <a:rPr lang="en-ZA" dirty="0" smtClean="0"/>
              <a:t>responsibility.</a:t>
            </a:r>
            <a:endParaRPr lang="en-ZA" dirty="0"/>
          </a:p>
          <a:p>
            <a:pPr marL="0" indent="0">
              <a:buNone/>
            </a:pPr>
            <a:r>
              <a:rPr lang="en-ZA" dirty="0"/>
              <a:t>13. Feasibility and social and economic </a:t>
            </a:r>
            <a:r>
              <a:rPr lang="en-ZA" dirty="0" smtClean="0"/>
              <a:t>viability. </a:t>
            </a:r>
          </a:p>
        </p:txBody>
      </p:sp>
    </p:spTree>
    <p:extLst>
      <p:ext uri="{BB962C8B-B14F-4D97-AF65-F5344CB8AC3E}">
        <p14:creationId xmlns:p14="http://schemas.microsoft.com/office/powerpoint/2010/main" val="242838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2060812" y="130628"/>
            <a:ext cx="8011236" cy="1575341"/>
          </a:xfrm>
        </p:spPr>
        <p:txBody>
          <a:bodyPr>
            <a:noAutofit/>
          </a:bodyPr>
          <a:lstStyle/>
          <a:p>
            <a:pPr lvl="1" algn="ctr" rtl="0">
              <a:lnSpc>
                <a:spcPct val="90000"/>
              </a:lnSpc>
              <a:spcBef>
                <a:spcPct val="0"/>
              </a:spcBef>
            </a:pPr>
            <a:r>
              <a:rPr lang="en-GB" sz="3600" b="1" dirty="0" smtClean="0">
                <a:effectLst>
                  <a:outerShdw blurRad="38100" dist="38100" dir="2700000" algn="tl">
                    <a:srgbClr val="000000">
                      <a:alpha val="43137"/>
                    </a:srgbClr>
                  </a:outerShdw>
                </a:effectLst>
              </a:rPr>
              <a:t>Definition of an Ecosystem Approach </a:t>
            </a:r>
            <a:r>
              <a:rPr lang="en-GB" sz="4400" dirty="0" smtClean="0"/>
              <a:t/>
            </a:r>
            <a:br>
              <a:rPr lang="en-GB" sz="4400" dirty="0" smtClean="0"/>
            </a:br>
            <a:r>
              <a:rPr lang="en-GB" sz="2400" dirty="0" smtClean="0"/>
              <a:t>(CBD https://www.cbd.int/ecosystem)</a:t>
            </a:r>
            <a:r>
              <a:rPr lang="en-GB" sz="4000" dirty="0" smtClean="0"/>
              <a:t> </a:t>
            </a:r>
            <a:endParaRPr lang="en-GB" sz="4000" dirty="0"/>
          </a:p>
        </p:txBody>
      </p:sp>
      <p:sp>
        <p:nvSpPr>
          <p:cNvPr id="144387" name="Rectangle 3"/>
          <p:cNvSpPr>
            <a:spLocks noGrp="1" noChangeArrowheads="1"/>
          </p:cNvSpPr>
          <p:nvPr>
            <p:ph type="subTitle" idx="1"/>
          </p:nvPr>
        </p:nvSpPr>
        <p:spPr>
          <a:xfrm>
            <a:off x="736979" y="2060812"/>
            <a:ext cx="10972800" cy="4558352"/>
          </a:xfrm>
        </p:spPr>
        <p:txBody>
          <a:bodyPr>
            <a:normAutofit lnSpcReduction="10000"/>
          </a:bodyPr>
          <a:lstStyle/>
          <a:p>
            <a:pPr algn="just"/>
            <a:r>
              <a:rPr lang="en-GB" sz="3600" dirty="0"/>
              <a:t>  </a:t>
            </a:r>
            <a:r>
              <a:rPr lang="en-ZA" sz="3600" dirty="0"/>
              <a:t>The ecosystem approach is a strategy for the </a:t>
            </a:r>
            <a:r>
              <a:rPr lang="en-ZA" sz="3600" dirty="0">
                <a:solidFill>
                  <a:srgbClr val="FF0000"/>
                </a:solidFill>
              </a:rPr>
              <a:t>integrated management</a:t>
            </a:r>
            <a:r>
              <a:rPr lang="en-ZA" sz="3600" dirty="0"/>
              <a:t> of land, water and living resources that </a:t>
            </a:r>
            <a:r>
              <a:rPr lang="en-ZA" sz="3600" dirty="0">
                <a:solidFill>
                  <a:srgbClr val="FF0000"/>
                </a:solidFill>
              </a:rPr>
              <a:t>promotes conservation and sustainable use in an equitable </a:t>
            </a:r>
            <a:r>
              <a:rPr lang="en-ZA" sz="3600" dirty="0" smtClean="0">
                <a:solidFill>
                  <a:srgbClr val="FF0000"/>
                </a:solidFill>
              </a:rPr>
              <a:t>way</a:t>
            </a:r>
            <a:r>
              <a:rPr lang="en-ZA" sz="3600" dirty="0" smtClean="0"/>
              <a:t>…. </a:t>
            </a:r>
            <a:r>
              <a:rPr lang="en-ZA" sz="3600" dirty="0"/>
              <a:t>It is based on the application of appropriate scientific methodologies </a:t>
            </a:r>
            <a:r>
              <a:rPr lang="en-ZA" sz="3600" dirty="0">
                <a:solidFill>
                  <a:srgbClr val="FF0000"/>
                </a:solidFill>
              </a:rPr>
              <a:t>focused on levels of biological organization which encompass the essential processes, functions and interactions</a:t>
            </a:r>
            <a:r>
              <a:rPr lang="en-ZA" sz="3600" dirty="0"/>
              <a:t> among organisms and their environment. It </a:t>
            </a:r>
            <a:r>
              <a:rPr lang="en-ZA" sz="3600" dirty="0">
                <a:solidFill>
                  <a:srgbClr val="FF0000"/>
                </a:solidFill>
              </a:rPr>
              <a:t>recognizes that humans</a:t>
            </a:r>
            <a:r>
              <a:rPr lang="en-ZA" sz="3600" dirty="0"/>
              <a:t>, with their cultural diversity, </a:t>
            </a:r>
            <a:r>
              <a:rPr lang="en-ZA" sz="3600" dirty="0">
                <a:solidFill>
                  <a:srgbClr val="FF0000"/>
                </a:solidFill>
              </a:rPr>
              <a:t>are an integral component of ecosystems</a:t>
            </a:r>
            <a:r>
              <a:rPr lang="en-ZA" sz="3600" dirty="0"/>
              <a:t>.</a:t>
            </a:r>
            <a:endParaRPr lang="en-GB" sz="3600" dirty="0"/>
          </a:p>
        </p:txBody>
      </p:sp>
      <p:pic>
        <p:nvPicPr>
          <p:cNvPr id="144388" name="Picture 4" descr="Arafura 'lots' of benth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0"/>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4389" name="Picture 5" descr="19783_en_jun_jecfa_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5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1964</Words>
  <Application>Microsoft Office PowerPoint</Application>
  <PresentationFormat>Widescreen</PresentationFormat>
  <Paragraphs>211</Paragraphs>
  <Slides>29</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Aharoni</vt:lpstr>
      <vt:lpstr>Arial</vt:lpstr>
      <vt:lpstr>Calibri</vt:lpstr>
      <vt:lpstr>Calibri Light</vt:lpstr>
      <vt:lpstr>FrutigerLTStd-Bold</vt:lpstr>
      <vt:lpstr>Garamond</vt:lpstr>
      <vt:lpstr>Times</vt:lpstr>
      <vt:lpstr>Wingdings</vt:lpstr>
      <vt:lpstr>Office Theme</vt:lpstr>
      <vt:lpstr>Picture</vt:lpstr>
      <vt:lpstr>Transformed and Transformative Ocean Governance, 22-24 January 2020 </vt:lpstr>
      <vt:lpstr>Social and Economic Importance of Fisheries and Aquaculture (FAO 2018)</vt:lpstr>
      <vt:lpstr>Number of Fishers and Fish Farmers Worldwide in 2016 (‘000s) (FAO 2018)</vt:lpstr>
      <vt:lpstr>Components of the Ocean Health Index Halpern et al. 2012; http://www.oceanhealthindex.org/methodology/goals</vt:lpstr>
      <vt:lpstr>OHI: Impacts of fishing       and on fishing    . Green implies positive (with effective management), orange implies negative (severity depending on extent and management) </vt:lpstr>
      <vt:lpstr>Fisheries and Ocean Health: A Plethora of Binding (solid lines) and Voluntary (dashed) Agreements and Commitments</vt:lpstr>
      <vt:lpstr>1995 FAO Code of Conduct for Responsible Fisheries:  Article 6 – General Principles</vt:lpstr>
      <vt:lpstr>Guiding Principles from the FAO Voluntary Guidelines for Securing Sustainable Small-Scale Fisheries</vt:lpstr>
      <vt:lpstr>Definition of an Ecosystem Approach  (CBD https://www.cbd.int/ecosystem) </vt:lpstr>
      <vt:lpstr>EAF in practice: the SA small pelagics fishery pre-1994</vt:lpstr>
      <vt:lpstr>EAF in practice: the SA small pelagics fishery</vt:lpstr>
      <vt:lpstr>Need for integration into multi-sectoral ocean usage  (from Cochrane et al. 2014).</vt:lpstr>
      <vt:lpstr>How are we doing?</vt:lpstr>
      <vt:lpstr>PowerPoint Presentation</vt:lpstr>
      <vt:lpstr>Status of 685 stocks, with quantitative stock assessments against management intensity (Hilborn et al. PNAS, 2020)</vt:lpstr>
      <vt:lpstr>Progress in Developed Countries: proportion of stocks fished within biologically sustainable levels (FAO, 2018)</vt:lpstr>
      <vt:lpstr>Relationship between governance index and status of stocks and regulation of fishing effort (1970-2013) (from Ye and Gutiarrez, Nature, Ecology and Evolution, 2017)</vt:lpstr>
      <vt:lpstr>The Challenges</vt:lpstr>
      <vt:lpstr>Common Causes of the Failures to Achieve Sustainable Fisheries*</vt:lpstr>
      <vt:lpstr>Poverty and Fisheries</vt:lpstr>
      <vt:lpstr>Challenges to Future Progress: Food Insecurity  FAO, IFAD, UNICEF, WFP and WHO. 2018. The State of Food Security and Nutrition in the World 2018. Rome, FAO.</vt:lpstr>
      <vt:lpstr>PowerPoint Presentation</vt:lpstr>
      <vt:lpstr>PowerPoint Presentation</vt:lpstr>
      <vt:lpstr>Population Growth by Region (Population Reference Bureau http://www.prb.org/ Accessed Sept 2015)</vt:lpstr>
      <vt:lpstr>CLIMATE CHANGE i) A global perspective on climate-related risks.  (from Summary for Policymakers, Intergovernmental Panel on Climate Change, WGII AR5.</vt:lpstr>
      <vt:lpstr>Projected changes in maximum catch potential (%) under RCP8.5 by 2050 (A: 2046 to 2055) and 2095 (B: 2091 to 2100) for the DBEM projections.  Barange et al. 2018. FAO Technical Paper 627 f as for previous. </vt:lpstr>
      <vt:lpstr>Some Other Threats to Biodiversity and Hence on Fisheries (from MEA 2005b)</vt:lpstr>
      <vt:lpstr>Conclusions: fisheries in the “supremely ambitious and transformational vision” of the 2030 Agenda for Sustainable Development</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Transformed and Transformative Ocean Governance</dc:title>
  <dc:creator>K Cochrane</dc:creator>
  <cp:lastModifiedBy>K Cochrane</cp:lastModifiedBy>
  <cp:revision>71</cp:revision>
  <dcterms:created xsi:type="dcterms:W3CDTF">2020-01-10T15:05:30Z</dcterms:created>
  <dcterms:modified xsi:type="dcterms:W3CDTF">2020-01-22T13:16:54Z</dcterms:modified>
</cp:coreProperties>
</file>