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56" r:id="rId6"/>
    <p:sldId id="259" r:id="rId7"/>
    <p:sldId id="260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6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F72C8-21D2-441C-BDD7-C9D62FF4105C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6DA9-4CD5-4265-9128-F9AC50450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7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0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6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9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5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8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85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9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0F0D5A-71D7-4BA4-ADD2-F0AC2F606DD6}"/>
              </a:ext>
            </a:extLst>
          </p:cNvPr>
          <p:cNvSpPr txBox="1"/>
          <p:nvPr/>
        </p:nvSpPr>
        <p:spPr>
          <a:xfrm>
            <a:off x="-15608" y="-6574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Berlin Sans FB Demi" panose="020E0802020502020306" pitchFamily="34" charset="0"/>
              </a:rPr>
              <a:t>The Flexibility Challenge: Leading a Balanced Life</a:t>
            </a:r>
            <a:endParaRPr lang="en-ZA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46AD1-5C7E-427E-97E8-787B79FDA28F}"/>
              </a:ext>
            </a:extLst>
          </p:cNvPr>
          <p:cNvSpPr txBox="1"/>
          <p:nvPr/>
        </p:nvSpPr>
        <p:spPr>
          <a:xfrm>
            <a:off x="1979712" y="5118283"/>
            <a:ext cx="531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Berlin Sans FB Demi" panose="020E0802020502020306" pitchFamily="34" charset="0"/>
              </a:rPr>
              <a:t>PAULA PATTRICK</a:t>
            </a:r>
            <a:endParaRPr lang="en-ZA" sz="4800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965FCB17-BAA4-4D7B-AE7A-247272F2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83768" y="1412775"/>
            <a:ext cx="4320480" cy="38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SAW Leaders : News Photo">
            <a:extLst>
              <a:ext uri="{FF2B5EF4-FFF2-40B4-BE49-F238E27FC236}">
                <a16:creationId xmlns:a16="http://schemas.microsoft.com/office/drawing/2014/main" id="{40FCBD2B-EC13-49F2-ACBB-EF996802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0" y="44624"/>
            <a:ext cx="892624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riting Wrongs: Three women of letters">
            <a:extLst>
              <a:ext uri="{FF2B5EF4-FFF2-40B4-BE49-F238E27FC236}">
                <a16:creationId xmlns:a16="http://schemas.microsoft.com/office/drawing/2014/main" id="{E1005D58-B37F-4BEE-AA93-01E9D9A37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0"/>
            <a:ext cx="6408712" cy="59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7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inted sculpture made of car parts depicting a sewing machine and half-made ANC shirt ">
            <a:extLst>
              <a:ext uri="{FF2B5EF4-FFF2-40B4-BE49-F238E27FC236}">
                <a16:creationId xmlns:a16="http://schemas.microsoft.com/office/drawing/2014/main" id="{B05FA45E-A6F2-4614-836E-6E2DA23D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6" y="0"/>
            <a:ext cx="4050417" cy="25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AHA / Sunday Times Heritage Project - Memorials">
            <a:extLst>
              <a:ext uri="{FF2B5EF4-FFF2-40B4-BE49-F238E27FC236}">
                <a16:creationId xmlns:a16="http://schemas.microsoft.com/office/drawing/2014/main" id="{D53AFF83-346D-48A1-99EB-3B90EA898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 bwMode="auto">
          <a:xfrm>
            <a:off x="22676" y="1988840"/>
            <a:ext cx="64807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llian Ngoyi: Mother of the Black Resistance in South Africa - Black  History Heroes">
            <a:extLst>
              <a:ext uri="{FF2B5EF4-FFF2-40B4-BE49-F238E27FC236}">
                <a16:creationId xmlns:a16="http://schemas.microsoft.com/office/drawing/2014/main" id="{75F059D9-4474-4B32-B945-1AB44538A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35" y="476672"/>
            <a:ext cx="5100489" cy="49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1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D3AF7F7-B2DB-45C0-83AA-AAB8975CC8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66" b="9188"/>
          <a:stretch/>
        </p:blipFill>
        <p:spPr>
          <a:xfrm>
            <a:off x="-10027" y="2961280"/>
            <a:ext cx="4585367" cy="298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rgbClr val="FF0000"/>
                </a:solidFill>
                <a:latin typeface="Berlin Sans FB Demi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E50B3-4CC9-4960-AB62-DEAFD7F2BF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67" y="5013176"/>
            <a:ext cx="1833665" cy="90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15" name="Picture 14" descr="A picture containing indoor, white, sitting, water&#10;&#10;Description automatically generated">
            <a:extLst>
              <a:ext uri="{FF2B5EF4-FFF2-40B4-BE49-F238E27FC236}">
                <a16:creationId xmlns:a16="http://schemas.microsoft.com/office/drawing/2014/main" id="{5C69412A-7113-4307-99F0-FCDCD86819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5"/>
          <a:stretch/>
        </p:blipFill>
        <p:spPr>
          <a:xfrm>
            <a:off x="-15608" y="-4120"/>
            <a:ext cx="5319280" cy="298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70F3D-0920-45AD-8FBD-D4A7D6514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988" t="15000" r="40550" b="5201"/>
          <a:stretch/>
        </p:blipFill>
        <p:spPr>
          <a:xfrm>
            <a:off x="5303671" y="1"/>
            <a:ext cx="3899089" cy="3713330"/>
          </a:xfrm>
          <a:prstGeom prst="rect">
            <a:avLst/>
          </a:prstGeom>
        </p:spPr>
      </p:pic>
      <p:pic>
        <p:nvPicPr>
          <p:cNvPr id="18" name="Picture 17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D88F2A2F-58E9-415F-8E23-11746CD9C7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20" y="2569552"/>
            <a:ext cx="5069592" cy="3379728"/>
          </a:xfrm>
          <a:prstGeom prst="rect">
            <a:avLst/>
          </a:prstGeom>
        </p:spPr>
      </p:pic>
      <p:pic>
        <p:nvPicPr>
          <p:cNvPr id="21" name="Picture 20" descr="A screenshot of a child and a cat&#10;&#10;Description automatically generated with low confidence">
            <a:extLst>
              <a:ext uri="{FF2B5EF4-FFF2-40B4-BE49-F238E27FC236}">
                <a16:creationId xmlns:a16="http://schemas.microsoft.com/office/drawing/2014/main" id="{2C0BF98B-9805-42E0-BDA1-80A5C6426A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0" b="36005"/>
          <a:stretch/>
        </p:blipFill>
        <p:spPr>
          <a:xfrm>
            <a:off x="3243554" y="1883416"/>
            <a:ext cx="1781029" cy="1764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742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500 10th Edition by Topco Media - issuu">
            <a:extLst>
              <a:ext uri="{FF2B5EF4-FFF2-40B4-BE49-F238E27FC236}">
                <a16:creationId xmlns:a16="http://schemas.microsoft.com/office/drawing/2014/main" id="{CCC0FA7A-C69A-4C50-AAEF-CF9DCE070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4807049" cy="59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th Africa&amp;#39;s R500 billion coronavirus plan in numbers">
            <a:extLst>
              <a:ext uri="{FF2B5EF4-FFF2-40B4-BE49-F238E27FC236}">
                <a16:creationId xmlns:a16="http://schemas.microsoft.com/office/drawing/2014/main" id="{5DA16971-7DA7-4402-A558-E8FBC0A5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37" y="1"/>
            <a:ext cx="4276062" cy="28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97556A-1D7A-49E2-BDF7-E886FE592408}"/>
              </a:ext>
            </a:extLst>
          </p:cNvPr>
          <p:cNvSpPr txBox="1"/>
          <p:nvPr/>
        </p:nvSpPr>
        <p:spPr>
          <a:xfrm>
            <a:off x="4860032" y="2145050"/>
            <a:ext cx="4240567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Rockwell Extra Bold" panose="020B0604020202020204" pitchFamily="18" charset="0"/>
              </a:rPr>
              <a:t>R15 BILLION</a:t>
            </a:r>
            <a:endParaRPr lang="en-ZA" sz="4000" b="1" dirty="0">
              <a:latin typeface="Rockwell Extra Bold" panose="020B0604020202020204" pitchFamily="18" charset="0"/>
            </a:endParaRPr>
          </a:p>
        </p:txBody>
      </p:sp>
      <p:pic>
        <p:nvPicPr>
          <p:cNvPr id="1030" name="Picture 6" descr="How to Differentiate Anxiety, Depression, and Stress - Latinx Talk Therapy">
            <a:extLst>
              <a:ext uri="{FF2B5EF4-FFF2-40B4-BE49-F238E27FC236}">
                <a16:creationId xmlns:a16="http://schemas.microsoft.com/office/drawing/2014/main" id="{B3D031B9-8162-4A87-9BA0-324631047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42" y="2924944"/>
            <a:ext cx="4232662" cy="282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4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Vodacom Superstore : Midlands Mall">
            <a:extLst>
              <a:ext uri="{FF2B5EF4-FFF2-40B4-BE49-F238E27FC236}">
                <a16:creationId xmlns:a16="http://schemas.microsoft.com/office/drawing/2014/main" id="{14F78C00-1F3D-40E4-AC13-A8C9B2D0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03" y="2695726"/>
            <a:ext cx="4846585" cy="32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estle South Africa Jobs and Vacancies - Careers24">
            <a:extLst>
              <a:ext uri="{FF2B5EF4-FFF2-40B4-BE49-F238E27FC236}">
                <a16:creationId xmlns:a16="http://schemas.microsoft.com/office/drawing/2014/main" id="{7E154451-12C0-4F43-8985-29F3AB6D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6"/>
            <a:ext cx="91440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vestec - Apps on Google Play">
            <a:extLst>
              <a:ext uri="{FF2B5EF4-FFF2-40B4-BE49-F238E27FC236}">
                <a16:creationId xmlns:a16="http://schemas.microsoft.com/office/drawing/2014/main" id="{5F57AE1A-21ED-4618-9FAE-ED9657FA4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692726" cy="180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ast Coast Radio - Home | Facebook">
            <a:extLst>
              <a:ext uri="{FF2B5EF4-FFF2-40B4-BE49-F238E27FC236}">
                <a16:creationId xmlns:a16="http://schemas.microsoft.com/office/drawing/2014/main" id="{209E4F86-273B-4296-B689-2FDF53F42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0"/>
          <a:stretch/>
        </p:blipFill>
        <p:spPr bwMode="auto">
          <a:xfrm>
            <a:off x="32919" y="4050007"/>
            <a:ext cx="2378841" cy="18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acaranda FM - Wikipedia">
            <a:extLst>
              <a:ext uri="{FF2B5EF4-FFF2-40B4-BE49-F238E27FC236}">
                <a16:creationId xmlns:a16="http://schemas.microsoft.com/office/drawing/2014/main" id="{08DF69F9-FEEE-46F8-84B1-CC568436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70" y="3284984"/>
            <a:ext cx="304081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8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 Life Balance">
            <a:extLst>
              <a:ext uri="{FF2B5EF4-FFF2-40B4-BE49-F238E27FC236}">
                <a16:creationId xmlns:a16="http://schemas.microsoft.com/office/drawing/2014/main" id="{6B8024C9-10B3-46D2-80D4-269BD40C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27" y="20954"/>
            <a:ext cx="5928325" cy="5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D4EB42-51D1-4E60-AB19-D7CB47DAB1FB}"/>
              </a:ext>
            </a:extLst>
          </p:cNvPr>
          <p:cNvSpPr txBox="1"/>
          <p:nvPr/>
        </p:nvSpPr>
        <p:spPr>
          <a:xfrm>
            <a:off x="179512" y="1124744"/>
            <a:ext cx="2880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work-life balance</a:t>
            </a:r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Definition</a:t>
            </a:r>
          </a:p>
          <a:p>
            <a:endParaRPr lang="en-GB" dirty="0"/>
          </a:p>
          <a:p>
            <a:pPr algn="just"/>
            <a:r>
              <a:rPr lang="en-GB" dirty="0">
                <a:solidFill>
                  <a:schemeClr val="accent2"/>
                </a:solidFill>
              </a:rPr>
              <a:t>The amount of time you spend doing your job compared with the amount of time you spend with your family and doing things you enjoy</a:t>
            </a:r>
          </a:p>
          <a:p>
            <a:endParaRPr lang="en-ZA" dirty="0"/>
          </a:p>
          <a:p>
            <a:r>
              <a:rPr lang="en-ZA" sz="1200" dirty="0"/>
              <a:t>Cambridge Advanced Learner’s Dictionary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436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5CBAB1A-2905-4A0C-9176-6F0826CC0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36350"/>
          <a:stretch/>
        </p:blipFill>
        <p:spPr>
          <a:xfrm>
            <a:off x="1643217" y="44624"/>
            <a:ext cx="6025127" cy="595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8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all&#10;&#10;Description automatically generated">
            <a:extLst>
              <a:ext uri="{FF2B5EF4-FFF2-40B4-BE49-F238E27FC236}">
                <a16:creationId xmlns:a16="http://schemas.microsoft.com/office/drawing/2014/main" id="{FAD0707A-5BA8-4591-9C48-ADF73E43C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1151" r="3800"/>
          <a:stretch/>
        </p:blipFill>
        <p:spPr>
          <a:xfrm>
            <a:off x="2483771" y="44624"/>
            <a:ext cx="4046717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tic24: Sweet Flower Granny Blanket :: Ta-dah!">
            <a:extLst>
              <a:ext uri="{FF2B5EF4-FFF2-40B4-BE49-F238E27FC236}">
                <a16:creationId xmlns:a16="http://schemas.microsoft.com/office/drawing/2014/main" id="{36FF62BC-D593-405D-B31F-3A5708647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7664" r="4640" b="5648"/>
          <a:stretch/>
        </p:blipFill>
        <p:spPr bwMode="auto">
          <a:xfrm>
            <a:off x="611560" y="29477"/>
            <a:ext cx="8260190" cy="591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4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4×4 Security Program and Organization: Security Portfolio Prioritization">
            <a:extLst>
              <a:ext uri="{FF2B5EF4-FFF2-40B4-BE49-F238E27FC236}">
                <a16:creationId xmlns:a16="http://schemas.microsoft.com/office/drawing/2014/main" id="{589CC519-DE2B-409C-8C15-B7FBFC22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192"/>
            <a:ext cx="9144000" cy="56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399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DtQU2DO7"/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EON June 2018.potx" id="{84A686F5-2A84-449C-A7E1-C5989B64A935}" vid="{AAA6EBD1-4BF9-451A-9AC5-661C87344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randing" ma:contentTypeID="0x0101004776E207F70EC349839999EDC8A0F25600983481AC521FD5429BE59E53AA07F6E3" ma:contentTypeVersion="5" ma:contentTypeDescription="Add a new Branding item" ma:contentTypeScope="" ma:versionID="fc8ce19faebc81c962e99e270d1db6e6">
  <xsd:schema xmlns:xsd="http://www.w3.org/2001/XMLSchema" xmlns:xs="http://www.w3.org/2001/XMLSchema" xmlns:p="http://schemas.microsoft.com/office/2006/metadata/properties" xmlns:ns2="4dad2812-135c-406e-a914-ed25e2a7deb9" targetNamespace="http://schemas.microsoft.com/office/2006/metadata/properties" ma:root="true" ma:fieldsID="c66a568caf705f40dee35ea2699d5c9f" ns2:_="">
    <xsd:import namespace="4dad2812-135c-406e-a914-ed25e2a7deb9"/>
    <xsd:element name="properties">
      <xsd:complexType>
        <xsd:sequence>
          <xsd:element name="documentManagement">
            <xsd:complexType>
              <xsd:all>
                <xsd:element ref="ns2:c6c3f9ecc9c149b090c3beade51339f5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d2812-135c-406e-a914-ed25e2a7deb9" elementFormDefault="qualified">
    <xsd:import namespace="http://schemas.microsoft.com/office/2006/documentManagement/types"/>
    <xsd:import namespace="http://schemas.microsoft.com/office/infopath/2007/PartnerControls"/>
    <xsd:element name="c6c3f9ecc9c149b090c3beade51339f5" ma:index="8" nillable="true" ma:taxonomy="true" ma:internalName="c6c3f9ecc9c149b090c3beade51339f5" ma:taxonomyFieldName="Document_x0020_Type" ma:displayName="Document Type" ma:indexed="true" ma:default="" ma:fieldId="{c6c3f9ec-c9c1-49b0-90c3-beade51339f5}" ma:sspId="8b5a51db-9643-4808-a5c4-f3611dbee7c3" ma:termSetId="1470dd78-7c93-4738-9fa4-a6be4abd7e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134298b-7152-4293-a8ba-24b2fef0ec43}" ma:internalName="TaxCatchAll" ma:showField="CatchAllData" ma:web="4dad2812-135c-406e-a914-ed25e2a7de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134298b-7152-4293-a8ba-24b2fef0ec43}" ma:internalName="TaxCatchAllLabel" ma:readOnly="true" ma:showField="CatchAllDataLabel" ma:web="4dad2812-135c-406e-a914-ed25e2a7de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c3f9ecc9c149b090c3beade51339f5 xmlns="4dad2812-135c-406e-a914-ed25e2a7deb9">
      <Terms xmlns="http://schemas.microsoft.com/office/infopath/2007/PartnerControls">
        <TermInfo xmlns="http://schemas.microsoft.com/office/infopath/2007/PartnerControls">
          <TermName xmlns="http://schemas.microsoft.com/office/infopath/2007/PartnerControls">NRF PowerPoint</TermName>
          <TermId xmlns="http://schemas.microsoft.com/office/infopath/2007/PartnerControls">bc7877d3-0092-425e-9613-a18700668ec7</TermId>
        </TermInfo>
      </Terms>
    </c6c3f9ecc9c149b090c3beade51339f5>
    <TaxCatchAll xmlns="4dad2812-135c-406e-a914-ed25e2a7deb9">
      <Value>91</Value>
    </TaxCatchAll>
  </documentManagement>
</p:properties>
</file>

<file path=customXml/itemProps1.xml><?xml version="1.0" encoding="utf-8"?>
<ds:datastoreItem xmlns:ds="http://schemas.openxmlformats.org/officeDocument/2006/customXml" ds:itemID="{ACEF16DD-E63B-49AA-8568-23FBD27D22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d2812-135c-406e-a914-ed25e2a7de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F97BC2-4AAD-4F6A-9FD9-69CEFD08B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3C5BEF-43FF-4A85-A139-F52B4F8CBF8E}">
  <ds:schemaRefs>
    <ds:schemaRef ds:uri="4dad2812-135c-406e-a914-ed25e2a7deb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46</Words>
  <Application>Microsoft Office PowerPoint</Application>
  <PresentationFormat>On-screen Show (4:3)</PresentationFormat>
  <Paragraphs>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Berlin Sans FB Demi</vt:lpstr>
      <vt:lpstr>Calibri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Kogie Govender</dc:creator>
  <cp:lastModifiedBy>Paula Pattrick</cp:lastModifiedBy>
  <cp:revision>27</cp:revision>
  <dcterms:created xsi:type="dcterms:W3CDTF">2020-05-18T08:32:34Z</dcterms:created>
  <dcterms:modified xsi:type="dcterms:W3CDTF">2021-08-17T18:15:51Z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0x0101004776E207F70EC349839999EDC8A0F25600983481AC521FD5429BE59E53AA07F6E3</vt:lpwstr>
  </property>
  <property fmtid="{D5CDD505-2E9C-101B-9397-08002B2CF9AE}" pid="3" name="Document Type">
    <vt:lpwstr>91;#NRF PowerPoint|bc7877d3-0092-425e-9613-a18700668ec7</vt:lpwstr>
  </property>
  <property fmtid="{D5CDD505-2E9C-101B-9397-08002B2CF9AE}" pid="4" name="ArticulateGUID">
    <vt:lpwstr>1BF305F8-BAC6-448E-954B-049B865AE7D0</vt:lpwstr>
  </property>
  <property fmtid="{D5CDD505-2E9C-101B-9397-08002B2CF9AE}" pid="5" name="ArticulatePath">
    <vt:lpwstr>Presentation2</vt:lpwstr>
  </property>
</Properties>
</file>