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Lst>
  <p:notesMasterIdLst>
    <p:notesMasterId r:id="rId54"/>
  </p:notesMasterIdLst>
  <p:sldIdLst>
    <p:sldId id="340" r:id="rId2"/>
    <p:sldId id="471" r:id="rId3"/>
    <p:sldId id="430" r:id="rId4"/>
    <p:sldId id="436" r:id="rId5"/>
    <p:sldId id="434" r:id="rId6"/>
    <p:sldId id="423" r:id="rId7"/>
    <p:sldId id="432" r:id="rId8"/>
    <p:sldId id="442" r:id="rId9"/>
    <p:sldId id="441" r:id="rId10"/>
    <p:sldId id="440" r:id="rId11"/>
    <p:sldId id="417" r:id="rId12"/>
    <p:sldId id="443" r:id="rId13"/>
    <p:sldId id="416" r:id="rId14"/>
    <p:sldId id="469" r:id="rId15"/>
    <p:sldId id="470" r:id="rId16"/>
    <p:sldId id="468" r:id="rId17"/>
    <p:sldId id="419" r:id="rId18"/>
    <p:sldId id="312" r:id="rId19"/>
    <p:sldId id="455" r:id="rId20"/>
    <p:sldId id="445" r:id="rId21"/>
    <p:sldId id="444" r:id="rId22"/>
    <p:sldId id="305" r:id="rId23"/>
    <p:sldId id="456" r:id="rId24"/>
    <p:sldId id="418" r:id="rId25"/>
    <p:sldId id="457" r:id="rId26"/>
    <p:sldId id="420" r:id="rId27"/>
    <p:sldId id="421" r:id="rId28"/>
    <p:sldId id="422" r:id="rId29"/>
    <p:sldId id="351" r:id="rId30"/>
    <p:sldId id="353" r:id="rId31"/>
    <p:sldId id="424" r:id="rId32"/>
    <p:sldId id="425" r:id="rId33"/>
    <p:sldId id="356" r:id="rId34"/>
    <p:sldId id="476" r:id="rId35"/>
    <p:sldId id="309" r:id="rId36"/>
    <p:sldId id="464" r:id="rId37"/>
    <p:sldId id="472" r:id="rId38"/>
    <p:sldId id="473" r:id="rId39"/>
    <p:sldId id="474" r:id="rId40"/>
    <p:sldId id="462" r:id="rId41"/>
    <p:sldId id="429" r:id="rId42"/>
    <p:sldId id="466" r:id="rId43"/>
    <p:sldId id="477" r:id="rId44"/>
    <p:sldId id="459" r:id="rId45"/>
    <p:sldId id="460" r:id="rId46"/>
    <p:sldId id="461" r:id="rId47"/>
    <p:sldId id="427" r:id="rId48"/>
    <p:sldId id="426" r:id="rId49"/>
    <p:sldId id="354" r:id="rId50"/>
    <p:sldId id="365" r:id="rId51"/>
    <p:sldId id="377" r:id="rId52"/>
    <p:sldId id="463" r:id="rId53"/>
  </p:sldIdLst>
  <p:sldSz cx="12192000" cy="6858000"/>
  <p:notesSz cx="6858000" cy="9144000"/>
  <p:defaultTextStyle>
    <a:defPPr>
      <a:defRPr lang="en-US"/>
    </a:defPPr>
    <a:lvl1pPr algn="l" defTabSz="825500" rtl="0" eaLnBrk="0" fontAlgn="base" hangingPunct="0">
      <a:spcBef>
        <a:spcPct val="0"/>
      </a:spcBef>
      <a:spcAft>
        <a:spcPct val="0"/>
      </a:spcAft>
      <a:defRPr sz="5000" kern="1200">
        <a:solidFill>
          <a:srgbClr val="000000"/>
        </a:solidFill>
        <a:latin typeface="Helvetica Light" charset="0"/>
        <a:ea typeface="Helvetica Light" charset="0"/>
        <a:cs typeface="Helvetica Light" charset="0"/>
        <a:sym typeface="Helvetica Light" charset="0"/>
      </a:defRPr>
    </a:lvl1pPr>
    <a:lvl2pPr marL="457200" indent="-228600" algn="l" defTabSz="825500" rtl="0" eaLnBrk="0" fontAlgn="base" hangingPunct="0">
      <a:spcBef>
        <a:spcPct val="0"/>
      </a:spcBef>
      <a:spcAft>
        <a:spcPct val="0"/>
      </a:spcAft>
      <a:defRPr sz="5000" kern="1200">
        <a:solidFill>
          <a:srgbClr val="000000"/>
        </a:solidFill>
        <a:latin typeface="Helvetica Light" charset="0"/>
        <a:ea typeface="Helvetica Light" charset="0"/>
        <a:cs typeface="Helvetica Light" charset="0"/>
        <a:sym typeface="Helvetica Light" charset="0"/>
      </a:defRPr>
    </a:lvl2pPr>
    <a:lvl3pPr marL="914400" indent="-457200" algn="l" defTabSz="825500" rtl="0" eaLnBrk="0" fontAlgn="base" hangingPunct="0">
      <a:spcBef>
        <a:spcPct val="0"/>
      </a:spcBef>
      <a:spcAft>
        <a:spcPct val="0"/>
      </a:spcAft>
      <a:defRPr sz="5000" kern="1200">
        <a:solidFill>
          <a:srgbClr val="000000"/>
        </a:solidFill>
        <a:latin typeface="Helvetica Light" charset="0"/>
        <a:ea typeface="Helvetica Light" charset="0"/>
        <a:cs typeface="Helvetica Light" charset="0"/>
        <a:sym typeface="Helvetica Light" charset="0"/>
      </a:defRPr>
    </a:lvl3pPr>
    <a:lvl4pPr marL="1371600" indent="-685800" algn="l" defTabSz="825500" rtl="0" eaLnBrk="0" fontAlgn="base" hangingPunct="0">
      <a:spcBef>
        <a:spcPct val="0"/>
      </a:spcBef>
      <a:spcAft>
        <a:spcPct val="0"/>
      </a:spcAft>
      <a:defRPr sz="5000" kern="1200">
        <a:solidFill>
          <a:srgbClr val="000000"/>
        </a:solidFill>
        <a:latin typeface="Helvetica Light" charset="0"/>
        <a:ea typeface="Helvetica Light" charset="0"/>
        <a:cs typeface="Helvetica Light" charset="0"/>
        <a:sym typeface="Helvetica Light" charset="0"/>
      </a:defRPr>
    </a:lvl4pPr>
    <a:lvl5pPr marL="1828800" indent="-914400" algn="l" defTabSz="825500" rtl="0" eaLnBrk="0" fontAlgn="base" hangingPunct="0">
      <a:spcBef>
        <a:spcPct val="0"/>
      </a:spcBef>
      <a:spcAft>
        <a:spcPct val="0"/>
      </a:spcAft>
      <a:defRPr sz="5000" kern="1200">
        <a:solidFill>
          <a:srgbClr val="000000"/>
        </a:solidFill>
        <a:latin typeface="Helvetica Light" charset="0"/>
        <a:ea typeface="Helvetica Light" charset="0"/>
        <a:cs typeface="Helvetica Light" charset="0"/>
        <a:sym typeface="Helvetica Light" charset="0"/>
      </a:defRPr>
    </a:lvl5pPr>
    <a:lvl6pPr marL="2286000" algn="l" defTabSz="914400" rtl="0" eaLnBrk="1" latinLnBrk="0" hangingPunct="1">
      <a:defRPr sz="5000" kern="1200">
        <a:solidFill>
          <a:srgbClr val="000000"/>
        </a:solidFill>
        <a:latin typeface="Helvetica Light" charset="0"/>
        <a:ea typeface="Helvetica Light" charset="0"/>
        <a:cs typeface="Helvetica Light" charset="0"/>
        <a:sym typeface="Helvetica Light" charset="0"/>
      </a:defRPr>
    </a:lvl6pPr>
    <a:lvl7pPr marL="2743200" algn="l" defTabSz="914400" rtl="0" eaLnBrk="1" latinLnBrk="0" hangingPunct="1">
      <a:defRPr sz="5000" kern="1200">
        <a:solidFill>
          <a:srgbClr val="000000"/>
        </a:solidFill>
        <a:latin typeface="Helvetica Light" charset="0"/>
        <a:ea typeface="Helvetica Light" charset="0"/>
        <a:cs typeface="Helvetica Light" charset="0"/>
        <a:sym typeface="Helvetica Light" charset="0"/>
      </a:defRPr>
    </a:lvl7pPr>
    <a:lvl8pPr marL="3200400" algn="l" defTabSz="914400" rtl="0" eaLnBrk="1" latinLnBrk="0" hangingPunct="1">
      <a:defRPr sz="5000" kern="1200">
        <a:solidFill>
          <a:srgbClr val="000000"/>
        </a:solidFill>
        <a:latin typeface="Helvetica Light" charset="0"/>
        <a:ea typeface="Helvetica Light" charset="0"/>
        <a:cs typeface="Helvetica Light" charset="0"/>
        <a:sym typeface="Helvetica Light" charset="0"/>
      </a:defRPr>
    </a:lvl8pPr>
    <a:lvl9pPr marL="3657600" algn="l" defTabSz="914400" rtl="0" eaLnBrk="1" latinLnBrk="0" hangingPunct="1">
      <a:defRPr sz="5000" kern="1200">
        <a:solidFill>
          <a:srgbClr val="000000"/>
        </a:solidFill>
        <a:latin typeface="Helvetica Light" charset="0"/>
        <a:ea typeface="Helvetica Light" charset="0"/>
        <a:cs typeface="Helvetica Light" charset="0"/>
        <a:sym typeface="Helvetica Light" charset="0"/>
      </a:defRPr>
    </a:lvl9pPr>
  </p:defaultTextStyle>
  <p:extLst>
    <p:ext uri="{EFAFB233-063F-42B5-8137-9DF3F51BA10A}">
      <p15:sldGuideLst xmlns:p15="http://schemas.microsoft.com/office/powerpoint/2012/main">
        <p15:guide id="1" orient="horz" pos="2160">
          <p15:clr>
            <a:srgbClr val="A4A3A4"/>
          </p15:clr>
        </p15:guide>
        <p15:guide id="2" pos="5136" userDrawn="1">
          <p15:clr>
            <a:srgbClr val="A4A3A4"/>
          </p15:clr>
        </p15:guide>
        <p15:guide id="3" pos="52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3800"/>
    <a:srgbClr val="889038"/>
    <a:srgbClr val="EABD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32" autoAdjust="0"/>
    <p:restoredTop sz="72727" autoAdjust="0"/>
  </p:normalViewPr>
  <p:slideViewPr>
    <p:cSldViewPr snapToGrid="0">
      <p:cViewPr varScale="1">
        <p:scale>
          <a:sx n="53" d="100"/>
          <a:sy n="53" d="100"/>
        </p:scale>
        <p:origin x="1578" y="66"/>
      </p:cViewPr>
      <p:guideLst>
        <p:guide orient="horz" pos="2160"/>
        <p:guide pos="5136"/>
        <p:guide pos="5225"/>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hart%20in%20Microsoft%20Office%20PowerPoint"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2-B60F-184A-814D-2A7D43922F73}"/>
              </c:ext>
            </c:extLst>
          </c:dPt>
          <c:dPt>
            <c:idx val="1"/>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1-B60F-184A-814D-2A7D43922F73}"/>
              </c:ext>
            </c:extLst>
          </c:dPt>
          <c:dLbls>
            <c:dLbl>
              <c:idx val="0"/>
              <c:layout/>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fld id="{B678FF90-2975-FB40-8779-F1B534B4D465}" type="CATEGORYNAME">
                      <a:rPr lang="en-US" sz="2000" smtClean="0">
                        <a:solidFill>
                          <a:schemeClr val="bg1"/>
                        </a:solidFill>
                      </a:rPr>
                      <a:pPr>
                        <a:defRPr sz="1200">
                          <a:solidFill>
                            <a:schemeClr val="bg1"/>
                          </a:solidFill>
                        </a:defRPr>
                      </a:pPr>
                      <a:t>[CATEGORY NAME]</a:t>
                    </a:fld>
                    <a:endParaRPr lang="en-ZA"/>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B60F-184A-814D-2A7D43922F73}"/>
                </c:ext>
              </c:extLst>
            </c:dLbl>
            <c:dLbl>
              <c:idx val="1"/>
              <c:layout/>
              <c:tx>
                <c:rich>
                  <a:bodyPr/>
                  <a:lstStyle/>
                  <a:p>
                    <a:fld id="{EC2EF4B3-DE2F-3143-9A45-B3BBCA292C67}" type="CATEGORYNAME">
                      <a:rPr lang="en-US" sz="2000" smtClean="0"/>
                      <a:pPr/>
                      <a:t>[CATEGORY NAME]</a:t>
                    </a:fld>
                    <a:endParaRPr lang="en-ZA"/>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B60F-184A-814D-2A7D43922F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Terrestrial</c:v>
                </c:pt>
                <c:pt idx="1">
                  <c:v>Marine</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0-B60F-184A-814D-2A7D43922F73}"/>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spPr>
            <a:solidFill>
              <a:srgbClr val="719C7B"/>
            </a:solidFill>
          </c:spPr>
          <c:invertIfNegative val="0"/>
          <c:dPt>
            <c:idx val="0"/>
            <c:invertIfNegative val="0"/>
            <c:bubble3D val="0"/>
            <c:spPr>
              <a:solidFill>
                <a:srgbClr val="719C7B"/>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EBA4-E846-B340-B8A28D6A0ED4}"/>
              </c:ext>
            </c:extLst>
          </c:dPt>
          <c:dPt>
            <c:idx val="1"/>
            <c:invertIfNegative val="0"/>
            <c:bubble3D val="0"/>
            <c:spPr>
              <a:solidFill>
                <a:srgbClr val="D9C366"/>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3-EBA4-E846-B340-B8A28D6A0ED4}"/>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'[Chart in Microsoft Office PowerPoint]Sheet1'!$A$2:$A$3</c:f>
              <c:strCache>
                <c:ptCount val="2"/>
                <c:pt idx="0">
                  <c:v>Go with old fish</c:v>
                </c:pt>
                <c:pt idx="1">
                  <c:v>Simple diffusion</c:v>
                </c:pt>
              </c:strCache>
            </c:strRef>
          </c:cat>
          <c:val>
            <c:numRef>
              <c:f>'[Chart in Microsoft Office PowerPoint]Sheet1'!$B$2:$B$3</c:f>
              <c:numCache>
                <c:formatCode>General</c:formatCode>
                <c:ptCount val="2"/>
                <c:pt idx="0">
                  <c:v>-20</c:v>
                </c:pt>
                <c:pt idx="1">
                  <c:v>-7</c:v>
                </c:pt>
              </c:numCache>
            </c:numRef>
          </c:val>
          <c:extLst>
            <c:ext xmlns:c16="http://schemas.microsoft.com/office/drawing/2014/chart" uri="{C3380CC4-5D6E-409C-BE32-E72D297353CC}">
              <c16:uniqueId val="{00000004-EBA4-E846-B340-B8A28D6A0ED4}"/>
            </c:ext>
          </c:extLst>
        </c:ser>
        <c:dLbls>
          <c:dLblPos val="inEnd"/>
          <c:showLegendKey val="0"/>
          <c:showVal val="1"/>
          <c:showCatName val="0"/>
          <c:showSerName val="0"/>
          <c:showPercent val="0"/>
          <c:showBubbleSize val="0"/>
        </c:dLbls>
        <c:gapWidth val="41"/>
        <c:axId val="-1159879072"/>
        <c:axId val="-511194144"/>
      </c:barChart>
      <c:catAx>
        <c:axId val="-11598790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effectLst/>
                <a:latin typeface="Andale Mono" charset="0"/>
                <a:ea typeface="Andale Mono" charset="0"/>
                <a:cs typeface="Andale Mono" charset="0"/>
              </a:defRPr>
            </a:pPr>
            <a:endParaRPr lang="en-US"/>
          </a:p>
        </c:txPr>
        <c:crossAx val="-511194144"/>
        <c:crosses val="autoZero"/>
        <c:auto val="1"/>
        <c:lblAlgn val="ctr"/>
        <c:lblOffset val="100"/>
        <c:noMultiLvlLbl val="0"/>
      </c:catAx>
      <c:valAx>
        <c:axId val="-511194144"/>
        <c:scaling>
          <c:orientation val="minMax"/>
        </c:scaling>
        <c:delete val="1"/>
        <c:axPos val="l"/>
        <c:title>
          <c:tx>
            <c:rich>
              <a:bodyPr rot="-540000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sz="1800" dirty="0"/>
                  <a:t>Loss of spawning sites</a:t>
                </a:r>
              </a:p>
            </c:rich>
          </c:tx>
          <c:layout>
            <c:manualLayout>
              <c:xMode val="edge"/>
              <c:yMode val="edge"/>
              <c:x val="4.0740740740740702E-2"/>
              <c:y val="0.107055611950945"/>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159879072"/>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601EC6-DFCC-4F54-A18C-6BFF89DF0D86}" type="datetimeFigureOut">
              <a:rPr lang="en-US" smtClean="0"/>
              <a:t>1/23/2020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6B39B-CBC0-46D7-BC78-CF5D5D248A45}" type="slidenum">
              <a:rPr lang="en-US" smtClean="0"/>
              <a:t>‹#›</a:t>
            </a:fld>
            <a:endParaRPr lang="en-US"/>
          </a:p>
        </p:txBody>
      </p:sp>
    </p:spTree>
    <p:extLst>
      <p:ext uri="{BB962C8B-B14F-4D97-AF65-F5344CB8AC3E}">
        <p14:creationId xmlns:p14="http://schemas.microsoft.com/office/powerpoint/2010/main" val="2429051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that nature contact may benefit health has a long history.  Research on this topic </a:t>
            </a:r>
            <a:r>
              <a:rPr lang="en-US" baseline="0" dirty="0"/>
              <a:t>isn’t new; here’s an example of a study carried out almost exactly 150 years ago.</a:t>
            </a:r>
            <a:endParaRPr lang="en-US" dirty="0"/>
          </a:p>
        </p:txBody>
      </p:sp>
      <p:sp>
        <p:nvSpPr>
          <p:cNvPr id="4" name="Slide Number Placeholder 3"/>
          <p:cNvSpPr>
            <a:spLocks noGrp="1"/>
          </p:cNvSpPr>
          <p:nvPr>
            <p:ph type="sldNum" sz="quarter" idx="10"/>
          </p:nvPr>
        </p:nvSpPr>
        <p:spPr/>
        <p:txBody>
          <a:bodyPr/>
          <a:lstStyle/>
          <a:p>
            <a:fld id="{25B87CF6-D6A0-4FE6-B6C1-0E0F6A726A74}" type="slidenum">
              <a:rPr lang="en-US" smtClean="0"/>
              <a:t>3</a:t>
            </a:fld>
            <a:endParaRPr lang="en-US"/>
          </a:p>
        </p:txBody>
      </p:sp>
    </p:spTree>
    <p:extLst>
      <p:ext uri="{BB962C8B-B14F-4D97-AF65-F5344CB8AC3E}">
        <p14:creationId xmlns:p14="http://schemas.microsoft.com/office/powerpoint/2010/main" val="2773454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there are some true experiments.  In this example, a small number of children</a:t>
            </a:r>
            <a:r>
              <a:rPr lang="en-US" baseline="0" dirty="0"/>
              <a:t> with diagnosed ADHD were taken on guided walks in three different environments: a park, a residential neighborhood, and a dense downtown area.  The outcome of interest was their level of attention, as measured by the Digit Span Backwards test.  </a:t>
            </a:r>
            <a:r>
              <a:rPr lang="en-US" b="1" baseline="0" dirty="0"/>
              <a:t>CLICK</a:t>
            </a:r>
            <a:r>
              <a:rPr lang="en-US" baseline="0" dirty="0"/>
              <a:t>  The scores were substantially better after the park walk than after walks in the other two settings.  In the last few years, experimental studies have utilized innovative outcome measures, such as brain imaging, yielding intriguing results.  Epidemiologists will  be disappointed with the small sample sizes, and child psychologists will be disappointed with the very short-term nature of the outcomes measured.  Unfortunately these f</a:t>
            </a:r>
            <a:r>
              <a:rPr lang="en-US" dirty="0"/>
              <a:t>eatures are typical of the true experiments in this arena.</a:t>
            </a:r>
          </a:p>
        </p:txBody>
      </p:sp>
      <p:sp>
        <p:nvSpPr>
          <p:cNvPr id="4" name="Slide Number Placeholder 3"/>
          <p:cNvSpPr>
            <a:spLocks noGrp="1"/>
          </p:cNvSpPr>
          <p:nvPr>
            <p:ph type="sldNum" sz="quarter" idx="10"/>
          </p:nvPr>
        </p:nvSpPr>
        <p:spPr/>
        <p:txBody>
          <a:bodyPr/>
          <a:lstStyle/>
          <a:p>
            <a:fld id="{25B87CF6-D6A0-4FE6-B6C1-0E0F6A726A74}" type="slidenum">
              <a:rPr lang="en-US" smtClean="0"/>
              <a:t>12</a:t>
            </a:fld>
            <a:endParaRPr lang="en-US"/>
          </a:p>
        </p:txBody>
      </p:sp>
    </p:spTree>
    <p:extLst>
      <p:ext uri="{BB962C8B-B14F-4D97-AF65-F5344CB8AC3E}">
        <p14:creationId xmlns:p14="http://schemas.microsoft.com/office/powerpoint/2010/main" val="1516007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there are some true experiments.  In this example, a small number of children</a:t>
            </a:r>
            <a:r>
              <a:rPr lang="en-US" baseline="0" dirty="0"/>
              <a:t> with diagnosed ADHD were taken on guided walks in three different environments: a park, a residential neighborhood, and a dense downtown area.  The outcome of interest was their level of attention, as measured by the Digit Span Backwards test.  </a:t>
            </a:r>
            <a:r>
              <a:rPr lang="en-US" b="1" baseline="0" dirty="0"/>
              <a:t>CLICK</a:t>
            </a:r>
            <a:r>
              <a:rPr lang="en-US" baseline="0" dirty="0"/>
              <a:t>  The scores were substantially better after the park walk than after walks in the other two settings.  In the last few years, experimental studies have utilized innovative outcome measures, such as brain imaging, yielding intriguing results.  Epidemiologists will  be disappointed with the small sample sizes, and child psychologists will be disappointed with the very short-term nature of the outcomes measured.  Unfortunately these f</a:t>
            </a:r>
            <a:r>
              <a:rPr lang="en-US" dirty="0"/>
              <a:t>eatures are typical of the true experiments in this arena.</a:t>
            </a:r>
          </a:p>
        </p:txBody>
      </p:sp>
      <p:sp>
        <p:nvSpPr>
          <p:cNvPr id="4" name="Slide Number Placeholder 3"/>
          <p:cNvSpPr>
            <a:spLocks noGrp="1"/>
          </p:cNvSpPr>
          <p:nvPr>
            <p:ph type="sldNum" sz="quarter" idx="10"/>
          </p:nvPr>
        </p:nvSpPr>
        <p:spPr/>
        <p:txBody>
          <a:bodyPr/>
          <a:lstStyle/>
          <a:p>
            <a:fld id="{25B87CF6-D6A0-4FE6-B6C1-0E0F6A726A74}" type="slidenum">
              <a:rPr lang="en-US" smtClean="0"/>
              <a:t>13</a:t>
            </a:fld>
            <a:endParaRPr lang="en-US"/>
          </a:p>
        </p:txBody>
      </p:sp>
    </p:spTree>
    <p:extLst>
      <p:ext uri="{BB962C8B-B14F-4D97-AF65-F5344CB8AC3E}">
        <p14:creationId xmlns:p14="http://schemas.microsoft.com/office/powerpoint/2010/main" val="2910196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literature has grown considerably in recent years—so</a:t>
            </a:r>
            <a:r>
              <a:rPr lang="en-US" baseline="0" dirty="0"/>
              <a:t> much so that it’s a challenge to keep up.  Interestingly, results are published in a range of literatures—biomedical, environmental, psychological, parks and rec, and design professions such as landscape architecture.  Let me summarize it briefly in terms of predominant study types.</a:t>
            </a:r>
            <a:endParaRPr lang="en-US" dirty="0"/>
          </a:p>
        </p:txBody>
      </p:sp>
      <p:sp>
        <p:nvSpPr>
          <p:cNvPr id="4" name="Slide Number Placeholder 3"/>
          <p:cNvSpPr>
            <a:spLocks noGrp="1"/>
          </p:cNvSpPr>
          <p:nvPr>
            <p:ph type="sldNum" sz="quarter" idx="10"/>
          </p:nvPr>
        </p:nvSpPr>
        <p:spPr/>
        <p:txBody>
          <a:bodyPr/>
          <a:lstStyle/>
          <a:p>
            <a:fld id="{25B87CF6-D6A0-4FE6-B6C1-0E0F6A726A74}" type="slidenum">
              <a:rPr lang="en-US" smtClean="0"/>
              <a:t>14</a:t>
            </a:fld>
            <a:endParaRPr lang="en-US"/>
          </a:p>
        </p:txBody>
      </p:sp>
    </p:spTree>
    <p:extLst>
      <p:ext uri="{BB962C8B-B14F-4D97-AF65-F5344CB8AC3E}">
        <p14:creationId xmlns:p14="http://schemas.microsoft.com/office/powerpoint/2010/main" val="2495217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B87CF6-D6A0-4FE6-B6C1-0E0F6A726A74}" type="slidenum">
              <a:rPr lang="en-US" smtClean="0"/>
              <a:t>17</a:t>
            </a:fld>
            <a:endParaRPr lang="en-US"/>
          </a:p>
        </p:txBody>
      </p:sp>
    </p:spTree>
    <p:extLst>
      <p:ext uri="{BB962C8B-B14F-4D97-AF65-F5344CB8AC3E}">
        <p14:creationId xmlns:p14="http://schemas.microsoft.com/office/powerpoint/2010/main" val="3807803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E8855D6-6D08-4945-83E0-55EDFFE309CC}" type="slidenum">
              <a:rPr lang="en-US" smtClean="0"/>
              <a:t>25</a:t>
            </a:fld>
            <a:endParaRPr lang="en-US"/>
          </a:p>
        </p:txBody>
      </p:sp>
    </p:spTree>
    <p:extLst>
      <p:ext uri="{BB962C8B-B14F-4D97-AF65-F5344CB8AC3E}">
        <p14:creationId xmlns:p14="http://schemas.microsoft.com/office/powerpoint/2010/main" val="2887591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Resilience depends on a</a:t>
            </a:r>
            <a:r>
              <a:rPr lang="en-US" baseline="0" dirty="0"/>
              <a:t> portfolio effect.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B56252EA-9CA2-2840-BBBE-2D64C627B874}" type="slidenum">
              <a:rPr lang="en-US" smtClean="0"/>
              <a:t>30</a:t>
            </a:fld>
            <a:endParaRPr lang="en-US"/>
          </a:p>
        </p:txBody>
      </p:sp>
    </p:spTree>
    <p:extLst>
      <p:ext uri="{BB962C8B-B14F-4D97-AF65-F5344CB8AC3E}">
        <p14:creationId xmlns:p14="http://schemas.microsoft.com/office/powerpoint/2010/main" val="1081930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56252EA-9CA2-2840-BBBE-2D64C627B874}" type="slidenum">
              <a:rPr lang="en-US" smtClean="0"/>
              <a:t>40</a:t>
            </a:fld>
            <a:endParaRPr lang="en-US"/>
          </a:p>
        </p:txBody>
      </p:sp>
    </p:spTree>
    <p:extLst>
      <p:ext uri="{BB962C8B-B14F-4D97-AF65-F5344CB8AC3E}">
        <p14:creationId xmlns:p14="http://schemas.microsoft.com/office/powerpoint/2010/main" val="2151315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xfrm>
            <a:off x="381000" y="685800"/>
            <a:ext cx="6096000" cy="3429000"/>
          </a:xfrm>
        </p:spPr>
      </p:sp>
      <p:sp>
        <p:nvSpPr>
          <p:cNvPr id="14339" name="Notes Placeholder 2"/>
          <p:cNvSpPr>
            <a:spLocks noGrp="1"/>
          </p:cNvSpPr>
          <p:nvPr>
            <p:ph type="body" idx="1"/>
          </p:nvPr>
        </p:nvSpPr>
        <p:spPr>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And we  ALL  are not so different from the </a:t>
            </a:r>
            <a:r>
              <a:rPr lang="en-US" altLang="en-US" dirty="0" err="1"/>
              <a:t>haida</a:t>
            </a:r>
            <a:r>
              <a:rPr lang="en-US" altLang="en-US" dirty="0"/>
              <a:t>.  </a:t>
            </a:r>
          </a:p>
          <a:p>
            <a:r>
              <a:rPr lang="en-US" altLang="en-US" dirty="0"/>
              <a:t>Yes, saving our oceans is about the fish and mammals and corals and thousands and thousands of invertebrate species that live there.  </a:t>
            </a:r>
          </a:p>
          <a:p>
            <a:r>
              <a:rPr lang="en-US" altLang="en-US" dirty="0"/>
              <a:t>But we are all connected.   </a:t>
            </a:r>
          </a:p>
          <a:p>
            <a:r>
              <a:rPr lang="en-US" altLang="en-US" dirty="0"/>
              <a:t>To the ocean</a:t>
            </a:r>
          </a:p>
          <a:p>
            <a:r>
              <a:rPr lang="en-US" altLang="en-US" dirty="0"/>
              <a:t>Ensuring that our oceans are </a:t>
            </a:r>
            <a:r>
              <a:rPr lang="en-US" altLang="en-US" dirty="0" err="1"/>
              <a:t>heathly</a:t>
            </a:r>
            <a:endParaRPr lang="en-US" altLang="en-US" dirty="0"/>
          </a:p>
          <a:p>
            <a:r>
              <a:rPr lang="en-US" altLang="en-US" dirty="0"/>
              <a:t>Ensures that we. </a:t>
            </a:r>
            <a:r>
              <a:rPr lang="en-US" altLang="en-US"/>
              <a:t>Ourselves our also healthy</a:t>
            </a:r>
            <a:endParaRPr lang="en-US" altLang="en-US" dirty="0"/>
          </a:p>
          <a:p>
            <a:endParaRPr lang="en-US" altLang="en-US" dirty="0"/>
          </a:p>
        </p:txBody>
      </p:sp>
    </p:spTree>
    <p:extLst>
      <p:ext uri="{BB962C8B-B14F-4D97-AF65-F5344CB8AC3E}">
        <p14:creationId xmlns:p14="http://schemas.microsoft.com/office/powerpoint/2010/main" val="2473934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8855D6-6D08-4945-83E0-55EDFFE309CC}" type="slidenum">
              <a:rPr lang="en-US" smtClean="0"/>
              <a:t>45</a:t>
            </a:fld>
            <a:endParaRPr lang="en-US"/>
          </a:p>
        </p:txBody>
      </p:sp>
    </p:spTree>
    <p:extLst>
      <p:ext uri="{BB962C8B-B14F-4D97-AF65-F5344CB8AC3E}">
        <p14:creationId xmlns:p14="http://schemas.microsoft.com/office/powerpoint/2010/main" val="1749089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56252EA-9CA2-2840-BBBE-2D64C627B874}" type="slidenum">
              <a:rPr lang="en-US" smtClean="0"/>
              <a:t>46</a:t>
            </a:fld>
            <a:endParaRPr lang="en-US"/>
          </a:p>
        </p:txBody>
      </p:sp>
    </p:spTree>
    <p:extLst>
      <p:ext uri="{BB962C8B-B14F-4D97-AF65-F5344CB8AC3E}">
        <p14:creationId xmlns:p14="http://schemas.microsoft.com/office/powerpoint/2010/main" val="2567720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xfrm>
            <a:off x="381000" y="685800"/>
            <a:ext cx="6096000" cy="3429000"/>
          </a:xfrm>
        </p:spPr>
      </p:sp>
      <p:sp>
        <p:nvSpPr>
          <p:cNvPr id="10243" name="Notes Placeholder 2"/>
          <p:cNvSpPr>
            <a:spLocks noGrp="1"/>
          </p:cNvSpPr>
          <p:nvPr>
            <p:ph type="body" idx="1"/>
          </p:nvPr>
        </p:nvSpPr>
        <p:spPr>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Three portrait photos with text;</a:t>
            </a:r>
            <a:r>
              <a:rPr lang="en-US" altLang="en-US" baseline="0" dirty="0"/>
              <a:t> create variation for each program area; swap text placement to right for some variations too</a:t>
            </a:r>
            <a:endParaRPr lang="en-US" altLang="en-US" dirty="0"/>
          </a:p>
        </p:txBody>
      </p:sp>
    </p:spTree>
    <p:extLst>
      <p:ext uri="{BB962C8B-B14F-4D97-AF65-F5344CB8AC3E}">
        <p14:creationId xmlns:p14="http://schemas.microsoft.com/office/powerpoint/2010/main" val="2147418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56252EA-9CA2-2840-BBBE-2D64C627B874}" type="slidenum">
              <a:rPr lang="en-US" smtClean="0"/>
              <a:t>47</a:t>
            </a:fld>
            <a:endParaRPr lang="en-US"/>
          </a:p>
        </p:txBody>
      </p:sp>
    </p:spTree>
    <p:extLst>
      <p:ext uri="{BB962C8B-B14F-4D97-AF65-F5344CB8AC3E}">
        <p14:creationId xmlns:p14="http://schemas.microsoft.com/office/powerpoint/2010/main" val="550337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B56252EA-9CA2-2840-BBBE-2D64C627B874}" type="slidenum">
              <a:rPr lang="en-US" smtClean="0"/>
              <a:t>48</a:t>
            </a:fld>
            <a:endParaRPr lang="en-US"/>
          </a:p>
        </p:txBody>
      </p:sp>
    </p:spTree>
    <p:extLst>
      <p:ext uri="{BB962C8B-B14F-4D97-AF65-F5344CB8AC3E}">
        <p14:creationId xmlns:p14="http://schemas.microsoft.com/office/powerpoint/2010/main" val="2915051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Resilience depends on a</a:t>
            </a:r>
            <a:r>
              <a:rPr lang="en-US" baseline="0" dirty="0"/>
              <a:t> portfolio effect.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B56252EA-9CA2-2840-BBBE-2D64C627B874}" type="slidenum">
              <a:rPr lang="en-US" smtClean="0"/>
              <a:t>49</a:t>
            </a:fld>
            <a:endParaRPr lang="en-US"/>
          </a:p>
        </p:txBody>
      </p:sp>
    </p:spTree>
    <p:extLst>
      <p:ext uri="{BB962C8B-B14F-4D97-AF65-F5344CB8AC3E}">
        <p14:creationId xmlns:p14="http://schemas.microsoft.com/office/powerpoint/2010/main" val="2194391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xfrm>
            <a:off x="381000" y="685800"/>
            <a:ext cx="6096000" cy="3429000"/>
          </a:xfrm>
        </p:spPr>
      </p:sp>
      <p:sp>
        <p:nvSpPr>
          <p:cNvPr id="14339" name="Notes Placeholder 2"/>
          <p:cNvSpPr>
            <a:spLocks noGrp="1"/>
          </p:cNvSpPr>
          <p:nvPr>
            <p:ph type="body" idx="1"/>
          </p:nvPr>
        </p:nvSpPr>
        <p:spPr>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Four photo collage; creat</a:t>
            </a:r>
            <a:r>
              <a:rPr lang="en-US" altLang="en-US" baseline="0" dirty="0"/>
              <a:t>e a few versions, not necessarily representing just one program area in a single version</a:t>
            </a:r>
            <a:endParaRPr lang="en-US" altLang="en-US" dirty="0"/>
          </a:p>
          <a:p>
            <a:endParaRPr lang="en-US" altLang="en-US" dirty="0"/>
          </a:p>
        </p:txBody>
      </p:sp>
    </p:spTree>
    <p:extLst>
      <p:ext uri="{BB962C8B-B14F-4D97-AF65-F5344CB8AC3E}">
        <p14:creationId xmlns:p14="http://schemas.microsoft.com/office/powerpoint/2010/main" val="4011779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xfrm>
            <a:off x="381000" y="685800"/>
            <a:ext cx="6096000" cy="3429000"/>
          </a:xfrm>
        </p:spPr>
      </p:sp>
      <p:sp>
        <p:nvSpPr>
          <p:cNvPr id="14339" name="Notes Placeholder 2"/>
          <p:cNvSpPr>
            <a:spLocks noGrp="1"/>
          </p:cNvSpPr>
          <p:nvPr>
            <p:ph type="body" idx="1"/>
          </p:nvPr>
        </p:nvSpPr>
        <p:spPr>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Four photo collage; creat</a:t>
            </a:r>
            <a:r>
              <a:rPr lang="en-US" altLang="en-US" baseline="0" dirty="0"/>
              <a:t>e a few versions, not necessarily representing just one program area in a single version</a:t>
            </a:r>
            <a:endParaRPr lang="en-US" altLang="en-US" dirty="0"/>
          </a:p>
          <a:p>
            <a:endParaRPr lang="en-US" altLang="en-US" dirty="0"/>
          </a:p>
        </p:txBody>
      </p:sp>
    </p:spTree>
    <p:extLst>
      <p:ext uri="{BB962C8B-B14F-4D97-AF65-F5344CB8AC3E}">
        <p14:creationId xmlns:p14="http://schemas.microsoft.com/office/powerpoint/2010/main" val="4011779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literature has grown considerably in recent years—so</a:t>
            </a:r>
            <a:r>
              <a:rPr lang="en-US" baseline="0" dirty="0"/>
              <a:t> much so that it’s a challenge to keep up.  Interestingly, results are published in a range of literatures—biomedical, environmental, psychological, parks and rec, and design professions such as landscape architecture.  Let me summarize it briefly in terms of predominant study types.</a:t>
            </a:r>
            <a:endParaRPr lang="en-US" dirty="0"/>
          </a:p>
        </p:txBody>
      </p:sp>
      <p:sp>
        <p:nvSpPr>
          <p:cNvPr id="4" name="Slide Number Placeholder 3"/>
          <p:cNvSpPr>
            <a:spLocks noGrp="1"/>
          </p:cNvSpPr>
          <p:nvPr>
            <p:ph type="sldNum" sz="quarter" idx="10"/>
          </p:nvPr>
        </p:nvSpPr>
        <p:spPr/>
        <p:txBody>
          <a:bodyPr/>
          <a:lstStyle/>
          <a:p>
            <a:fld id="{25B87CF6-D6A0-4FE6-B6C1-0E0F6A726A74}" type="slidenum">
              <a:rPr lang="en-US" smtClean="0"/>
              <a:t>5</a:t>
            </a:fld>
            <a:endParaRPr lang="en-US"/>
          </a:p>
        </p:txBody>
      </p:sp>
    </p:spTree>
    <p:extLst>
      <p:ext uri="{BB962C8B-B14F-4D97-AF65-F5344CB8AC3E}">
        <p14:creationId xmlns:p14="http://schemas.microsoft.com/office/powerpoint/2010/main" val="1816433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t>
            </a:r>
            <a:r>
              <a:rPr lang="en-US" baseline="0" dirty="0"/>
              <a:t>Environmental Health field, much research is grounded in the proposition that exposures can lead to health outcomes.  Often these are unhealthy: asbestos leading to lung cancer, endocrine disrupters interfering with child development.  </a:t>
            </a:r>
          </a:p>
          <a:p>
            <a:endParaRPr lang="en-US" baseline="0" dirty="0"/>
          </a:p>
          <a:p>
            <a:r>
              <a:rPr lang="en-US" b="1" baseline="0" dirty="0"/>
              <a:t>CLICK</a:t>
            </a:r>
            <a:r>
              <a:rPr lang="en-US" baseline="0" dirty="0"/>
              <a:t> But in the context of today’s discussion, there’s a happier kind of association: nature contact leading to health benefits.</a:t>
            </a:r>
          </a:p>
          <a:p>
            <a:endParaRPr lang="en-US" baseline="0" dirty="0"/>
          </a:p>
          <a:p>
            <a:r>
              <a:rPr lang="en-US" baseline="0" dirty="0"/>
              <a:t>In both scenarios, we need to be precise and quantitative about both the exposure and the outcomes we study.</a:t>
            </a:r>
            <a:endParaRPr lang="en-US" dirty="0"/>
          </a:p>
        </p:txBody>
      </p:sp>
      <p:sp>
        <p:nvSpPr>
          <p:cNvPr id="4" name="Slide Number Placeholder 3"/>
          <p:cNvSpPr>
            <a:spLocks noGrp="1"/>
          </p:cNvSpPr>
          <p:nvPr>
            <p:ph type="sldNum" sz="quarter" idx="10"/>
          </p:nvPr>
        </p:nvSpPr>
        <p:spPr/>
        <p:txBody>
          <a:bodyPr/>
          <a:lstStyle/>
          <a:p>
            <a:fld id="{25B87CF6-D6A0-4FE6-B6C1-0E0F6A726A74}" type="slidenum">
              <a:rPr lang="en-US" smtClean="0"/>
              <a:t>6</a:t>
            </a:fld>
            <a:endParaRPr lang="en-US"/>
          </a:p>
        </p:txBody>
      </p:sp>
    </p:spTree>
    <p:extLst>
      <p:ext uri="{BB962C8B-B14F-4D97-AF65-F5344CB8AC3E}">
        <p14:creationId xmlns:p14="http://schemas.microsoft.com/office/powerpoint/2010/main" val="558790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With regard to exposure,</a:t>
            </a:r>
            <a:r>
              <a:rPr lang="en-US" baseline="0" dirty="0"/>
              <a:t> that’s a tall order.  Nature contact occurs in many forms, as shown here.  The spatial scale varies from as small as flowers or potted plants in a room, to as large as vast national parks.  The temporal scale varies from brief, occasional encounters to ongoing lifestyle attributes.  And this display doesn’t begin to capture the varieties of nature contact—the sensory modes at play, the cultural filters people bring to bear, and so on.</a:t>
            </a:r>
            <a:endParaRPr lang="en-US" dirty="0"/>
          </a:p>
          <a:p>
            <a:endParaRPr lang="en-US" dirty="0"/>
          </a:p>
        </p:txBody>
      </p:sp>
      <p:sp>
        <p:nvSpPr>
          <p:cNvPr id="4" name="Slide Number Placeholder 3"/>
          <p:cNvSpPr>
            <a:spLocks noGrp="1"/>
          </p:cNvSpPr>
          <p:nvPr>
            <p:ph type="sldNum" sz="quarter" idx="10"/>
          </p:nvPr>
        </p:nvSpPr>
        <p:spPr/>
        <p:txBody>
          <a:bodyPr/>
          <a:lstStyle/>
          <a:p>
            <a:fld id="{25B87CF6-D6A0-4FE6-B6C1-0E0F6A726A74}" type="slidenum">
              <a:rPr lang="en-US" smtClean="0"/>
              <a:t>7</a:t>
            </a:fld>
            <a:endParaRPr lang="en-US"/>
          </a:p>
        </p:txBody>
      </p:sp>
    </p:spTree>
    <p:extLst>
      <p:ext uri="{BB962C8B-B14F-4D97-AF65-F5344CB8AC3E}">
        <p14:creationId xmlns:p14="http://schemas.microsoft.com/office/powerpoint/2010/main" val="3773050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Turning from exposure to outcome, an extraordinarily broad range of benefits has been associated with nature contact.  They are shown schematically</a:t>
            </a:r>
            <a:r>
              <a:rPr lang="en-US" baseline="0" dirty="0"/>
              <a:t> on this slide</a:t>
            </a:r>
            <a:r>
              <a:rPr lang="en-US" dirty="0"/>
              <a:t>.  </a:t>
            </a:r>
          </a:p>
          <a:p>
            <a:r>
              <a:rPr lang="en-US" dirty="0"/>
              <a:t>A few comments.</a:t>
            </a:r>
          </a:p>
          <a:p>
            <a:r>
              <a:rPr lang="en-US" dirty="0"/>
              <a:t>First, some of the benefits generally</a:t>
            </a:r>
            <a:r>
              <a:rPr lang="en-US" baseline="0" dirty="0"/>
              <a:t> fall into the mental health domain, others fall into the physical health domain, and others relate to general well-being—although of course these three domains are inseparable.</a:t>
            </a:r>
          </a:p>
          <a:p>
            <a:r>
              <a:rPr lang="en-US" dirty="0"/>
              <a:t>Second, this display is incomplete. There is evidence for still other benefits, such as in ameliorating psychotic illness..</a:t>
            </a:r>
          </a:p>
          <a:p>
            <a:r>
              <a:rPr lang="en-US" dirty="0"/>
              <a:t>Third, the strength of evidence for these benefits is widely variable—very convincing in some cases, and more equivocal</a:t>
            </a:r>
            <a:r>
              <a:rPr lang="en-US" baseline="0" dirty="0"/>
              <a:t> in other cases.</a:t>
            </a:r>
            <a:r>
              <a:rPr lang="en-US" dirty="0"/>
              <a:t> </a:t>
            </a:r>
          </a:p>
          <a:p>
            <a:endParaRPr lang="en-US" dirty="0"/>
          </a:p>
        </p:txBody>
      </p:sp>
      <p:sp>
        <p:nvSpPr>
          <p:cNvPr id="4" name="Slide Number Placeholder 3"/>
          <p:cNvSpPr>
            <a:spLocks noGrp="1"/>
          </p:cNvSpPr>
          <p:nvPr>
            <p:ph type="sldNum" sz="quarter" idx="10"/>
          </p:nvPr>
        </p:nvSpPr>
        <p:spPr/>
        <p:txBody>
          <a:bodyPr/>
          <a:lstStyle/>
          <a:p>
            <a:fld id="{9656B39B-CBC0-46D7-BC78-CF5D5D248A45}" type="slidenum">
              <a:rPr lang="en-US" smtClean="0"/>
              <a:t>8</a:t>
            </a:fld>
            <a:endParaRPr lang="en-US"/>
          </a:p>
        </p:txBody>
      </p:sp>
    </p:spTree>
    <p:extLst>
      <p:ext uri="{BB962C8B-B14F-4D97-AF65-F5344CB8AC3E}">
        <p14:creationId xmlns:p14="http://schemas.microsoft.com/office/powerpoint/2010/main" val="1152385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Turning from exposure to outcome, an extraordinarily broad range of benefits has been associated with nature contact.  They are shown schematically</a:t>
            </a:r>
            <a:r>
              <a:rPr lang="en-US" baseline="0" dirty="0"/>
              <a:t> on this slide</a:t>
            </a:r>
            <a:r>
              <a:rPr lang="en-US" dirty="0"/>
              <a:t>.  </a:t>
            </a:r>
          </a:p>
          <a:p>
            <a:r>
              <a:rPr lang="en-US" dirty="0"/>
              <a:t>A few comments.</a:t>
            </a:r>
          </a:p>
          <a:p>
            <a:r>
              <a:rPr lang="en-US" dirty="0"/>
              <a:t>First, some of the benefits generally</a:t>
            </a:r>
            <a:r>
              <a:rPr lang="en-US" baseline="0" dirty="0"/>
              <a:t> fall into the mental health domain, others fall into the physical health domain, and others relate to general well-being—although of course these three domains are inseparable.</a:t>
            </a:r>
          </a:p>
          <a:p>
            <a:r>
              <a:rPr lang="en-US" dirty="0"/>
              <a:t>Second, this display is incomplete. There is evidence for still other benefits, such as in ameliorating psychotic illness..</a:t>
            </a:r>
          </a:p>
          <a:p>
            <a:r>
              <a:rPr lang="en-US" dirty="0"/>
              <a:t>Third, the strength of evidence for these benefits is widely variable—very convincing in some cases, and more equivocal</a:t>
            </a:r>
            <a:r>
              <a:rPr lang="en-US" baseline="0" dirty="0"/>
              <a:t> in other cases.</a:t>
            </a:r>
            <a:r>
              <a:rPr lang="en-US" dirty="0"/>
              <a:t> </a:t>
            </a:r>
          </a:p>
          <a:p>
            <a:endParaRPr lang="en-US" dirty="0"/>
          </a:p>
        </p:txBody>
      </p:sp>
      <p:sp>
        <p:nvSpPr>
          <p:cNvPr id="4" name="Slide Number Placeholder 3"/>
          <p:cNvSpPr>
            <a:spLocks noGrp="1"/>
          </p:cNvSpPr>
          <p:nvPr>
            <p:ph type="sldNum" sz="quarter" idx="10"/>
          </p:nvPr>
        </p:nvSpPr>
        <p:spPr/>
        <p:txBody>
          <a:bodyPr/>
          <a:lstStyle/>
          <a:p>
            <a:fld id="{9656B39B-CBC0-46D7-BC78-CF5D5D248A45}" type="slidenum">
              <a:rPr lang="en-US" smtClean="0"/>
              <a:t>9</a:t>
            </a:fld>
            <a:endParaRPr lang="en-US"/>
          </a:p>
        </p:txBody>
      </p:sp>
    </p:spTree>
    <p:extLst>
      <p:ext uri="{BB962C8B-B14F-4D97-AF65-F5344CB8AC3E}">
        <p14:creationId xmlns:p14="http://schemas.microsoft.com/office/powerpoint/2010/main" val="2406412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Turning from exposure to outcome, an extraordinarily broad range of benefits has been associated with nature contact.  They are shown schematically</a:t>
            </a:r>
            <a:r>
              <a:rPr lang="en-US" baseline="0" dirty="0"/>
              <a:t> on this slide</a:t>
            </a:r>
            <a:r>
              <a:rPr lang="en-US" dirty="0"/>
              <a:t>.  </a:t>
            </a:r>
          </a:p>
          <a:p>
            <a:r>
              <a:rPr lang="en-US" dirty="0"/>
              <a:t>A few comments.</a:t>
            </a:r>
          </a:p>
          <a:p>
            <a:r>
              <a:rPr lang="en-US" dirty="0"/>
              <a:t>First, some of the benefits generally</a:t>
            </a:r>
            <a:r>
              <a:rPr lang="en-US" baseline="0" dirty="0"/>
              <a:t> fall into the mental health domain, others fall into the physical health domain, and others relate to general well-being—although of course these three domains are inseparable.</a:t>
            </a:r>
          </a:p>
          <a:p>
            <a:r>
              <a:rPr lang="en-US" dirty="0"/>
              <a:t>Second, this display is incomplete. There is evidence for still other benefits, such as in ameliorating psychotic illness..</a:t>
            </a:r>
          </a:p>
          <a:p>
            <a:r>
              <a:rPr lang="en-US" dirty="0"/>
              <a:t>Third, the strength of evidence for these benefits is widely variable—very convincing in some cases, and more equivocal</a:t>
            </a:r>
            <a:r>
              <a:rPr lang="en-US" baseline="0" dirty="0"/>
              <a:t> in other cases.</a:t>
            </a:r>
            <a:r>
              <a:rPr lang="en-US" dirty="0"/>
              <a:t> </a:t>
            </a:r>
          </a:p>
          <a:p>
            <a:endParaRPr lang="en-US" dirty="0"/>
          </a:p>
        </p:txBody>
      </p:sp>
      <p:sp>
        <p:nvSpPr>
          <p:cNvPr id="4" name="Slide Number Placeholder 3"/>
          <p:cNvSpPr>
            <a:spLocks noGrp="1"/>
          </p:cNvSpPr>
          <p:nvPr>
            <p:ph type="sldNum" sz="quarter" idx="10"/>
          </p:nvPr>
        </p:nvSpPr>
        <p:spPr/>
        <p:txBody>
          <a:bodyPr/>
          <a:lstStyle/>
          <a:p>
            <a:fld id="{9656B39B-CBC0-46D7-BC78-CF5D5D248A45}" type="slidenum">
              <a:rPr lang="en-US" smtClean="0"/>
              <a:t>10</a:t>
            </a:fld>
            <a:endParaRPr lang="en-US"/>
          </a:p>
        </p:txBody>
      </p:sp>
    </p:spTree>
    <p:extLst>
      <p:ext uri="{BB962C8B-B14F-4D97-AF65-F5344CB8AC3E}">
        <p14:creationId xmlns:p14="http://schemas.microsoft.com/office/powerpoint/2010/main" val="3865101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most of our evidence consists of observational studies.  These</a:t>
            </a:r>
            <a:r>
              <a:rPr lang="en-US" baseline="0" dirty="0"/>
              <a:t> are </a:t>
            </a:r>
            <a:r>
              <a:rPr lang="en-US" dirty="0"/>
              <a:t>relatively inexpensive and very large.  Disadvantages include the need to use data developed for other purposes, such as </a:t>
            </a:r>
            <a:r>
              <a:rPr lang="en-US" baseline="0" dirty="0"/>
              <a:t>satellite or other </a:t>
            </a:r>
            <a:r>
              <a:rPr lang="en-US" baseline="0" dirty="0" err="1"/>
              <a:t>geolocated</a:t>
            </a:r>
            <a:r>
              <a:rPr lang="en-US" baseline="0" dirty="0"/>
              <a:t> data on greenspace, and the fact that it’s often hard to avoid confounding, bias, and questions about the direction of causation.  In this example, the independent variable was exposure to street trees, using data from the Greater London Authority street tree census, and the dependent variable was the level of antidepressant prescribing, using NHS data, both at the block level.  The investigators found a fairly strong negative association between street tree density and antidepressant prescription density.  </a:t>
            </a:r>
            <a:endParaRPr lang="en-US" dirty="0"/>
          </a:p>
        </p:txBody>
      </p:sp>
      <p:sp>
        <p:nvSpPr>
          <p:cNvPr id="4" name="Slide Number Placeholder 3"/>
          <p:cNvSpPr>
            <a:spLocks noGrp="1"/>
          </p:cNvSpPr>
          <p:nvPr>
            <p:ph type="sldNum" sz="quarter" idx="10"/>
          </p:nvPr>
        </p:nvSpPr>
        <p:spPr/>
        <p:txBody>
          <a:bodyPr/>
          <a:lstStyle/>
          <a:p>
            <a:fld id="{25B87CF6-D6A0-4FE6-B6C1-0E0F6A726A74}" type="slidenum">
              <a:rPr lang="en-US" smtClean="0"/>
              <a:t>11</a:t>
            </a:fld>
            <a:endParaRPr lang="en-US"/>
          </a:p>
        </p:txBody>
      </p:sp>
    </p:spTree>
    <p:extLst>
      <p:ext uri="{BB962C8B-B14F-4D97-AF65-F5344CB8AC3E}">
        <p14:creationId xmlns:p14="http://schemas.microsoft.com/office/powerpoint/2010/main" val="1374499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000"/>
            </a:lvl1pPr>
          </a:lstStyle>
          <a:p>
            <a:r>
              <a:rPr lang="en-US"/>
              <a:t>Click to edit Master title style</a:t>
            </a:r>
          </a:p>
        </p:txBody>
      </p:sp>
      <p:sp>
        <p:nvSpPr>
          <p:cNvPr id="3" name="Subtitle 2"/>
          <p:cNvSpPr>
            <a:spLocks noGrp="1"/>
          </p:cNvSpPr>
          <p:nvPr>
            <p:ph type="subTitle" idx="1"/>
          </p:nvPr>
        </p:nvSpPr>
        <p:spPr>
          <a:xfrm>
            <a:off x="1524000" y="3602038"/>
            <a:ext cx="9144000" cy="1655763"/>
          </a:xfrm>
        </p:spPr>
        <p:txBody>
          <a:bodyPr/>
          <a:lstStyle>
            <a:lvl1pPr marL="0" indent="0" algn="ctr">
              <a:buNone/>
              <a:defRPr sz="12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p>
        </p:txBody>
      </p:sp>
      <p:sp>
        <p:nvSpPr>
          <p:cNvPr id="4" name="Rectangle 4"/>
          <p:cNvSpPr>
            <a:spLocks noGrp="1"/>
          </p:cNvSpPr>
          <p:nvPr>
            <p:ph type="sldNum" sz="quarter" idx="10"/>
          </p:nvPr>
        </p:nvSpPr>
        <p:spPr>
          <a:ln/>
        </p:spPr>
        <p:txBody>
          <a:bodyPr/>
          <a:lstStyle>
            <a:lvl1pPr>
              <a:defRPr/>
            </a:lvl1pPr>
          </a:lstStyle>
          <a:p>
            <a:pPr>
              <a:defRPr/>
            </a:pPr>
            <a:fld id="{F1F4FF7F-C7C7-4915-8DCC-B19065EFD8D1}" type="slidenum">
              <a:rPr lang="en-US" altLang="en-US" smtClean="0"/>
              <a:pPr>
                <a:defRPr/>
              </a:pPr>
              <a:t>‹#›</a:t>
            </a:fld>
            <a:endParaRPr lang="en-US" altLang="en-US"/>
          </a:p>
        </p:txBody>
      </p:sp>
    </p:spTree>
    <p:extLst>
      <p:ext uri="{BB962C8B-B14F-4D97-AF65-F5344CB8AC3E}">
        <p14:creationId xmlns:p14="http://schemas.microsoft.com/office/powerpoint/2010/main" val="332801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p:cNvSpPr>
          <p:nvPr>
            <p:ph type="sldNum" sz="quarter" idx="10"/>
          </p:nvPr>
        </p:nvSpPr>
        <p:spPr>
          <a:ln/>
        </p:spPr>
        <p:txBody>
          <a:bodyPr/>
          <a:lstStyle>
            <a:lvl1pPr>
              <a:defRPr/>
            </a:lvl1pPr>
          </a:lstStyle>
          <a:p>
            <a:pPr>
              <a:defRPr/>
            </a:pPr>
            <a:fld id="{8DB38181-1752-43E1-842B-3B806D36757C}" type="slidenum">
              <a:rPr lang="en-US" altLang="en-US" smtClean="0"/>
              <a:pPr>
                <a:defRPr/>
              </a:pPr>
              <a:t>‹#›</a:t>
            </a:fld>
            <a:endParaRPr lang="en-US" altLang="en-US"/>
          </a:p>
        </p:txBody>
      </p:sp>
    </p:spTree>
    <p:extLst>
      <p:ext uri="{BB962C8B-B14F-4D97-AF65-F5344CB8AC3E}">
        <p14:creationId xmlns:p14="http://schemas.microsoft.com/office/powerpoint/2010/main" val="1773035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1725" y="476250"/>
            <a:ext cx="2625725" cy="5746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44550" y="476250"/>
            <a:ext cx="7800975" cy="57467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p:cNvSpPr>
          <p:nvPr>
            <p:ph type="sldNum" sz="quarter" idx="10"/>
          </p:nvPr>
        </p:nvSpPr>
        <p:spPr>
          <a:ln/>
        </p:spPr>
        <p:txBody>
          <a:bodyPr/>
          <a:lstStyle>
            <a:lvl1pPr>
              <a:defRPr/>
            </a:lvl1pPr>
          </a:lstStyle>
          <a:p>
            <a:pPr>
              <a:defRPr/>
            </a:pPr>
            <a:fld id="{8E67742E-D2EF-4135-943B-D7E625C2DAED}" type="slidenum">
              <a:rPr lang="en-US" altLang="en-US" smtClean="0"/>
              <a:pPr>
                <a:defRPr/>
              </a:pPr>
              <a:t>‹#›</a:t>
            </a:fld>
            <a:endParaRPr lang="en-US" altLang="en-US"/>
          </a:p>
        </p:txBody>
      </p:sp>
    </p:spTree>
    <p:extLst>
      <p:ext uri="{BB962C8B-B14F-4D97-AF65-F5344CB8AC3E}">
        <p14:creationId xmlns:p14="http://schemas.microsoft.com/office/powerpoint/2010/main" val="266301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p:cNvSpPr>
          <p:nvPr>
            <p:ph type="sldNum" sz="quarter" idx="10"/>
          </p:nvPr>
        </p:nvSpPr>
        <p:spPr>
          <a:ln/>
        </p:spPr>
        <p:txBody>
          <a:bodyPr/>
          <a:lstStyle>
            <a:lvl1pPr>
              <a:defRPr/>
            </a:lvl1pPr>
          </a:lstStyle>
          <a:p>
            <a:pPr>
              <a:defRPr/>
            </a:pPr>
            <a:fld id="{AAC24A93-41F7-4AE0-BE32-BF7AA59830AA}" type="slidenum">
              <a:rPr lang="en-US" altLang="en-US" smtClean="0"/>
              <a:pPr>
                <a:defRPr/>
              </a:pPr>
              <a:t>‹#›</a:t>
            </a:fld>
            <a:endParaRPr lang="en-US" altLang="en-US"/>
          </a:p>
        </p:txBody>
      </p:sp>
    </p:spTree>
    <p:extLst>
      <p:ext uri="{BB962C8B-B14F-4D97-AF65-F5344CB8AC3E}">
        <p14:creationId xmlns:p14="http://schemas.microsoft.com/office/powerpoint/2010/main" val="456844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8"/>
          </a:xfrm>
        </p:spPr>
        <p:txBody>
          <a:bodyPr anchor="b"/>
          <a:lstStyle>
            <a:lvl1pPr>
              <a:defRPr sz="3000"/>
            </a:lvl1pPr>
          </a:lstStyle>
          <a:p>
            <a:r>
              <a:rPr lang="en-US"/>
              <a:t>Click to edit Master title style</a:t>
            </a:r>
          </a:p>
        </p:txBody>
      </p:sp>
      <p:sp>
        <p:nvSpPr>
          <p:cNvPr id="3" name="Text Placeholder 2"/>
          <p:cNvSpPr>
            <a:spLocks noGrp="1"/>
          </p:cNvSpPr>
          <p:nvPr>
            <p:ph type="body" idx="1"/>
          </p:nvPr>
        </p:nvSpPr>
        <p:spPr>
          <a:xfrm>
            <a:off x="831850" y="4589463"/>
            <a:ext cx="10515600" cy="1500188"/>
          </a:xfrm>
        </p:spPr>
        <p:txBody>
          <a:bodyPr/>
          <a:lstStyle>
            <a:lvl1pPr marL="0" indent="0">
              <a:buNone/>
              <a:defRPr sz="1200"/>
            </a:lvl1pPr>
            <a:lvl2pPr marL="228600" indent="0">
              <a:buNone/>
              <a:defRPr sz="1000"/>
            </a:lvl2pPr>
            <a:lvl3pPr marL="457200" indent="0">
              <a:buNone/>
              <a:defRPr sz="900"/>
            </a:lvl3pPr>
            <a:lvl4pPr marL="685800" indent="0">
              <a:buNone/>
              <a:defRPr sz="800"/>
            </a:lvl4pPr>
            <a:lvl5pPr marL="914400" indent="0">
              <a:buNone/>
              <a:defRPr sz="800"/>
            </a:lvl5pPr>
            <a:lvl6pPr marL="1143000" indent="0">
              <a:buNone/>
              <a:defRPr sz="800"/>
            </a:lvl6pPr>
            <a:lvl7pPr marL="1371600" indent="0">
              <a:buNone/>
              <a:defRPr sz="800"/>
            </a:lvl7pPr>
            <a:lvl8pPr marL="1600200" indent="0">
              <a:buNone/>
              <a:defRPr sz="800"/>
            </a:lvl8pPr>
            <a:lvl9pPr marL="1828800" indent="0">
              <a:buNone/>
              <a:defRPr sz="800"/>
            </a:lvl9pPr>
          </a:lstStyle>
          <a:p>
            <a:pPr lvl="0"/>
            <a:r>
              <a:rPr lang="en-US"/>
              <a:t>Edit Master text styles</a:t>
            </a:r>
          </a:p>
        </p:txBody>
      </p:sp>
      <p:sp>
        <p:nvSpPr>
          <p:cNvPr id="4" name="Rectangle 4"/>
          <p:cNvSpPr>
            <a:spLocks noGrp="1"/>
          </p:cNvSpPr>
          <p:nvPr>
            <p:ph type="sldNum" sz="quarter" idx="10"/>
          </p:nvPr>
        </p:nvSpPr>
        <p:spPr>
          <a:ln/>
        </p:spPr>
        <p:txBody>
          <a:bodyPr/>
          <a:lstStyle>
            <a:lvl1pPr>
              <a:defRPr/>
            </a:lvl1pPr>
          </a:lstStyle>
          <a:p>
            <a:pPr>
              <a:defRPr/>
            </a:pPr>
            <a:fld id="{40CFB80D-9251-4318-8E25-9A58ED622803}" type="slidenum">
              <a:rPr lang="en-US" altLang="en-US" smtClean="0"/>
              <a:pPr>
                <a:defRPr/>
              </a:pPr>
              <a:t>‹#›</a:t>
            </a:fld>
            <a:endParaRPr lang="en-US" altLang="en-US"/>
          </a:p>
        </p:txBody>
      </p:sp>
    </p:spTree>
    <p:extLst>
      <p:ext uri="{BB962C8B-B14F-4D97-AF65-F5344CB8AC3E}">
        <p14:creationId xmlns:p14="http://schemas.microsoft.com/office/powerpoint/2010/main" val="2132817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44550" y="1619250"/>
            <a:ext cx="5213350" cy="4603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4100" y="1619250"/>
            <a:ext cx="5213350" cy="4603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sldNum" sz="quarter" idx="10"/>
          </p:nvPr>
        </p:nvSpPr>
        <p:spPr>
          <a:ln/>
        </p:spPr>
        <p:txBody>
          <a:bodyPr/>
          <a:lstStyle>
            <a:lvl1pPr>
              <a:defRPr/>
            </a:lvl1pPr>
          </a:lstStyle>
          <a:p>
            <a:pPr>
              <a:defRPr/>
            </a:pPr>
            <a:fld id="{5239CF96-85D8-4910-B048-439F9E2D586A}" type="slidenum">
              <a:rPr lang="en-US" altLang="en-US" smtClean="0"/>
              <a:pPr>
                <a:defRPr/>
              </a:pPr>
              <a:t>‹#›</a:t>
            </a:fld>
            <a:endParaRPr lang="en-US" altLang="en-US"/>
          </a:p>
        </p:txBody>
      </p:sp>
    </p:spTree>
    <p:extLst>
      <p:ext uri="{BB962C8B-B14F-4D97-AF65-F5344CB8AC3E}">
        <p14:creationId xmlns:p14="http://schemas.microsoft.com/office/powerpoint/2010/main" val="2490553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7" y="1681163"/>
            <a:ext cx="5157788" cy="82391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Edit Master text styles</a:t>
            </a:r>
          </a:p>
        </p:txBody>
      </p:sp>
      <p:sp>
        <p:nvSpPr>
          <p:cNvPr id="4" name="Content Placeholder 3"/>
          <p:cNvSpPr>
            <a:spLocks noGrp="1"/>
          </p:cNvSpPr>
          <p:nvPr>
            <p:ph sz="half" idx="2"/>
          </p:nvPr>
        </p:nvSpPr>
        <p:spPr>
          <a:xfrm>
            <a:off x="839787" y="2505075"/>
            <a:ext cx="515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p:cNvSpPr>
          <p:nvPr>
            <p:ph type="sldNum" sz="quarter" idx="10"/>
          </p:nvPr>
        </p:nvSpPr>
        <p:spPr>
          <a:ln/>
        </p:spPr>
        <p:txBody>
          <a:bodyPr/>
          <a:lstStyle>
            <a:lvl1pPr>
              <a:defRPr/>
            </a:lvl1pPr>
          </a:lstStyle>
          <a:p>
            <a:pPr>
              <a:defRPr/>
            </a:pPr>
            <a:fld id="{5A3880C6-2B51-42C1-99C9-3189C4C64E2A}" type="slidenum">
              <a:rPr lang="en-US" altLang="en-US" smtClean="0"/>
              <a:pPr>
                <a:defRPr/>
              </a:pPr>
              <a:t>‹#›</a:t>
            </a:fld>
            <a:endParaRPr lang="en-US" altLang="en-US"/>
          </a:p>
        </p:txBody>
      </p:sp>
    </p:spTree>
    <p:extLst>
      <p:ext uri="{BB962C8B-B14F-4D97-AF65-F5344CB8AC3E}">
        <p14:creationId xmlns:p14="http://schemas.microsoft.com/office/powerpoint/2010/main" val="1960612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p:cNvSpPr>
          <p:nvPr>
            <p:ph type="sldNum" sz="quarter" idx="10"/>
          </p:nvPr>
        </p:nvSpPr>
        <p:spPr>
          <a:ln/>
        </p:spPr>
        <p:txBody>
          <a:bodyPr/>
          <a:lstStyle>
            <a:lvl1pPr>
              <a:defRPr/>
            </a:lvl1pPr>
          </a:lstStyle>
          <a:p>
            <a:pPr>
              <a:defRPr/>
            </a:pPr>
            <a:fld id="{68752659-592E-40A6-BF85-348562C33E17}" type="slidenum">
              <a:rPr lang="en-US" altLang="en-US" smtClean="0"/>
              <a:pPr>
                <a:defRPr/>
              </a:pPr>
              <a:t>‹#›</a:t>
            </a:fld>
            <a:endParaRPr lang="en-US" altLang="en-US"/>
          </a:p>
        </p:txBody>
      </p:sp>
    </p:spTree>
    <p:extLst>
      <p:ext uri="{BB962C8B-B14F-4D97-AF65-F5344CB8AC3E}">
        <p14:creationId xmlns:p14="http://schemas.microsoft.com/office/powerpoint/2010/main" val="1188748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p:cNvSpPr>
          <p:nvPr>
            <p:ph type="sldNum" sz="quarter" idx="10"/>
          </p:nvPr>
        </p:nvSpPr>
        <p:spPr>
          <a:ln/>
        </p:spPr>
        <p:txBody>
          <a:bodyPr/>
          <a:lstStyle>
            <a:lvl1pPr>
              <a:defRPr/>
            </a:lvl1pPr>
          </a:lstStyle>
          <a:p>
            <a:pPr>
              <a:defRPr/>
            </a:pPr>
            <a:fld id="{237B0CBC-0083-472D-AD15-4B319EE97C63}" type="slidenum">
              <a:rPr lang="en-US" altLang="en-US" smtClean="0"/>
              <a:pPr>
                <a:defRPr/>
              </a:pPr>
              <a:t>‹#›</a:t>
            </a:fld>
            <a:endParaRPr lang="en-US" altLang="en-US"/>
          </a:p>
        </p:txBody>
      </p:sp>
    </p:spTree>
    <p:extLst>
      <p:ext uri="{BB962C8B-B14F-4D97-AF65-F5344CB8AC3E}">
        <p14:creationId xmlns:p14="http://schemas.microsoft.com/office/powerpoint/2010/main" val="1527371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16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Edit Master text styles</a:t>
            </a:r>
          </a:p>
        </p:txBody>
      </p:sp>
      <p:sp>
        <p:nvSpPr>
          <p:cNvPr id="5" name="Rectangle 4"/>
          <p:cNvSpPr>
            <a:spLocks noGrp="1"/>
          </p:cNvSpPr>
          <p:nvPr>
            <p:ph type="sldNum" sz="quarter" idx="10"/>
          </p:nvPr>
        </p:nvSpPr>
        <p:spPr>
          <a:ln/>
        </p:spPr>
        <p:txBody>
          <a:bodyPr/>
          <a:lstStyle>
            <a:lvl1pPr>
              <a:defRPr/>
            </a:lvl1pPr>
          </a:lstStyle>
          <a:p>
            <a:pPr>
              <a:defRPr/>
            </a:pPr>
            <a:fld id="{EE9485F8-4E51-499A-A8DC-37A315324C0B}" type="slidenum">
              <a:rPr lang="en-US" altLang="en-US" smtClean="0"/>
              <a:pPr>
                <a:defRPr/>
              </a:pPr>
              <a:t>‹#›</a:t>
            </a:fld>
            <a:endParaRPr lang="en-US" altLang="en-US"/>
          </a:p>
        </p:txBody>
      </p:sp>
    </p:spTree>
    <p:extLst>
      <p:ext uri="{BB962C8B-B14F-4D97-AF65-F5344CB8AC3E}">
        <p14:creationId xmlns:p14="http://schemas.microsoft.com/office/powerpoint/2010/main" val="3215078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16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pPr lvl="0"/>
            <a:r>
              <a:rPr lang="en-US" noProof="0">
                <a:sym typeface="Helvetica Light" charset="0"/>
              </a:rPr>
              <a:t>Click icon to add picture</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Edit Master text styles</a:t>
            </a:r>
          </a:p>
        </p:txBody>
      </p:sp>
      <p:sp>
        <p:nvSpPr>
          <p:cNvPr id="5" name="Rectangle 4"/>
          <p:cNvSpPr>
            <a:spLocks noGrp="1"/>
          </p:cNvSpPr>
          <p:nvPr>
            <p:ph type="sldNum" sz="quarter" idx="10"/>
          </p:nvPr>
        </p:nvSpPr>
        <p:spPr>
          <a:ln/>
        </p:spPr>
        <p:txBody>
          <a:bodyPr/>
          <a:lstStyle>
            <a:lvl1pPr>
              <a:defRPr/>
            </a:lvl1pPr>
          </a:lstStyle>
          <a:p>
            <a:pPr>
              <a:defRPr/>
            </a:pPr>
            <a:fld id="{94598572-E2C3-4D8A-A587-0363A2D5BCDC}" type="slidenum">
              <a:rPr lang="en-US" altLang="en-US" smtClean="0"/>
              <a:pPr>
                <a:defRPr/>
              </a:pPr>
              <a:t>‹#›</a:t>
            </a:fld>
            <a:endParaRPr lang="en-US" altLang="en-US"/>
          </a:p>
        </p:txBody>
      </p:sp>
    </p:spTree>
    <p:extLst>
      <p:ext uri="{BB962C8B-B14F-4D97-AF65-F5344CB8AC3E}">
        <p14:creationId xmlns:p14="http://schemas.microsoft.com/office/powerpoint/2010/main" val="2982020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1026" name="Picture 1" descr="TNClogoPrimary_OU_RGB_WA.jpg"/>
          <p:cNvPicPr>
            <a:picLocks noChangeAspect="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407988" y="6037263"/>
            <a:ext cx="152400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7" name="Rectangle 2"/>
          <p:cNvSpPr>
            <a:spLocks noGrp="1"/>
          </p:cNvSpPr>
          <p:nvPr>
            <p:ph type="title"/>
          </p:nvPr>
        </p:nvSpPr>
        <p:spPr bwMode="auto">
          <a:xfrm>
            <a:off x="844550" y="476250"/>
            <a:ext cx="105029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Helvetica Light" charset="0"/>
              </a:rPr>
              <a:t>Click to edit Master title style</a:t>
            </a:r>
          </a:p>
        </p:txBody>
      </p:sp>
      <p:sp>
        <p:nvSpPr>
          <p:cNvPr id="1028" name="Rectangle 3"/>
          <p:cNvSpPr>
            <a:spLocks noGrp="1"/>
          </p:cNvSpPr>
          <p:nvPr>
            <p:ph type="body" idx="1"/>
          </p:nvPr>
        </p:nvSpPr>
        <p:spPr bwMode="auto">
          <a:xfrm>
            <a:off x="844550" y="1619250"/>
            <a:ext cx="10502900" cy="460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Helvetica Light" charset="0"/>
              </a:rPr>
              <a:t>Edit Master text styles</a:t>
            </a:r>
          </a:p>
          <a:p>
            <a:pPr lvl="1"/>
            <a:r>
              <a:rPr lang="en-US" altLang="en-US">
                <a:sym typeface="Helvetica Light" charset="0"/>
              </a:rPr>
              <a:t>Second level</a:t>
            </a:r>
          </a:p>
          <a:p>
            <a:pPr lvl="2"/>
            <a:r>
              <a:rPr lang="en-US" altLang="en-US">
                <a:sym typeface="Helvetica Light" charset="0"/>
              </a:rPr>
              <a:t>Third level</a:t>
            </a:r>
          </a:p>
          <a:p>
            <a:pPr lvl="3"/>
            <a:r>
              <a:rPr lang="en-US" altLang="en-US">
                <a:sym typeface="Helvetica Light" charset="0"/>
              </a:rPr>
              <a:t>Fourth level</a:t>
            </a:r>
          </a:p>
          <a:p>
            <a:pPr lvl="4"/>
            <a:r>
              <a:rPr lang="en-US" altLang="en-US">
                <a:sym typeface="Helvetica Light" charset="0"/>
              </a:rPr>
              <a:t>Fifth level</a:t>
            </a:r>
          </a:p>
        </p:txBody>
      </p:sp>
      <p:sp>
        <p:nvSpPr>
          <p:cNvPr id="2" name="Rectangle 4"/>
          <p:cNvSpPr>
            <a:spLocks noGrp="1"/>
          </p:cNvSpPr>
          <p:nvPr>
            <p:ph type="sldNum" sz="quarter" idx="2"/>
          </p:nvPr>
        </p:nvSpPr>
        <p:spPr bwMode="auto">
          <a:xfrm>
            <a:off x="5979319" y="6540500"/>
            <a:ext cx="226219" cy="23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50800" tIns="50800" rIns="50800" bIns="50800" numCol="1" anchor="t" anchorCtr="0" compatLnSpc="1">
            <a:prstTxWarp prst="textNoShape">
              <a:avLst/>
            </a:prstTxWarp>
          </a:bodyPr>
          <a:lstStyle>
            <a:lvl1pPr algn="ctr" eaLnBrk="1">
              <a:defRPr sz="1200" smtClean="0"/>
            </a:lvl1pPr>
          </a:lstStyle>
          <a:p>
            <a:pPr>
              <a:defRPr/>
            </a:pPr>
            <a:fld id="{6B7BD652-9ABD-4459-9E49-BF4E26F577C1}" type="slidenum">
              <a:rPr lang="en-US" altLang="en-US" smtClean="0"/>
              <a:pPr>
                <a:defRPr/>
              </a:pPr>
              <a:t>‹#›</a:t>
            </a:fld>
            <a:endParaRPr lang="en-US" altLang="en-US"/>
          </a:p>
        </p:txBody>
      </p:sp>
    </p:spTree>
    <p:extLst>
      <p:ext uri="{BB962C8B-B14F-4D97-AF65-F5344CB8AC3E}">
        <p14:creationId xmlns:p14="http://schemas.microsoft.com/office/powerpoint/2010/main" val="398515592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12750" rtl="0" eaLnBrk="1" fontAlgn="base" hangingPunct="1">
        <a:spcBef>
          <a:spcPct val="0"/>
        </a:spcBef>
        <a:spcAft>
          <a:spcPct val="0"/>
        </a:spcAft>
        <a:defRPr sz="5600" kern="1200">
          <a:solidFill>
            <a:srgbClr val="000000"/>
          </a:solidFill>
          <a:latin typeface="+mj-lt"/>
          <a:ea typeface="+mj-ea"/>
          <a:cs typeface="+mj-cs"/>
          <a:sym typeface="Helvetica Light" charset="0"/>
        </a:defRPr>
      </a:lvl1pPr>
      <a:lvl2pPr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2pPr>
      <a:lvl3pPr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3pPr>
      <a:lvl4pPr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4pPr>
      <a:lvl5pPr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5pPr>
      <a:lvl6pPr marL="228600"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6pPr>
      <a:lvl7pPr marL="457200"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7pPr>
      <a:lvl8pPr marL="685800"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8pPr>
      <a:lvl9pPr marL="914400"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9pPr>
    </p:titleStyle>
    <p:bodyStyle>
      <a:lvl1pPr marL="317500" indent="-317500" algn="l" defTabSz="412750" rtl="0" eaLnBrk="1" fontAlgn="base" hangingPunct="1">
        <a:spcBef>
          <a:spcPts val="2600"/>
        </a:spcBef>
        <a:spcAft>
          <a:spcPct val="0"/>
        </a:spcAft>
        <a:buSzPct val="75000"/>
        <a:buChar char="•"/>
        <a:defRPr sz="2600" kern="1200">
          <a:solidFill>
            <a:srgbClr val="000000"/>
          </a:solidFill>
          <a:latin typeface="+mn-lt"/>
          <a:ea typeface="+mn-ea"/>
          <a:cs typeface="+mn-cs"/>
          <a:sym typeface="Helvetica Light" charset="0"/>
        </a:defRPr>
      </a:lvl1pPr>
      <a:lvl2pPr marL="635000" indent="-317500" algn="l" defTabSz="412750" rtl="0" eaLnBrk="1" fontAlgn="base" hangingPunct="1">
        <a:spcBef>
          <a:spcPts val="2600"/>
        </a:spcBef>
        <a:spcAft>
          <a:spcPct val="0"/>
        </a:spcAft>
        <a:buSzPct val="75000"/>
        <a:buChar char="•"/>
        <a:defRPr sz="2600" kern="1200">
          <a:solidFill>
            <a:srgbClr val="000000"/>
          </a:solidFill>
          <a:latin typeface="+mn-lt"/>
          <a:ea typeface="+mn-ea"/>
          <a:cs typeface="+mn-cs"/>
          <a:sym typeface="Helvetica Light" charset="0"/>
        </a:defRPr>
      </a:lvl2pPr>
      <a:lvl3pPr marL="952500" indent="-317500" algn="l" defTabSz="412750" rtl="0" eaLnBrk="1" fontAlgn="base" hangingPunct="1">
        <a:spcBef>
          <a:spcPts val="2600"/>
        </a:spcBef>
        <a:spcAft>
          <a:spcPct val="0"/>
        </a:spcAft>
        <a:buSzPct val="75000"/>
        <a:buChar char="•"/>
        <a:defRPr sz="2600" kern="1200">
          <a:solidFill>
            <a:srgbClr val="000000"/>
          </a:solidFill>
          <a:latin typeface="+mn-lt"/>
          <a:ea typeface="+mn-ea"/>
          <a:cs typeface="+mn-cs"/>
          <a:sym typeface="Helvetica Light" charset="0"/>
        </a:defRPr>
      </a:lvl3pPr>
      <a:lvl4pPr marL="1270000" indent="-317500" algn="l" defTabSz="412750" rtl="0" eaLnBrk="1" fontAlgn="base" hangingPunct="1">
        <a:spcBef>
          <a:spcPts val="2600"/>
        </a:spcBef>
        <a:spcAft>
          <a:spcPct val="0"/>
        </a:spcAft>
        <a:buSzPct val="75000"/>
        <a:buChar char="•"/>
        <a:defRPr sz="2600" kern="1200">
          <a:solidFill>
            <a:srgbClr val="000000"/>
          </a:solidFill>
          <a:latin typeface="+mn-lt"/>
          <a:ea typeface="+mn-ea"/>
          <a:cs typeface="+mn-cs"/>
          <a:sym typeface="Helvetica Light" charset="0"/>
        </a:defRPr>
      </a:lvl4pPr>
      <a:lvl5pPr marL="1587500" indent="-317500" algn="l" defTabSz="412750" rtl="0" eaLnBrk="1" fontAlgn="base" hangingPunct="1">
        <a:spcBef>
          <a:spcPts val="2600"/>
        </a:spcBef>
        <a:spcAft>
          <a:spcPct val="0"/>
        </a:spcAft>
        <a:buSzPct val="75000"/>
        <a:buChar char="•"/>
        <a:defRPr sz="2600" kern="1200">
          <a:solidFill>
            <a:srgbClr val="000000"/>
          </a:solidFill>
          <a:latin typeface="+mn-lt"/>
          <a:ea typeface="+mn-ea"/>
          <a:cs typeface="+mn-cs"/>
          <a:sym typeface="Helvetica Light"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chart" Target="../charts/chart1.xml"/><Relationship Id="rId5" Type="http://schemas.microsoft.com/office/2007/relationships/hdphoto" Target="../media/hdphoto2.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emf"/><Relationship Id="rId1" Type="http://schemas.openxmlformats.org/officeDocument/2006/relationships/slideLayout" Target="../slideLayouts/slideLayout6.xml"/><Relationship Id="rId4" Type="http://schemas.openxmlformats.org/officeDocument/2006/relationships/image" Target="../media/image68.jp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9.emf"/><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0.emf"/></Relationships>
</file>

<file path=ppt/slides/_rels/slide3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58.JP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8.emf"/></Relationships>
</file>

<file path=ppt/slides/_rels/slide42.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80.jpeg"/><Relationship Id="rId7" Type="http://schemas.openxmlformats.org/officeDocument/2006/relationships/image" Target="../media/image69.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10" Type="http://schemas.openxmlformats.org/officeDocument/2006/relationships/image" Target="../media/image86.jpeg"/><Relationship Id="rId4" Type="http://schemas.openxmlformats.org/officeDocument/2006/relationships/image" Target="../media/image81.jpeg"/><Relationship Id="rId9" Type="http://schemas.openxmlformats.org/officeDocument/2006/relationships/image" Target="../media/image85.jpeg"/></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89.png"/><Relationship Id="rId4" Type="http://schemas.microsoft.com/office/2007/relationships/hdphoto" Target="../media/hdphoto5.wdp"/></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6.emf"/><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70.emf"/><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8.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7.xml"/><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051CD6-26F5-7646-A4D6-E8C092FCB1DB}"/>
              </a:ext>
            </a:extLst>
          </p:cNvPr>
          <p:cNvPicPr>
            <a:picLocks/>
          </p:cNvPicPr>
          <p:nvPr/>
        </p:nvPicPr>
        <p:blipFill rotWithShape="1">
          <a:blip r:embed="rId2" cstate="hqprint">
            <a:extLst>
              <a:ext uri="{28A0092B-C50C-407E-A947-70E740481C1C}">
                <a14:useLocalDpi xmlns:a14="http://schemas.microsoft.com/office/drawing/2010/main" val="0"/>
              </a:ext>
            </a:extLst>
          </a:blip>
          <a:srcRect l="-314" r="314" b="52341"/>
          <a:stretch/>
        </p:blipFill>
        <p:spPr>
          <a:xfrm>
            <a:off x="8275542" y="0"/>
            <a:ext cx="3916458" cy="1352169"/>
          </a:xfrm>
          <a:prstGeom prst="rect">
            <a:avLst/>
          </a:prstGeom>
        </p:spPr>
      </p:pic>
      <p:sp>
        <p:nvSpPr>
          <p:cNvPr id="3077" name="Rectangle 4"/>
          <p:cNvSpPr>
            <a:spLocks/>
          </p:cNvSpPr>
          <p:nvPr/>
        </p:nvSpPr>
        <p:spPr bwMode="auto">
          <a:xfrm>
            <a:off x="8255000" y="1489836"/>
            <a:ext cx="4453732" cy="4556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5400" tIns="25400" rIns="25400" bIns="254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defTabSz="457200">
              <a:lnSpc>
                <a:spcPts val="3100"/>
              </a:lnSpc>
            </a:pPr>
            <a:r>
              <a:rPr lang="en-US" altLang="en-US" sz="2850" kern="0" dirty="0">
                <a:solidFill>
                  <a:srgbClr val="FF6C2C"/>
                </a:solidFill>
                <a:latin typeface="Chronicle Deck Semi"/>
                <a:ea typeface="Chronicle Deck Semi"/>
                <a:cs typeface="Chronicle Deck Semi"/>
                <a:sym typeface="Chronicle Office Regular" charset="0"/>
              </a:rPr>
              <a:t>Our oceans, our selves</a:t>
            </a:r>
          </a:p>
        </p:txBody>
      </p:sp>
      <p:sp>
        <p:nvSpPr>
          <p:cNvPr id="3078" name="Rectangle 5"/>
          <p:cNvSpPr>
            <a:spLocks/>
          </p:cNvSpPr>
          <p:nvPr/>
        </p:nvSpPr>
        <p:spPr bwMode="auto">
          <a:xfrm>
            <a:off x="8255000" y="2083183"/>
            <a:ext cx="3604419" cy="8426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25400" tIns="25400" rIns="25400" bIns="254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defTabSz="457200">
              <a:lnSpc>
                <a:spcPts val="2100"/>
              </a:lnSpc>
            </a:pPr>
            <a:r>
              <a:rPr lang="en-US" altLang="en-US" sz="1500" kern="0" dirty="0">
                <a:solidFill>
                  <a:srgbClr val="7A7D81"/>
                </a:solidFill>
                <a:latin typeface="Whitney Bold"/>
                <a:ea typeface="Whitney Bold"/>
                <a:cs typeface="Whitney Bold"/>
                <a:sym typeface="Whitney Office Bold" charset="0"/>
              </a:rPr>
              <a:t>Philip Levin</a:t>
            </a:r>
            <a:br>
              <a:rPr lang="en-US" altLang="en-US" sz="1500" kern="0" dirty="0">
                <a:solidFill>
                  <a:srgbClr val="7A7D81"/>
                </a:solidFill>
                <a:latin typeface="Whitney Bold"/>
                <a:ea typeface="Whitney Bold"/>
                <a:cs typeface="Whitney Bold"/>
                <a:sym typeface="Whitney Office Bold" charset="0"/>
              </a:rPr>
            </a:br>
            <a:r>
              <a:rPr lang="en-US" altLang="en-US" sz="1100" kern="0" dirty="0">
                <a:solidFill>
                  <a:srgbClr val="7A7D81"/>
                </a:solidFill>
                <a:latin typeface="Whitney Bold"/>
                <a:ea typeface="Whitney Bold"/>
                <a:cs typeface="Whitney Bold"/>
                <a:sym typeface="Whitney Office Bold" charset="0"/>
              </a:rPr>
              <a:t>The Nature Conservancy &amp; University of Washington</a:t>
            </a:r>
          </a:p>
          <a:p>
            <a:pPr algn="l" defTabSz="457200">
              <a:lnSpc>
                <a:spcPts val="2100"/>
              </a:lnSpc>
            </a:pPr>
            <a:r>
              <a:rPr lang="en-US" altLang="en-US" sz="1100" kern="0" dirty="0">
                <a:solidFill>
                  <a:srgbClr val="7A7D81"/>
                </a:solidFill>
                <a:latin typeface="Whitney Bold"/>
                <a:ea typeface="Whitney Bold"/>
                <a:cs typeface="Whitney Bold"/>
                <a:sym typeface="Whitney Office Bold" charset="0"/>
              </a:rPr>
              <a:t>@</a:t>
            </a:r>
            <a:r>
              <a:rPr lang="en-US" altLang="en-US" sz="1100" kern="0" dirty="0" err="1">
                <a:solidFill>
                  <a:srgbClr val="7A7D81"/>
                </a:solidFill>
                <a:latin typeface="Whitney Bold"/>
                <a:ea typeface="Whitney Bold"/>
                <a:cs typeface="Whitney Bold"/>
                <a:sym typeface="Whitney Office Bold" charset="0"/>
              </a:rPr>
              <a:t>ConsLevin</a:t>
            </a:r>
            <a:endParaRPr lang="en-US" altLang="en-US" sz="1500" kern="0" dirty="0">
              <a:solidFill>
                <a:srgbClr val="7A7D81"/>
              </a:solidFill>
              <a:latin typeface="Whitney Bold"/>
              <a:ea typeface="Whitney Bold"/>
              <a:cs typeface="Whitney Bold"/>
              <a:sym typeface="Whitney Office Bold" charset="0"/>
            </a:endParaRPr>
          </a:p>
        </p:txBody>
      </p:sp>
      <p:pic>
        <p:nvPicPr>
          <p:cNvPr id="1026" name="Picture 2" descr="Image result for twitter icon">
            <a:extLst>
              <a:ext uri="{FF2B5EF4-FFF2-40B4-BE49-F238E27FC236}">
                <a16:creationId xmlns:a16="http://schemas.microsoft.com/office/drawing/2014/main" id="{2B8327F1-C277-CF44-BE57-BD7FE7DBF6E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05824" y="2637978"/>
            <a:ext cx="337749" cy="3377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ox 3-13 Pollution sign (Leo Shaw).jpg">
            <a:extLst>
              <a:ext uri="{FF2B5EF4-FFF2-40B4-BE49-F238E27FC236}">
                <a16:creationId xmlns:a16="http://schemas.microsoft.com/office/drawing/2014/main" id="{0E9E8F7A-6FF8-AE40-9D1A-906E9C141978}"/>
              </a:ext>
            </a:extLst>
          </p:cNvPr>
          <p:cNvPicPr>
            <a:picLocks noChangeAspect="1"/>
          </p:cNvPicPr>
          <p:nvPr/>
        </p:nvPicPr>
        <p:blipFill rotWithShape="1">
          <a:blip r:embed="rId4" cstate="print"/>
          <a:srcRect l="3426" t="13520"/>
          <a:stretch/>
        </p:blipFill>
        <p:spPr>
          <a:xfrm>
            <a:off x="8275542" y="3140765"/>
            <a:ext cx="3941064" cy="2645727"/>
          </a:xfrm>
          <a:prstGeom prst="rect">
            <a:avLst/>
          </a:prstGeom>
        </p:spPr>
      </p:pic>
      <p:pic>
        <p:nvPicPr>
          <p:cNvPr id="3" name="Picture 2">
            <a:extLst>
              <a:ext uri="{FF2B5EF4-FFF2-40B4-BE49-F238E27FC236}">
                <a16:creationId xmlns:a16="http://schemas.microsoft.com/office/drawing/2014/main" id="{9377B9E9-2F4A-C54C-A6B0-9F9C6A5D2D36}"/>
              </a:ext>
            </a:extLst>
          </p:cNvPr>
          <p:cNvPicPr>
            <a:picLocks noChangeAspect="1"/>
          </p:cNvPicPr>
          <p:nvPr/>
        </p:nvPicPr>
        <p:blipFill rotWithShape="1">
          <a:blip r:embed="rId5">
            <a:extLst>
              <a:ext uri="{28A0092B-C50C-407E-A947-70E740481C1C}">
                <a14:useLocalDpi xmlns:a14="http://schemas.microsoft.com/office/drawing/2010/main" val="0"/>
              </a:ext>
            </a:extLst>
          </a:blip>
          <a:srcRect t="29250" b="23348"/>
          <a:stretch/>
        </p:blipFill>
        <p:spPr>
          <a:xfrm>
            <a:off x="0" y="0"/>
            <a:ext cx="8138160" cy="5786492"/>
          </a:xfrm>
          <a:prstGeom prst="rect">
            <a:avLst/>
          </a:prstGeom>
        </p:spPr>
      </p:pic>
    </p:spTree>
    <p:extLst>
      <p:ext uri="{BB962C8B-B14F-4D97-AF65-F5344CB8AC3E}">
        <p14:creationId xmlns:p14="http://schemas.microsoft.com/office/powerpoint/2010/main" val="3258082382"/>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7F5A31-B485-5C4C-B0F1-F29D2ACF1264}"/>
              </a:ext>
            </a:extLst>
          </p:cNvPr>
          <p:cNvSpPr/>
          <p:nvPr/>
        </p:nvSpPr>
        <p:spPr bwMode="auto">
          <a:xfrm>
            <a:off x="0" y="28576"/>
            <a:ext cx="12213244" cy="5852160"/>
          </a:xfrm>
          <a:prstGeom prst="rect">
            <a:avLst/>
          </a:prstGeom>
          <a:solidFill>
            <a:schemeClr val="bg2"/>
          </a:solidFill>
          <a:ln w="25400" cap="flat" cmpd="sng" algn="ctr">
            <a:noFill/>
            <a:prstDash val="solid"/>
            <a:miter lim="40000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dirty="0">
              <a:ln>
                <a:noFill/>
              </a:ln>
              <a:solidFill>
                <a:srgbClr val="000000"/>
              </a:solidFill>
              <a:effectLst/>
              <a:latin typeface="Helvetica Light" charset="0"/>
              <a:ea typeface="Helvetica Light" charset="0"/>
              <a:cs typeface="Helvetica Light" charset="0"/>
              <a:sym typeface="Helvetica Light" charset="0"/>
            </a:endParaRPr>
          </a:p>
        </p:txBody>
      </p:sp>
      <p:sp>
        <p:nvSpPr>
          <p:cNvPr id="24" name="Oval 23">
            <a:extLst>
              <a:ext uri="{FF2B5EF4-FFF2-40B4-BE49-F238E27FC236}">
                <a16:creationId xmlns:a16="http://schemas.microsoft.com/office/drawing/2014/main" id="{323A9816-078B-7245-9FC5-8902DD491594}"/>
              </a:ext>
            </a:extLst>
          </p:cNvPr>
          <p:cNvSpPr/>
          <p:nvPr/>
        </p:nvSpPr>
        <p:spPr>
          <a:xfrm>
            <a:off x="343135" y="241387"/>
            <a:ext cx="1097280" cy="1097280"/>
          </a:xfrm>
          <a:prstGeom prst="ellipse">
            <a:avLst/>
          </a:prstGeom>
          <a:blipFill>
            <a:blip r:embed="rId3"/>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4A7E825-D6F6-D848-AA4E-D5B17EC3B035}"/>
              </a:ext>
            </a:extLst>
          </p:cNvPr>
          <p:cNvSpPr/>
          <p:nvPr/>
        </p:nvSpPr>
        <p:spPr>
          <a:xfrm>
            <a:off x="2059609" y="238224"/>
            <a:ext cx="1097280" cy="1097280"/>
          </a:xfrm>
          <a:prstGeom prst="ellipse">
            <a:avLst/>
          </a:prstGeom>
          <a:blipFill>
            <a:blip r:embed="rId4"/>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B5FF93D-774C-6E40-8F27-467F25F24150}"/>
              </a:ext>
            </a:extLst>
          </p:cNvPr>
          <p:cNvSpPr/>
          <p:nvPr/>
        </p:nvSpPr>
        <p:spPr>
          <a:xfrm>
            <a:off x="3851088" y="238224"/>
            <a:ext cx="1097280" cy="1097280"/>
          </a:xfrm>
          <a:prstGeom prst="ellipse">
            <a:avLst/>
          </a:prstGeom>
          <a:blipFill>
            <a:blip r:embed="rId5"/>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F5B1F3C8-E3A2-1440-A02F-32E6461705C1}"/>
              </a:ext>
            </a:extLst>
          </p:cNvPr>
          <p:cNvPicPr>
            <a:picLocks noChangeAspect="1"/>
          </p:cNvPicPr>
          <p:nvPr/>
        </p:nvPicPr>
        <p:blipFill>
          <a:blip r:embed="rId6"/>
          <a:stretch>
            <a:fillRect/>
          </a:stretch>
        </p:blipFill>
        <p:spPr>
          <a:xfrm>
            <a:off x="5567562" y="238224"/>
            <a:ext cx="1121761" cy="1121761"/>
          </a:xfrm>
          <a:prstGeom prst="rect">
            <a:avLst/>
          </a:prstGeom>
        </p:spPr>
      </p:pic>
      <p:pic>
        <p:nvPicPr>
          <p:cNvPr id="28" name="Picture 27">
            <a:extLst>
              <a:ext uri="{FF2B5EF4-FFF2-40B4-BE49-F238E27FC236}">
                <a16:creationId xmlns:a16="http://schemas.microsoft.com/office/drawing/2014/main" id="{7FCCFA06-9731-FB42-A749-DA0C8BAF8EA4}"/>
              </a:ext>
            </a:extLst>
          </p:cNvPr>
          <p:cNvPicPr>
            <a:picLocks noChangeAspect="1"/>
          </p:cNvPicPr>
          <p:nvPr/>
        </p:nvPicPr>
        <p:blipFill>
          <a:blip r:embed="rId7"/>
          <a:stretch>
            <a:fillRect/>
          </a:stretch>
        </p:blipFill>
        <p:spPr>
          <a:xfrm>
            <a:off x="7308517" y="238224"/>
            <a:ext cx="1121761" cy="1121761"/>
          </a:xfrm>
          <a:prstGeom prst="rect">
            <a:avLst/>
          </a:prstGeom>
        </p:spPr>
      </p:pic>
      <p:pic>
        <p:nvPicPr>
          <p:cNvPr id="29" name="Picture 28">
            <a:extLst>
              <a:ext uri="{FF2B5EF4-FFF2-40B4-BE49-F238E27FC236}">
                <a16:creationId xmlns:a16="http://schemas.microsoft.com/office/drawing/2014/main" id="{BD833C13-F35F-6140-8F51-0DB1541D4C34}"/>
              </a:ext>
            </a:extLst>
          </p:cNvPr>
          <p:cNvPicPr>
            <a:picLocks noChangeAspect="1"/>
          </p:cNvPicPr>
          <p:nvPr/>
        </p:nvPicPr>
        <p:blipFill>
          <a:blip r:embed="rId8"/>
          <a:stretch>
            <a:fillRect/>
          </a:stretch>
        </p:blipFill>
        <p:spPr>
          <a:xfrm>
            <a:off x="9069146" y="238224"/>
            <a:ext cx="1121761" cy="1121761"/>
          </a:xfrm>
          <a:prstGeom prst="rect">
            <a:avLst/>
          </a:prstGeom>
        </p:spPr>
      </p:pic>
      <p:sp>
        <p:nvSpPr>
          <p:cNvPr id="30" name="Oval 29">
            <a:extLst>
              <a:ext uri="{FF2B5EF4-FFF2-40B4-BE49-F238E27FC236}">
                <a16:creationId xmlns:a16="http://schemas.microsoft.com/office/drawing/2014/main" id="{5D81F13E-6491-6E4A-A223-40F6D518DACF}"/>
              </a:ext>
            </a:extLst>
          </p:cNvPr>
          <p:cNvSpPr/>
          <p:nvPr/>
        </p:nvSpPr>
        <p:spPr>
          <a:xfrm>
            <a:off x="10743924" y="189378"/>
            <a:ext cx="1097280" cy="1097280"/>
          </a:xfrm>
          <a:prstGeom prst="ellipse">
            <a:avLst/>
          </a:prstGeom>
          <a:blipFill>
            <a:blip r:embed="rId9"/>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CDBEC5E-06E5-8C4C-9B2A-770046E757BD}"/>
              </a:ext>
            </a:extLst>
          </p:cNvPr>
          <p:cNvSpPr txBox="1"/>
          <p:nvPr/>
        </p:nvSpPr>
        <p:spPr>
          <a:xfrm>
            <a:off x="163848" y="1286659"/>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REDUCED STRESS</a:t>
            </a:r>
          </a:p>
        </p:txBody>
      </p:sp>
      <p:sp>
        <p:nvSpPr>
          <p:cNvPr id="32" name="TextBox 31">
            <a:extLst>
              <a:ext uri="{FF2B5EF4-FFF2-40B4-BE49-F238E27FC236}">
                <a16:creationId xmlns:a16="http://schemas.microsoft.com/office/drawing/2014/main" id="{49523EDC-0A4B-E648-BA14-E85C69ED852A}"/>
              </a:ext>
            </a:extLst>
          </p:cNvPr>
          <p:cNvSpPr txBox="1"/>
          <p:nvPr/>
        </p:nvSpPr>
        <p:spPr>
          <a:xfrm>
            <a:off x="1833918" y="1286658"/>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IMPROVED SLEEP</a:t>
            </a:r>
          </a:p>
        </p:txBody>
      </p:sp>
      <p:sp>
        <p:nvSpPr>
          <p:cNvPr id="33" name="TextBox 32">
            <a:extLst>
              <a:ext uri="{FF2B5EF4-FFF2-40B4-BE49-F238E27FC236}">
                <a16:creationId xmlns:a16="http://schemas.microsoft.com/office/drawing/2014/main" id="{BE123558-94FC-4940-B45B-E3BF7EE34589}"/>
              </a:ext>
            </a:extLst>
          </p:cNvPr>
          <p:cNvSpPr txBox="1"/>
          <p:nvPr/>
        </p:nvSpPr>
        <p:spPr>
          <a:xfrm>
            <a:off x="3186957" y="1335504"/>
            <a:ext cx="2305262" cy="584775"/>
          </a:xfrm>
          <a:prstGeom prst="rect">
            <a:avLst/>
          </a:prstGeom>
          <a:noFill/>
        </p:spPr>
        <p:txBody>
          <a:bodyPr wrap="square" rtlCol="0">
            <a:spAutoFit/>
          </a:bodyPr>
          <a:lstStyle/>
          <a:p>
            <a:pPr algn="ctr"/>
            <a:r>
              <a:rPr lang="en-US" sz="1600" b="1" dirty="0">
                <a:latin typeface="Comic Sans MS" panose="030F0702030302020204" pitchFamily="66" charset="0"/>
              </a:rPr>
              <a:t>REDUCED ANXIETY &amp; DEPRESSION</a:t>
            </a:r>
          </a:p>
        </p:txBody>
      </p:sp>
      <p:sp>
        <p:nvSpPr>
          <p:cNvPr id="34" name="TextBox 33">
            <a:extLst>
              <a:ext uri="{FF2B5EF4-FFF2-40B4-BE49-F238E27FC236}">
                <a16:creationId xmlns:a16="http://schemas.microsoft.com/office/drawing/2014/main" id="{865A4E33-1E1F-A44D-806D-AAAAC006E137}"/>
              </a:ext>
            </a:extLst>
          </p:cNvPr>
          <p:cNvSpPr txBox="1"/>
          <p:nvPr/>
        </p:nvSpPr>
        <p:spPr>
          <a:xfrm>
            <a:off x="7086946" y="1297106"/>
            <a:ext cx="1639929" cy="584775"/>
          </a:xfrm>
          <a:prstGeom prst="rect">
            <a:avLst/>
          </a:prstGeom>
          <a:noFill/>
        </p:spPr>
        <p:txBody>
          <a:bodyPr wrap="square" rtlCol="0">
            <a:spAutoFit/>
          </a:bodyPr>
          <a:lstStyle/>
          <a:p>
            <a:pPr algn="ctr"/>
            <a:r>
              <a:rPr lang="en-US" sz="1600" b="1" dirty="0">
                <a:latin typeface="Comic Sans MS" panose="030F0702030302020204" pitchFamily="66" charset="0"/>
              </a:rPr>
              <a:t>REDUCED AGGRESSION</a:t>
            </a:r>
          </a:p>
        </p:txBody>
      </p:sp>
      <p:sp>
        <p:nvSpPr>
          <p:cNvPr id="35" name="TextBox 34">
            <a:extLst>
              <a:ext uri="{FF2B5EF4-FFF2-40B4-BE49-F238E27FC236}">
                <a16:creationId xmlns:a16="http://schemas.microsoft.com/office/drawing/2014/main" id="{B8CD6D74-A6AB-064B-A1DD-02DF2406D81D}"/>
              </a:ext>
            </a:extLst>
          </p:cNvPr>
          <p:cNvSpPr txBox="1"/>
          <p:nvPr/>
        </p:nvSpPr>
        <p:spPr>
          <a:xfrm>
            <a:off x="8872546" y="1297105"/>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PROSOCIAL BEHAVIOR</a:t>
            </a:r>
          </a:p>
        </p:txBody>
      </p:sp>
      <p:sp>
        <p:nvSpPr>
          <p:cNvPr id="36" name="TextBox 35">
            <a:extLst>
              <a:ext uri="{FF2B5EF4-FFF2-40B4-BE49-F238E27FC236}">
                <a16:creationId xmlns:a16="http://schemas.microsoft.com/office/drawing/2014/main" id="{FF66B8C0-14ED-D446-9CAF-CF1C52A3CC7A}"/>
              </a:ext>
            </a:extLst>
          </p:cNvPr>
          <p:cNvSpPr txBox="1"/>
          <p:nvPr/>
        </p:nvSpPr>
        <p:spPr>
          <a:xfrm>
            <a:off x="5375705" y="1317437"/>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GREATER HAPPINESS</a:t>
            </a:r>
          </a:p>
        </p:txBody>
      </p:sp>
      <p:sp>
        <p:nvSpPr>
          <p:cNvPr id="37" name="TextBox 36">
            <a:extLst>
              <a:ext uri="{FF2B5EF4-FFF2-40B4-BE49-F238E27FC236}">
                <a16:creationId xmlns:a16="http://schemas.microsoft.com/office/drawing/2014/main" id="{27CC381E-B330-484F-89DD-0CCDF40DCF15}"/>
              </a:ext>
            </a:extLst>
          </p:cNvPr>
          <p:cNvSpPr txBox="1"/>
          <p:nvPr/>
        </p:nvSpPr>
        <p:spPr>
          <a:xfrm>
            <a:off x="10518233" y="1267694"/>
            <a:ext cx="1548662" cy="830997"/>
          </a:xfrm>
          <a:prstGeom prst="rect">
            <a:avLst/>
          </a:prstGeom>
          <a:noFill/>
        </p:spPr>
        <p:txBody>
          <a:bodyPr wrap="square" rtlCol="0">
            <a:spAutoFit/>
          </a:bodyPr>
          <a:lstStyle/>
          <a:p>
            <a:pPr algn="ctr"/>
            <a:r>
              <a:rPr lang="en-US" sz="1600" b="1" dirty="0">
                <a:latin typeface="Comic Sans MS" panose="030F0702030302020204" pitchFamily="66" charset="0"/>
              </a:rPr>
              <a:t>REDUCED ADHD SYMPTOMS</a:t>
            </a:r>
          </a:p>
        </p:txBody>
      </p:sp>
      <p:sp>
        <p:nvSpPr>
          <p:cNvPr id="38" name="Oval 37">
            <a:extLst>
              <a:ext uri="{FF2B5EF4-FFF2-40B4-BE49-F238E27FC236}">
                <a16:creationId xmlns:a16="http://schemas.microsoft.com/office/drawing/2014/main" id="{9A5C4469-66F3-5748-BDC9-86DC7701F2B5}"/>
              </a:ext>
            </a:extLst>
          </p:cNvPr>
          <p:cNvSpPr/>
          <p:nvPr/>
        </p:nvSpPr>
        <p:spPr>
          <a:xfrm>
            <a:off x="270081" y="2196995"/>
            <a:ext cx="1097280" cy="1097280"/>
          </a:xfrm>
          <a:prstGeom prst="ellipse">
            <a:avLst/>
          </a:prstGeom>
          <a:blipFill>
            <a:blip r:embed="rId10"/>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D6731B63-A2CA-5E45-93D8-34BB7AA09A83}"/>
              </a:ext>
            </a:extLst>
          </p:cNvPr>
          <p:cNvSpPr/>
          <p:nvPr/>
        </p:nvSpPr>
        <p:spPr>
          <a:xfrm>
            <a:off x="2009769" y="2196995"/>
            <a:ext cx="1097280" cy="1097280"/>
          </a:xfrm>
          <a:prstGeom prst="ellipse">
            <a:avLst/>
          </a:prstGeom>
          <a:blipFill>
            <a:blip r:embed="rId11"/>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7A9E33B-8D91-2844-9D99-A4CE6333BE15}"/>
              </a:ext>
            </a:extLst>
          </p:cNvPr>
          <p:cNvSpPr/>
          <p:nvPr/>
        </p:nvSpPr>
        <p:spPr>
          <a:xfrm>
            <a:off x="3881589" y="2196995"/>
            <a:ext cx="1097280" cy="1097280"/>
          </a:xfrm>
          <a:prstGeom prst="ellipse">
            <a:avLst/>
          </a:prstGeom>
          <a:blipFill>
            <a:blip r:embed="rId12"/>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C1E214C-CA4F-1B44-B79C-D67542528820}"/>
              </a:ext>
            </a:extLst>
          </p:cNvPr>
          <p:cNvSpPr/>
          <p:nvPr/>
        </p:nvSpPr>
        <p:spPr>
          <a:xfrm>
            <a:off x="5621277" y="2196995"/>
            <a:ext cx="1097280" cy="1097280"/>
          </a:xfrm>
          <a:prstGeom prst="ellipse">
            <a:avLst/>
          </a:prstGeom>
          <a:blipFill>
            <a:blip r:embed="rId13"/>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FA0FDA9-2A20-7940-B6E1-8E5D64D06120}"/>
              </a:ext>
            </a:extLst>
          </p:cNvPr>
          <p:cNvSpPr/>
          <p:nvPr/>
        </p:nvSpPr>
        <p:spPr>
          <a:xfrm>
            <a:off x="7394338" y="2196995"/>
            <a:ext cx="1097280" cy="1097280"/>
          </a:xfrm>
          <a:prstGeom prst="ellipse">
            <a:avLst/>
          </a:prstGeom>
          <a:blipFill>
            <a:blip r:embed="rId14"/>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A16D696-3225-5D49-91BB-8F30876F6F29}"/>
              </a:ext>
            </a:extLst>
          </p:cNvPr>
          <p:cNvSpPr/>
          <p:nvPr/>
        </p:nvSpPr>
        <p:spPr>
          <a:xfrm>
            <a:off x="9134026" y="2196995"/>
            <a:ext cx="1097280" cy="1097280"/>
          </a:xfrm>
          <a:prstGeom prst="ellipse">
            <a:avLst/>
          </a:prstGeom>
          <a:blipFill>
            <a:blip r:embed="rId15"/>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A7FCBF0-E12C-9A47-AC14-15B594C6672F}"/>
              </a:ext>
            </a:extLst>
          </p:cNvPr>
          <p:cNvSpPr/>
          <p:nvPr/>
        </p:nvSpPr>
        <p:spPr>
          <a:xfrm>
            <a:off x="10743924" y="2240529"/>
            <a:ext cx="1097280" cy="1097280"/>
          </a:xfrm>
          <a:prstGeom prst="ellipse">
            <a:avLst/>
          </a:prstGeom>
          <a:blipFill>
            <a:blip r:embed="rId16"/>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27318EF-88AA-CF47-9413-DFBF921413FA}"/>
              </a:ext>
            </a:extLst>
          </p:cNvPr>
          <p:cNvSpPr/>
          <p:nvPr/>
        </p:nvSpPr>
        <p:spPr>
          <a:xfrm>
            <a:off x="317493" y="4210082"/>
            <a:ext cx="1097280" cy="1097280"/>
          </a:xfrm>
          <a:prstGeom prst="ellipse">
            <a:avLst/>
          </a:prstGeom>
          <a:blipFill>
            <a:blip r:embed="rId17"/>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B2716FA-0D11-9C45-AEF6-B1AC9EA5E5D0}"/>
              </a:ext>
            </a:extLst>
          </p:cNvPr>
          <p:cNvSpPr/>
          <p:nvPr/>
        </p:nvSpPr>
        <p:spPr>
          <a:xfrm>
            <a:off x="2064036" y="4210082"/>
            <a:ext cx="1097280" cy="1097280"/>
          </a:xfrm>
          <a:prstGeom prst="ellipse">
            <a:avLst/>
          </a:prstGeom>
          <a:blipFill>
            <a:blip r:embed="rId18"/>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8305CC18-15BF-C840-913A-EE3D4E7B5883}"/>
              </a:ext>
            </a:extLst>
          </p:cNvPr>
          <p:cNvSpPr txBox="1"/>
          <p:nvPr/>
        </p:nvSpPr>
        <p:spPr>
          <a:xfrm>
            <a:off x="130019" y="3275311"/>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PHYSICAL ACTIVITY</a:t>
            </a:r>
          </a:p>
        </p:txBody>
      </p:sp>
      <p:sp>
        <p:nvSpPr>
          <p:cNvPr id="48" name="TextBox 47">
            <a:extLst>
              <a:ext uri="{FF2B5EF4-FFF2-40B4-BE49-F238E27FC236}">
                <a16:creationId xmlns:a16="http://schemas.microsoft.com/office/drawing/2014/main" id="{8B6054C0-91FF-F74E-B42B-D69E16EBA583}"/>
              </a:ext>
            </a:extLst>
          </p:cNvPr>
          <p:cNvSpPr txBox="1"/>
          <p:nvPr/>
        </p:nvSpPr>
        <p:spPr>
          <a:xfrm>
            <a:off x="1784078" y="3294275"/>
            <a:ext cx="1548662" cy="830997"/>
          </a:xfrm>
          <a:prstGeom prst="rect">
            <a:avLst/>
          </a:prstGeom>
          <a:noFill/>
        </p:spPr>
        <p:txBody>
          <a:bodyPr wrap="square" rtlCol="0">
            <a:spAutoFit/>
          </a:bodyPr>
          <a:lstStyle/>
          <a:p>
            <a:pPr algn="ctr"/>
            <a:r>
              <a:rPr lang="en-US" sz="1600" b="1" dirty="0">
                <a:latin typeface="Comic Sans MS" panose="030F0702030302020204" pitchFamily="66" charset="0"/>
              </a:rPr>
              <a:t>LOWER BLOOD PRESSURE</a:t>
            </a:r>
          </a:p>
        </p:txBody>
      </p:sp>
      <p:sp>
        <p:nvSpPr>
          <p:cNvPr id="49" name="TextBox 48">
            <a:extLst>
              <a:ext uri="{FF2B5EF4-FFF2-40B4-BE49-F238E27FC236}">
                <a16:creationId xmlns:a16="http://schemas.microsoft.com/office/drawing/2014/main" id="{445E30DD-5AD2-734D-B946-5DA723D7C3D6}"/>
              </a:ext>
            </a:extLst>
          </p:cNvPr>
          <p:cNvSpPr txBox="1"/>
          <p:nvPr/>
        </p:nvSpPr>
        <p:spPr>
          <a:xfrm>
            <a:off x="3734725" y="3271500"/>
            <a:ext cx="1548662" cy="830997"/>
          </a:xfrm>
          <a:prstGeom prst="rect">
            <a:avLst/>
          </a:prstGeom>
          <a:noFill/>
        </p:spPr>
        <p:txBody>
          <a:bodyPr wrap="square" rtlCol="0">
            <a:spAutoFit/>
          </a:bodyPr>
          <a:lstStyle/>
          <a:p>
            <a:pPr algn="ctr"/>
            <a:r>
              <a:rPr lang="en-US" sz="1600" b="1" dirty="0">
                <a:latin typeface="Comic Sans MS" panose="030F0702030302020204" pitchFamily="66" charset="0"/>
              </a:rPr>
              <a:t>FASTER POST-OP RECOVERY</a:t>
            </a:r>
          </a:p>
        </p:txBody>
      </p:sp>
      <p:sp>
        <p:nvSpPr>
          <p:cNvPr id="50" name="TextBox 49">
            <a:extLst>
              <a:ext uri="{FF2B5EF4-FFF2-40B4-BE49-F238E27FC236}">
                <a16:creationId xmlns:a16="http://schemas.microsoft.com/office/drawing/2014/main" id="{76817A30-AC0B-0C4B-B608-4AF48462A9BB}"/>
              </a:ext>
            </a:extLst>
          </p:cNvPr>
          <p:cNvSpPr txBox="1"/>
          <p:nvPr/>
        </p:nvSpPr>
        <p:spPr>
          <a:xfrm>
            <a:off x="5507786" y="3271500"/>
            <a:ext cx="1548662" cy="830997"/>
          </a:xfrm>
          <a:prstGeom prst="rect">
            <a:avLst/>
          </a:prstGeom>
          <a:noFill/>
        </p:spPr>
        <p:txBody>
          <a:bodyPr wrap="square" rtlCol="0">
            <a:spAutoFit/>
          </a:bodyPr>
          <a:lstStyle/>
          <a:p>
            <a:pPr algn="ctr"/>
            <a:r>
              <a:rPr lang="en-US" sz="1600" b="1" dirty="0">
                <a:latin typeface="Comic Sans MS" panose="030F0702030302020204" pitchFamily="66" charset="0"/>
              </a:rPr>
              <a:t>IMPROVED BIRTH OUTCOMES</a:t>
            </a:r>
          </a:p>
        </p:txBody>
      </p:sp>
      <p:sp>
        <p:nvSpPr>
          <p:cNvPr id="51" name="TextBox 50">
            <a:extLst>
              <a:ext uri="{FF2B5EF4-FFF2-40B4-BE49-F238E27FC236}">
                <a16:creationId xmlns:a16="http://schemas.microsoft.com/office/drawing/2014/main" id="{707ECA81-D226-1B4E-88E7-6F2B64212E6C}"/>
              </a:ext>
            </a:extLst>
          </p:cNvPr>
          <p:cNvSpPr txBox="1"/>
          <p:nvPr/>
        </p:nvSpPr>
        <p:spPr>
          <a:xfrm>
            <a:off x="7176478" y="3262847"/>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PAIN CONTROL</a:t>
            </a:r>
          </a:p>
        </p:txBody>
      </p:sp>
      <p:sp>
        <p:nvSpPr>
          <p:cNvPr id="52" name="TextBox 51">
            <a:extLst>
              <a:ext uri="{FF2B5EF4-FFF2-40B4-BE49-F238E27FC236}">
                <a16:creationId xmlns:a16="http://schemas.microsoft.com/office/drawing/2014/main" id="{BD5E05A5-DA08-EC46-86DD-9DBCF1D600F8}"/>
              </a:ext>
            </a:extLst>
          </p:cNvPr>
          <p:cNvSpPr txBox="1"/>
          <p:nvPr/>
        </p:nvSpPr>
        <p:spPr>
          <a:xfrm>
            <a:off x="8908335" y="3271500"/>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LESS OBESITY</a:t>
            </a:r>
          </a:p>
        </p:txBody>
      </p:sp>
      <p:sp>
        <p:nvSpPr>
          <p:cNvPr id="53" name="TextBox 52">
            <a:extLst>
              <a:ext uri="{FF2B5EF4-FFF2-40B4-BE49-F238E27FC236}">
                <a16:creationId xmlns:a16="http://schemas.microsoft.com/office/drawing/2014/main" id="{3CD9AAF9-4604-C641-B3BF-D318413F464C}"/>
              </a:ext>
            </a:extLst>
          </p:cNvPr>
          <p:cNvSpPr txBox="1"/>
          <p:nvPr/>
        </p:nvSpPr>
        <p:spPr>
          <a:xfrm>
            <a:off x="10518233" y="3348736"/>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LESS DIABETES</a:t>
            </a:r>
          </a:p>
        </p:txBody>
      </p:sp>
      <p:sp>
        <p:nvSpPr>
          <p:cNvPr id="54" name="TextBox 53">
            <a:extLst>
              <a:ext uri="{FF2B5EF4-FFF2-40B4-BE49-F238E27FC236}">
                <a16:creationId xmlns:a16="http://schemas.microsoft.com/office/drawing/2014/main" id="{48A2FA3D-196F-424B-A8F8-E8D27FB73091}"/>
              </a:ext>
            </a:extLst>
          </p:cNvPr>
          <p:cNvSpPr txBox="1"/>
          <p:nvPr/>
        </p:nvSpPr>
        <p:spPr>
          <a:xfrm>
            <a:off x="61734" y="5307362"/>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BETTER EYESIGHT</a:t>
            </a:r>
          </a:p>
        </p:txBody>
      </p:sp>
      <p:sp>
        <p:nvSpPr>
          <p:cNvPr id="55" name="TextBox 54">
            <a:extLst>
              <a:ext uri="{FF2B5EF4-FFF2-40B4-BE49-F238E27FC236}">
                <a16:creationId xmlns:a16="http://schemas.microsoft.com/office/drawing/2014/main" id="{7D1D0077-A37D-504C-8D8D-CFE075870BAB}"/>
              </a:ext>
            </a:extLst>
          </p:cNvPr>
          <p:cNvSpPr txBox="1"/>
          <p:nvPr/>
        </p:nvSpPr>
        <p:spPr>
          <a:xfrm>
            <a:off x="1775758" y="5322100"/>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 ASTHMA IMPACTS</a:t>
            </a:r>
          </a:p>
        </p:txBody>
      </p:sp>
      <p:sp>
        <p:nvSpPr>
          <p:cNvPr id="56" name="Oval 55">
            <a:extLst>
              <a:ext uri="{FF2B5EF4-FFF2-40B4-BE49-F238E27FC236}">
                <a16:creationId xmlns:a16="http://schemas.microsoft.com/office/drawing/2014/main" id="{8746DCEB-046E-7943-A4DE-C4FE80C1B6E1}"/>
              </a:ext>
            </a:extLst>
          </p:cNvPr>
          <p:cNvSpPr/>
          <p:nvPr/>
        </p:nvSpPr>
        <p:spPr>
          <a:xfrm>
            <a:off x="7389907" y="4063845"/>
            <a:ext cx="1097280" cy="1097280"/>
          </a:xfrm>
          <a:prstGeom prst="ellipse">
            <a:avLst/>
          </a:prstGeom>
          <a:blipFill>
            <a:blip r:embed="rId19"/>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7B6A1BE-03DB-1E45-B65E-8444AA8B962D}"/>
              </a:ext>
            </a:extLst>
          </p:cNvPr>
          <p:cNvSpPr/>
          <p:nvPr/>
        </p:nvSpPr>
        <p:spPr>
          <a:xfrm>
            <a:off x="9242674" y="4061807"/>
            <a:ext cx="1097280" cy="1097280"/>
          </a:xfrm>
          <a:prstGeom prst="ellipse">
            <a:avLst/>
          </a:prstGeom>
          <a:blipFill>
            <a:blip r:embed="rId20"/>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9F92C572-C70C-BE40-97F9-69D8C0CD5367}"/>
              </a:ext>
            </a:extLst>
          </p:cNvPr>
          <p:cNvSpPr/>
          <p:nvPr/>
        </p:nvSpPr>
        <p:spPr>
          <a:xfrm>
            <a:off x="10977845" y="4087472"/>
            <a:ext cx="1097280" cy="1097280"/>
          </a:xfrm>
          <a:prstGeom prst="ellipse">
            <a:avLst/>
          </a:prstGeom>
          <a:blipFill>
            <a:blip r:embed="rId21"/>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35BDAC30-067A-0647-A393-D56D2398CED9}"/>
              </a:ext>
            </a:extLst>
          </p:cNvPr>
          <p:cNvSpPr txBox="1"/>
          <p:nvPr/>
        </p:nvSpPr>
        <p:spPr>
          <a:xfrm>
            <a:off x="10874444" y="5184752"/>
            <a:ext cx="1376574" cy="584775"/>
          </a:xfrm>
          <a:prstGeom prst="rect">
            <a:avLst/>
          </a:prstGeom>
          <a:noFill/>
        </p:spPr>
        <p:txBody>
          <a:bodyPr wrap="square" rtlCol="0">
            <a:spAutoFit/>
          </a:bodyPr>
          <a:lstStyle/>
          <a:p>
            <a:pPr algn="ctr"/>
            <a:r>
              <a:rPr lang="en-US" sz="1600" b="1" dirty="0">
                <a:latin typeface="Comic Sans MS" panose="030F0702030302020204" pitchFamily="66" charset="0"/>
              </a:rPr>
              <a:t>LONGER LIVES</a:t>
            </a:r>
          </a:p>
        </p:txBody>
      </p:sp>
      <p:sp>
        <p:nvSpPr>
          <p:cNvPr id="60" name="TextBox 59">
            <a:extLst>
              <a:ext uri="{FF2B5EF4-FFF2-40B4-BE49-F238E27FC236}">
                <a16:creationId xmlns:a16="http://schemas.microsoft.com/office/drawing/2014/main" id="{E223FE72-9C2C-0146-829C-E9EFE05E9FEC}"/>
              </a:ext>
            </a:extLst>
          </p:cNvPr>
          <p:cNvSpPr txBox="1"/>
          <p:nvPr/>
        </p:nvSpPr>
        <p:spPr>
          <a:xfrm>
            <a:off x="9113814" y="5173824"/>
            <a:ext cx="1412649" cy="738664"/>
          </a:xfrm>
          <a:prstGeom prst="rect">
            <a:avLst/>
          </a:prstGeom>
          <a:noFill/>
        </p:spPr>
        <p:txBody>
          <a:bodyPr wrap="square" rtlCol="0">
            <a:spAutoFit/>
          </a:bodyPr>
          <a:lstStyle/>
          <a:p>
            <a:pPr algn="ctr"/>
            <a:r>
              <a:rPr lang="en-US" sz="1400" b="1" dirty="0">
                <a:latin typeface="Comic Sans MS" panose="030F0702030302020204" pitchFamily="66" charset="0"/>
              </a:rPr>
              <a:t>IMPROVED GENERAL HEALTH</a:t>
            </a:r>
          </a:p>
        </p:txBody>
      </p:sp>
      <p:sp>
        <p:nvSpPr>
          <p:cNvPr id="61" name="TextBox 60">
            <a:extLst>
              <a:ext uri="{FF2B5EF4-FFF2-40B4-BE49-F238E27FC236}">
                <a16:creationId xmlns:a16="http://schemas.microsoft.com/office/drawing/2014/main" id="{21C73488-D986-424A-8ED2-67816643848A}"/>
              </a:ext>
            </a:extLst>
          </p:cNvPr>
          <p:cNvSpPr txBox="1"/>
          <p:nvPr/>
        </p:nvSpPr>
        <p:spPr>
          <a:xfrm>
            <a:off x="7193215" y="5161124"/>
            <a:ext cx="1548662" cy="769441"/>
          </a:xfrm>
          <a:prstGeom prst="rect">
            <a:avLst/>
          </a:prstGeom>
          <a:noFill/>
        </p:spPr>
        <p:txBody>
          <a:bodyPr wrap="square" rtlCol="0">
            <a:spAutoFit/>
          </a:bodyPr>
          <a:lstStyle/>
          <a:p>
            <a:pPr algn="ctr"/>
            <a:r>
              <a:rPr lang="en-US" sz="1100" b="1" dirty="0">
                <a:latin typeface="Comic Sans MS" panose="030F0702030302020204" pitchFamily="66" charset="0"/>
              </a:rPr>
              <a:t>IMPROVED HEALTH IN CANCER PATIENTS</a:t>
            </a:r>
          </a:p>
        </p:txBody>
      </p:sp>
      <p:sp>
        <p:nvSpPr>
          <p:cNvPr id="62" name="TextBox 61">
            <a:extLst>
              <a:ext uri="{FF2B5EF4-FFF2-40B4-BE49-F238E27FC236}">
                <a16:creationId xmlns:a16="http://schemas.microsoft.com/office/drawing/2014/main" id="{5A87D841-C011-9D46-9463-1F7A2060BBB4}"/>
              </a:ext>
            </a:extLst>
          </p:cNvPr>
          <p:cNvSpPr txBox="1"/>
          <p:nvPr/>
        </p:nvSpPr>
        <p:spPr>
          <a:xfrm>
            <a:off x="8051692" y="6009709"/>
            <a:ext cx="3921266" cy="461665"/>
          </a:xfrm>
          <a:prstGeom prst="rect">
            <a:avLst/>
          </a:prstGeom>
          <a:noFill/>
        </p:spPr>
        <p:txBody>
          <a:bodyPr wrap="none" rtlCol="0">
            <a:spAutoFit/>
          </a:bodyPr>
          <a:lstStyle/>
          <a:p>
            <a:pPr algn="r"/>
            <a:r>
              <a:rPr lang="en-US" sz="1200" dirty="0" err="1"/>
              <a:t>Frumkin</a:t>
            </a:r>
            <a:r>
              <a:rPr lang="en-US" sz="1200" dirty="0"/>
              <a:t> et al. 2017 Environmental Health Perspectives</a:t>
            </a:r>
          </a:p>
          <a:p>
            <a:pPr algn="r"/>
            <a:r>
              <a:rPr lang="en-US" sz="1200" dirty="0"/>
              <a:t>Bratman et al. 2019 Science Advances</a:t>
            </a:r>
          </a:p>
        </p:txBody>
      </p:sp>
    </p:spTree>
    <p:extLst>
      <p:ext uri="{BB962C8B-B14F-4D97-AF65-F5344CB8AC3E}">
        <p14:creationId xmlns:p14="http://schemas.microsoft.com/office/powerpoint/2010/main" val="2959922044"/>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499C13-5162-6946-8349-C2DF2DE0BB53}"/>
              </a:ext>
            </a:extLst>
          </p:cNvPr>
          <p:cNvSpPr/>
          <p:nvPr/>
        </p:nvSpPr>
        <p:spPr bwMode="auto">
          <a:xfrm>
            <a:off x="0" y="-37147"/>
            <a:ext cx="4826794" cy="5852160"/>
          </a:xfrm>
          <a:prstGeom prst="rect">
            <a:avLst/>
          </a:prstGeom>
          <a:solidFill>
            <a:schemeClr val="accent4"/>
          </a:solidFill>
          <a:ln w="25400" cap="flat" cmpd="sng" algn="ctr">
            <a:noFill/>
            <a:prstDash val="solid"/>
            <a:miter lim="40000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dirty="0">
              <a:ln>
                <a:noFill/>
              </a:ln>
              <a:solidFill>
                <a:srgbClr val="000000"/>
              </a:solidFill>
              <a:effectLst/>
              <a:latin typeface="Helvetica Light" charset="0"/>
              <a:ea typeface="Helvetica Light" charset="0"/>
              <a:cs typeface="Helvetica Light" charset="0"/>
              <a:sym typeface="Helvetica Light" charset="0"/>
            </a:endParaRPr>
          </a:p>
        </p:txBody>
      </p:sp>
      <p:sp>
        <p:nvSpPr>
          <p:cNvPr id="5" name="TextBox 4"/>
          <p:cNvSpPr txBox="1"/>
          <p:nvPr/>
        </p:nvSpPr>
        <p:spPr>
          <a:xfrm>
            <a:off x="7792870" y="6121262"/>
            <a:ext cx="4216400" cy="368300"/>
          </a:xfrm>
          <a:prstGeom prst="rect">
            <a:avLst/>
          </a:prstGeom>
        </p:spPr>
        <p:txBody>
          <a:bodyPr/>
          <a:lstStyle/>
          <a:p>
            <a:pPr lvl="0"/>
            <a:r>
              <a:rPr lang="en-US" sz="900" dirty="0"/>
              <a:t>Taylor et al.  Urban street tree density and antidepressant prescription rates—A cross-sectional study in London, UK. </a:t>
            </a:r>
            <a:r>
              <a:rPr lang="en-US" sz="900" i="1" dirty="0">
                <a:solidFill>
                  <a:prstClr val="black"/>
                </a:solidFill>
              </a:rPr>
              <a:t>Landscape and Urban Planning </a:t>
            </a:r>
            <a:r>
              <a:rPr lang="en-US" sz="900" dirty="0">
                <a:solidFill>
                  <a:prstClr val="black"/>
                </a:solidFill>
              </a:rPr>
              <a:t>2015;136:174–179</a:t>
            </a:r>
            <a:r>
              <a:rPr lang="en-US" sz="1000" b="1" dirty="0">
                <a:latin typeface="Arial"/>
              </a:rPr>
              <a:t>.</a:t>
            </a:r>
            <a:endParaRPr lang="en-US" sz="900" dirty="0">
              <a:solidFill>
                <a:prstClr val="black"/>
              </a:solidFill>
            </a:endParaRPr>
          </a:p>
        </p:txBody>
      </p:sp>
      <p:sp>
        <p:nvSpPr>
          <p:cNvPr id="8" name="Title 7"/>
          <p:cNvSpPr>
            <a:spLocks noGrp="1"/>
          </p:cNvSpPr>
          <p:nvPr>
            <p:ph type="title"/>
          </p:nvPr>
        </p:nvSpPr>
        <p:spPr>
          <a:xfrm>
            <a:off x="335100" y="699080"/>
            <a:ext cx="4491693" cy="910646"/>
          </a:xfrm>
        </p:spPr>
        <p:txBody>
          <a:bodyPr>
            <a:noAutofit/>
          </a:bodyPr>
          <a:lstStyle/>
          <a:p>
            <a:pPr algn="l"/>
            <a:r>
              <a:rPr lang="en-US" sz="4000" dirty="0">
                <a:solidFill>
                  <a:schemeClr val="bg1"/>
                </a:solidFill>
                <a:latin typeface="+mn-lt"/>
              </a:rPr>
              <a:t>An observational study:  Street trees and depression</a:t>
            </a:r>
          </a:p>
        </p:txBody>
      </p:sp>
      <p:sp>
        <p:nvSpPr>
          <p:cNvPr id="3" name="Content Placeholder 2"/>
          <p:cNvSpPr>
            <a:spLocks noGrp="1"/>
          </p:cNvSpPr>
          <p:nvPr>
            <p:ph idx="1"/>
          </p:nvPr>
        </p:nvSpPr>
        <p:spPr>
          <a:xfrm>
            <a:off x="123171" y="1463675"/>
            <a:ext cx="4568058" cy="4351338"/>
          </a:xfrm>
        </p:spPr>
        <p:txBody>
          <a:bodyPr>
            <a:normAutofit/>
          </a:bodyPr>
          <a:lstStyle/>
          <a:p>
            <a:pPr marL="91440">
              <a:spcBef>
                <a:spcPts val="0"/>
              </a:spcBef>
            </a:pPr>
            <a:r>
              <a:rPr lang="en-US" sz="2000" dirty="0">
                <a:solidFill>
                  <a:schemeClr val="bg1"/>
                </a:solidFill>
              </a:rPr>
              <a:t>Setting:  London’s 33 boroughs</a:t>
            </a:r>
          </a:p>
          <a:p>
            <a:pPr marL="91440">
              <a:spcBef>
                <a:spcPts val="0"/>
              </a:spcBef>
            </a:pPr>
            <a:r>
              <a:rPr lang="en-US" sz="2000" dirty="0">
                <a:solidFill>
                  <a:schemeClr val="bg1"/>
                </a:solidFill>
              </a:rPr>
              <a:t>Street tree census from Greater London Authority</a:t>
            </a:r>
          </a:p>
          <a:p>
            <a:pPr marL="91440">
              <a:spcBef>
                <a:spcPts val="0"/>
              </a:spcBef>
            </a:pPr>
            <a:r>
              <a:rPr lang="en-US" sz="2000" dirty="0">
                <a:solidFill>
                  <a:schemeClr val="bg1"/>
                </a:solidFill>
              </a:rPr>
              <a:t>Antidepressant Rx data from NHS</a:t>
            </a:r>
          </a:p>
          <a:p>
            <a:pPr marL="91440">
              <a:lnSpc>
                <a:spcPct val="100000"/>
              </a:lnSpc>
              <a:spcBef>
                <a:spcPts val="0"/>
              </a:spcBef>
            </a:pPr>
            <a:r>
              <a:rPr lang="en-US" sz="2000" dirty="0">
                <a:solidFill>
                  <a:schemeClr val="bg1"/>
                </a:solidFill>
              </a:rPr>
              <a:t>Each </a:t>
            </a:r>
            <a:r>
              <a:rPr lang="en-US" sz="2000" b="1" dirty="0">
                <a:solidFill>
                  <a:schemeClr val="bg1"/>
                </a:solidFill>
              </a:rPr>
              <a:t>↑1 tree /street km </a:t>
            </a:r>
            <a:r>
              <a:rPr lang="en-US" sz="2000" dirty="0">
                <a:solidFill>
                  <a:schemeClr val="bg1"/>
                </a:solidFill>
              </a:rPr>
              <a:t>associated with  </a:t>
            </a:r>
            <a:r>
              <a:rPr lang="en-US" sz="2000" b="1" dirty="0">
                <a:solidFill>
                  <a:schemeClr val="bg1"/>
                </a:solidFill>
              </a:rPr>
              <a:t>↓2.4 antidepressant Rx / 1,000 </a:t>
            </a:r>
            <a:r>
              <a:rPr lang="en-US" sz="2000" b="1" dirty="0" err="1">
                <a:solidFill>
                  <a:schemeClr val="bg1"/>
                </a:solidFill>
              </a:rPr>
              <a:t>pop’n</a:t>
            </a:r>
            <a:endParaRPr lang="en-US" sz="2000" b="1" dirty="0">
              <a:solidFill>
                <a:schemeClr val="bg1"/>
              </a:solidFill>
            </a:endParaRPr>
          </a:p>
        </p:txBody>
      </p:sp>
      <p:pic>
        <p:nvPicPr>
          <p:cNvPr id="1028" name="Picture 4" descr="Large trees line Kingsway, a busy road in central London. Copyright Arup."/>
          <p:cNvPicPr>
            <a:picLocks noChangeAspect="1" noChangeArrowheads="1"/>
          </p:cNvPicPr>
          <p:nvPr/>
        </p:nvPicPr>
        <p:blipFill rotWithShape="1">
          <a:blip r:embed="rId3">
            <a:extLst>
              <a:ext uri="{28A0092B-C50C-407E-A947-70E740481C1C}">
                <a14:useLocalDpi xmlns:a14="http://schemas.microsoft.com/office/drawing/2010/main" val="0"/>
              </a:ext>
            </a:extLst>
          </a:blip>
          <a:srcRect l="360" t="34388" r="-360" b="15313"/>
          <a:stretch/>
        </p:blipFill>
        <p:spPr bwMode="auto">
          <a:xfrm>
            <a:off x="4903158" y="-22790"/>
            <a:ext cx="7315200" cy="12515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E37E54FB-200A-8D43-8C55-A1DA95A10008}"/>
              </a:ext>
            </a:extLst>
          </p:cNvPr>
          <p:cNvGrpSpPr/>
          <p:nvPr/>
        </p:nvGrpSpPr>
        <p:grpSpPr>
          <a:xfrm>
            <a:off x="5333853" y="1427532"/>
            <a:ext cx="6453809" cy="4398883"/>
            <a:chOff x="5769221" y="2989604"/>
            <a:chExt cx="5038261" cy="3438183"/>
          </a:xfrm>
          <a:effectLst/>
        </p:grpSpPr>
        <p:pic>
          <p:nvPicPr>
            <p:cNvPr id="14" name="Picture 13">
              <a:extLst>
                <a:ext uri="{FF2B5EF4-FFF2-40B4-BE49-F238E27FC236}">
                  <a16:creationId xmlns:a16="http://schemas.microsoft.com/office/drawing/2014/main" id="{E2D96AC6-1771-C547-989B-47581EC435D5}"/>
                </a:ext>
              </a:extLst>
            </p:cNvPr>
            <p:cNvPicPr>
              <a:picLocks noChangeAspect="1"/>
            </p:cNvPicPr>
            <p:nvPr/>
          </p:nvPicPr>
          <p:blipFill>
            <a:blip r:embed="rId4"/>
            <a:stretch>
              <a:fillRect/>
            </a:stretch>
          </p:blipFill>
          <p:spPr>
            <a:xfrm>
              <a:off x="5769221" y="2989604"/>
              <a:ext cx="5038261" cy="3438183"/>
            </a:xfrm>
            <a:prstGeom prst="rect">
              <a:avLst/>
            </a:prstGeom>
            <a:effectLst>
              <a:outerShdw blurRad="50800" dist="38100" dir="2700000" algn="tl" rotWithShape="0">
                <a:prstClr val="black">
                  <a:alpha val="40000"/>
                </a:prstClr>
              </a:outerShdw>
            </a:effectLst>
          </p:spPr>
        </p:pic>
        <p:cxnSp>
          <p:nvCxnSpPr>
            <p:cNvPr id="15" name="Straight Connector 14">
              <a:extLst>
                <a:ext uri="{FF2B5EF4-FFF2-40B4-BE49-F238E27FC236}">
                  <a16:creationId xmlns:a16="http://schemas.microsoft.com/office/drawing/2014/main" id="{922D6BF3-DEB2-1B4E-9F99-B782E2BF8C5C}"/>
                </a:ext>
              </a:extLst>
            </p:cNvPr>
            <p:cNvCxnSpPr/>
            <p:nvPr/>
          </p:nvCxnSpPr>
          <p:spPr>
            <a:xfrm>
              <a:off x="6496050" y="3990975"/>
              <a:ext cx="3829050" cy="14001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650468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081E78-0C92-5948-86A1-F2AA21174A50}"/>
              </a:ext>
            </a:extLst>
          </p:cNvPr>
          <p:cNvSpPr/>
          <p:nvPr/>
        </p:nvSpPr>
        <p:spPr bwMode="auto">
          <a:xfrm>
            <a:off x="7817640" y="-1"/>
            <a:ext cx="4389120" cy="5943600"/>
          </a:xfrm>
          <a:prstGeom prst="rect">
            <a:avLst/>
          </a:prstGeom>
          <a:solidFill>
            <a:schemeClr val="accent4"/>
          </a:solidFill>
          <a:ln w="25400" cap="flat" cmpd="sng" algn="ctr">
            <a:noFill/>
            <a:prstDash val="solid"/>
            <a:miter lim="40000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dirty="0">
              <a:ln>
                <a:noFill/>
              </a:ln>
              <a:solidFill>
                <a:srgbClr val="000000"/>
              </a:solidFill>
              <a:effectLst/>
              <a:latin typeface="Helvetica Light" charset="0"/>
              <a:ea typeface="Helvetica Light" charset="0"/>
              <a:cs typeface="Helvetica Light" charset="0"/>
              <a:sym typeface="Helvetica Light" charset="0"/>
            </a:endParaRPr>
          </a:p>
        </p:txBody>
      </p:sp>
      <p:sp>
        <p:nvSpPr>
          <p:cNvPr id="43010" name="Title 1"/>
          <p:cNvSpPr>
            <a:spLocks noGrp="1"/>
          </p:cNvSpPr>
          <p:nvPr>
            <p:ph type="title"/>
          </p:nvPr>
        </p:nvSpPr>
        <p:spPr>
          <a:xfrm>
            <a:off x="7949741" y="287217"/>
            <a:ext cx="4691062" cy="944562"/>
          </a:xfrm>
        </p:spPr>
        <p:txBody>
          <a:bodyPr>
            <a:noAutofit/>
          </a:bodyPr>
          <a:lstStyle/>
          <a:p>
            <a:pPr algn="l"/>
            <a:r>
              <a:rPr lang="en-US" altLang="en-US" sz="3200" dirty="0">
                <a:solidFill>
                  <a:schemeClr val="bg1"/>
                </a:solidFill>
                <a:latin typeface="+mn-lt"/>
              </a:rPr>
              <a:t>Experimental evidence:  Nature contact and ADHD</a:t>
            </a:r>
          </a:p>
        </p:txBody>
      </p:sp>
      <p:sp>
        <p:nvSpPr>
          <p:cNvPr id="43011" name="Content Placeholder 2"/>
          <p:cNvSpPr>
            <a:spLocks noGrp="1"/>
          </p:cNvSpPr>
          <p:nvPr>
            <p:ph idx="1"/>
          </p:nvPr>
        </p:nvSpPr>
        <p:spPr>
          <a:xfrm>
            <a:off x="7931943" y="1161099"/>
            <a:ext cx="4069812" cy="4913312"/>
          </a:xfrm>
        </p:spPr>
        <p:txBody>
          <a:bodyPr>
            <a:normAutofit/>
          </a:bodyPr>
          <a:lstStyle/>
          <a:p>
            <a:pPr>
              <a:lnSpc>
                <a:spcPct val="110000"/>
              </a:lnSpc>
              <a:spcBef>
                <a:spcPts val="0"/>
              </a:spcBef>
            </a:pPr>
            <a:r>
              <a:rPr lang="en-US" altLang="en-US" sz="2000" dirty="0">
                <a:solidFill>
                  <a:schemeClr val="bg1"/>
                </a:solidFill>
              </a:rPr>
              <a:t>Children aged 7-12 with diagnosed ADHD</a:t>
            </a:r>
          </a:p>
          <a:p>
            <a:pPr>
              <a:lnSpc>
                <a:spcPct val="110000"/>
              </a:lnSpc>
              <a:spcBef>
                <a:spcPts val="0"/>
              </a:spcBef>
            </a:pPr>
            <a:r>
              <a:rPr lang="en-US" altLang="en-US" sz="2000" dirty="0">
                <a:solidFill>
                  <a:schemeClr val="bg1"/>
                </a:solidFill>
              </a:rPr>
              <a:t>20-minute guided walks in 3 environments:</a:t>
            </a:r>
          </a:p>
          <a:p>
            <a:pPr lvl="1">
              <a:lnSpc>
                <a:spcPct val="110000"/>
              </a:lnSpc>
              <a:spcBef>
                <a:spcPts val="0"/>
              </a:spcBef>
            </a:pPr>
            <a:r>
              <a:rPr lang="en-US" altLang="en-US" sz="2000" dirty="0">
                <a:solidFill>
                  <a:schemeClr val="bg1"/>
                </a:solidFill>
              </a:rPr>
              <a:t>Park</a:t>
            </a:r>
          </a:p>
          <a:p>
            <a:pPr lvl="1">
              <a:lnSpc>
                <a:spcPct val="110000"/>
              </a:lnSpc>
              <a:spcBef>
                <a:spcPts val="0"/>
              </a:spcBef>
            </a:pPr>
            <a:r>
              <a:rPr lang="en-US" altLang="en-US" sz="2000" dirty="0">
                <a:solidFill>
                  <a:schemeClr val="bg1"/>
                </a:solidFill>
              </a:rPr>
              <a:t>Neighborhood</a:t>
            </a:r>
          </a:p>
          <a:p>
            <a:pPr lvl="1">
              <a:lnSpc>
                <a:spcPct val="110000"/>
              </a:lnSpc>
              <a:spcBef>
                <a:spcPts val="0"/>
              </a:spcBef>
            </a:pPr>
            <a:r>
              <a:rPr lang="en-US" altLang="en-US" sz="2000" dirty="0">
                <a:solidFill>
                  <a:schemeClr val="bg1"/>
                </a:solidFill>
              </a:rPr>
              <a:t>Downtown</a:t>
            </a:r>
          </a:p>
          <a:p>
            <a:pPr>
              <a:lnSpc>
                <a:spcPct val="110000"/>
              </a:lnSpc>
              <a:spcBef>
                <a:spcPts val="0"/>
              </a:spcBef>
            </a:pPr>
            <a:r>
              <a:rPr lang="en-US" altLang="en-US" sz="2000" dirty="0">
                <a:solidFill>
                  <a:schemeClr val="bg1"/>
                </a:solidFill>
              </a:rPr>
              <a:t>Outcome: Post-walk Digit Span Backwards test</a:t>
            </a:r>
          </a:p>
          <a:p>
            <a:pPr>
              <a:spcBef>
                <a:spcPts val="0"/>
              </a:spcBef>
            </a:pPr>
            <a:endParaRPr lang="en-US" altLang="en-US" sz="2000" dirty="0">
              <a:solidFill>
                <a:schemeClr val="bg1"/>
              </a:solidFill>
            </a:endParaRPr>
          </a:p>
        </p:txBody>
      </p:sp>
      <p:pic>
        <p:nvPicPr>
          <p:cNvPr id="952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72" y="437096"/>
            <a:ext cx="6499896" cy="54795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3013" name="TextBox 3"/>
          <p:cNvSpPr txBox="1">
            <a:spLocks noChangeArrowheads="1"/>
          </p:cNvSpPr>
          <p:nvPr/>
        </p:nvSpPr>
        <p:spPr bwMode="auto">
          <a:xfrm>
            <a:off x="8362690" y="6074411"/>
            <a:ext cx="36390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dirty="0">
                <a:latin typeface="+mn-lt"/>
              </a:rPr>
              <a:t>Faber Taylor A &amp; Kuo FE. Children with attention deficits concentrate better after walk in the park. </a:t>
            </a:r>
            <a:r>
              <a:rPr lang="en-US" altLang="en-US" sz="900" i="1" dirty="0">
                <a:latin typeface="+mn-lt"/>
              </a:rPr>
              <a:t>J Attention </a:t>
            </a:r>
            <a:r>
              <a:rPr lang="en-US" altLang="en-US" sz="900" i="1" dirty="0" err="1">
                <a:latin typeface="+mn-lt"/>
              </a:rPr>
              <a:t>Disord</a:t>
            </a:r>
            <a:r>
              <a:rPr lang="en-US" altLang="en-US" sz="900" i="1" dirty="0">
                <a:latin typeface="+mn-lt"/>
              </a:rPr>
              <a:t> </a:t>
            </a:r>
            <a:r>
              <a:rPr lang="en-US" altLang="en-US" sz="900" dirty="0">
                <a:latin typeface="+mn-lt"/>
              </a:rPr>
              <a:t>2009;12,:402-09. </a:t>
            </a:r>
          </a:p>
        </p:txBody>
      </p:sp>
      <p:pic>
        <p:nvPicPr>
          <p:cNvPr id="4301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8457" r="17233"/>
          <a:stretch/>
        </p:blipFill>
        <p:spPr bwMode="auto">
          <a:xfrm>
            <a:off x="0" y="0"/>
            <a:ext cx="7729538" cy="5957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45179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081E78-0C92-5948-86A1-F2AA21174A50}"/>
              </a:ext>
            </a:extLst>
          </p:cNvPr>
          <p:cNvSpPr/>
          <p:nvPr/>
        </p:nvSpPr>
        <p:spPr bwMode="auto">
          <a:xfrm>
            <a:off x="7817640" y="-1"/>
            <a:ext cx="4389120" cy="5852160"/>
          </a:xfrm>
          <a:prstGeom prst="rect">
            <a:avLst/>
          </a:prstGeom>
          <a:solidFill>
            <a:schemeClr val="accent4"/>
          </a:solidFill>
          <a:ln w="25400" cap="flat" cmpd="sng" algn="ctr">
            <a:noFill/>
            <a:prstDash val="solid"/>
            <a:miter lim="40000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dirty="0">
              <a:ln>
                <a:noFill/>
              </a:ln>
              <a:solidFill>
                <a:srgbClr val="000000"/>
              </a:solidFill>
              <a:effectLst/>
              <a:latin typeface="Helvetica Light" charset="0"/>
              <a:ea typeface="Helvetica Light" charset="0"/>
              <a:cs typeface="Helvetica Light" charset="0"/>
              <a:sym typeface="Helvetica Light" charset="0"/>
            </a:endParaRPr>
          </a:p>
        </p:txBody>
      </p:sp>
      <p:sp>
        <p:nvSpPr>
          <p:cNvPr id="43010" name="Title 1"/>
          <p:cNvSpPr>
            <a:spLocks noGrp="1"/>
          </p:cNvSpPr>
          <p:nvPr>
            <p:ph type="title"/>
          </p:nvPr>
        </p:nvSpPr>
        <p:spPr>
          <a:xfrm>
            <a:off x="8147554" y="210558"/>
            <a:ext cx="3729292" cy="944562"/>
          </a:xfrm>
        </p:spPr>
        <p:txBody>
          <a:bodyPr>
            <a:noAutofit/>
          </a:bodyPr>
          <a:lstStyle/>
          <a:p>
            <a:pPr algn="l"/>
            <a:r>
              <a:rPr lang="en-US" altLang="en-US" sz="2400" dirty="0">
                <a:solidFill>
                  <a:schemeClr val="bg1"/>
                </a:solidFill>
                <a:latin typeface="+mn-lt"/>
              </a:rPr>
              <a:t>A true experiment:  </a:t>
            </a:r>
            <a:br>
              <a:rPr lang="en-US" altLang="en-US" sz="2400" dirty="0">
                <a:solidFill>
                  <a:schemeClr val="bg1"/>
                </a:solidFill>
                <a:latin typeface="+mn-lt"/>
              </a:rPr>
            </a:br>
            <a:r>
              <a:rPr lang="en-US" altLang="en-US" sz="2400" dirty="0">
                <a:solidFill>
                  <a:schemeClr val="bg1"/>
                </a:solidFill>
                <a:latin typeface="+mn-lt"/>
              </a:rPr>
              <a:t>Nature contact and ADHD</a:t>
            </a:r>
          </a:p>
        </p:txBody>
      </p:sp>
      <p:sp>
        <p:nvSpPr>
          <p:cNvPr id="43011" name="Content Placeholder 2"/>
          <p:cNvSpPr>
            <a:spLocks noGrp="1"/>
          </p:cNvSpPr>
          <p:nvPr>
            <p:ph idx="1"/>
          </p:nvPr>
        </p:nvSpPr>
        <p:spPr>
          <a:xfrm>
            <a:off x="7931941" y="1030287"/>
            <a:ext cx="4500561" cy="4913312"/>
          </a:xfrm>
        </p:spPr>
        <p:txBody>
          <a:bodyPr>
            <a:normAutofit/>
          </a:bodyPr>
          <a:lstStyle/>
          <a:p>
            <a:pPr>
              <a:lnSpc>
                <a:spcPct val="110000"/>
              </a:lnSpc>
              <a:spcBef>
                <a:spcPts val="0"/>
              </a:spcBef>
            </a:pPr>
            <a:r>
              <a:rPr lang="en-US" altLang="en-US" sz="2000" dirty="0">
                <a:solidFill>
                  <a:schemeClr val="bg1"/>
                </a:solidFill>
              </a:rPr>
              <a:t>17 children aged 7-12 with diagnosed ADHD</a:t>
            </a:r>
          </a:p>
          <a:p>
            <a:pPr>
              <a:lnSpc>
                <a:spcPct val="110000"/>
              </a:lnSpc>
              <a:spcBef>
                <a:spcPts val="0"/>
              </a:spcBef>
            </a:pPr>
            <a:r>
              <a:rPr lang="en-US" altLang="en-US" sz="2000" dirty="0">
                <a:solidFill>
                  <a:schemeClr val="bg1"/>
                </a:solidFill>
              </a:rPr>
              <a:t>20-minute guided walks in 3 environments:</a:t>
            </a:r>
          </a:p>
          <a:p>
            <a:pPr lvl="1">
              <a:lnSpc>
                <a:spcPct val="110000"/>
              </a:lnSpc>
              <a:spcBef>
                <a:spcPts val="0"/>
              </a:spcBef>
            </a:pPr>
            <a:r>
              <a:rPr lang="en-US" altLang="en-US" sz="2000" dirty="0">
                <a:solidFill>
                  <a:schemeClr val="bg1"/>
                </a:solidFill>
              </a:rPr>
              <a:t>Park</a:t>
            </a:r>
          </a:p>
          <a:p>
            <a:pPr lvl="1">
              <a:lnSpc>
                <a:spcPct val="110000"/>
              </a:lnSpc>
              <a:spcBef>
                <a:spcPts val="0"/>
              </a:spcBef>
            </a:pPr>
            <a:r>
              <a:rPr lang="en-US" altLang="en-US" sz="2000" dirty="0">
                <a:solidFill>
                  <a:schemeClr val="bg1"/>
                </a:solidFill>
              </a:rPr>
              <a:t>Neighborhood</a:t>
            </a:r>
          </a:p>
          <a:p>
            <a:pPr lvl="1">
              <a:lnSpc>
                <a:spcPct val="110000"/>
              </a:lnSpc>
              <a:spcBef>
                <a:spcPts val="0"/>
              </a:spcBef>
            </a:pPr>
            <a:r>
              <a:rPr lang="en-US" altLang="en-US" sz="2000" dirty="0">
                <a:solidFill>
                  <a:schemeClr val="bg1"/>
                </a:solidFill>
              </a:rPr>
              <a:t>Downtown</a:t>
            </a:r>
          </a:p>
          <a:p>
            <a:pPr>
              <a:lnSpc>
                <a:spcPct val="110000"/>
              </a:lnSpc>
              <a:spcBef>
                <a:spcPts val="0"/>
              </a:spcBef>
            </a:pPr>
            <a:r>
              <a:rPr lang="en-US" altLang="en-US" sz="2000" dirty="0">
                <a:solidFill>
                  <a:schemeClr val="bg1"/>
                </a:solidFill>
              </a:rPr>
              <a:t>Outcome: Post-walk Digit Span Backwards test</a:t>
            </a:r>
          </a:p>
          <a:p>
            <a:pPr>
              <a:lnSpc>
                <a:spcPct val="110000"/>
              </a:lnSpc>
              <a:spcBef>
                <a:spcPts val="0"/>
              </a:spcBef>
            </a:pPr>
            <a:r>
              <a:rPr lang="en-US" altLang="en-US" sz="2000" dirty="0">
                <a:solidFill>
                  <a:schemeClr val="bg1"/>
                </a:solidFill>
              </a:rPr>
              <a:t>Result: Significant </a:t>
            </a:r>
            <a:r>
              <a:rPr lang="en-US" altLang="en-US" sz="2000" b="1" dirty="0">
                <a:solidFill>
                  <a:schemeClr val="bg1"/>
                </a:solidFill>
              </a:rPr>
              <a:t>improvement with park </a:t>
            </a:r>
            <a:r>
              <a:rPr lang="en-US" altLang="en-US" sz="2000" dirty="0">
                <a:solidFill>
                  <a:schemeClr val="bg1"/>
                </a:solidFill>
              </a:rPr>
              <a:t>compared to others</a:t>
            </a:r>
          </a:p>
          <a:p>
            <a:pPr>
              <a:spcBef>
                <a:spcPts val="0"/>
              </a:spcBef>
            </a:pPr>
            <a:endParaRPr lang="en-US" altLang="en-US" sz="2000" dirty="0">
              <a:solidFill>
                <a:schemeClr val="bg1"/>
              </a:solidFill>
            </a:endParaRPr>
          </a:p>
        </p:txBody>
      </p:sp>
      <p:pic>
        <p:nvPicPr>
          <p:cNvPr id="952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22" y="139172"/>
            <a:ext cx="6720220" cy="5665253"/>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Lst>
        </p:spPr>
      </p:pic>
      <p:sp>
        <p:nvSpPr>
          <p:cNvPr id="43013" name="TextBox 3"/>
          <p:cNvSpPr txBox="1">
            <a:spLocks noChangeArrowheads="1"/>
          </p:cNvSpPr>
          <p:nvPr/>
        </p:nvSpPr>
        <p:spPr bwMode="auto">
          <a:xfrm>
            <a:off x="8362690" y="6202427"/>
            <a:ext cx="36390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dirty="0">
                <a:latin typeface="+mn-lt"/>
              </a:rPr>
              <a:t>Faber Taylor A &amp; Kuo FE. Children with attention deficits concentrate better after walk in the park. </a:t>
            </a:r>
            <a:r>
              <a:rPr lang="en-US" altLang="en-US" sz="900" i="1" dirty="0">
                <a:latin typeface="+mn-lt"/>
              </a:rPr>
              <a:t>J Attention </a:t>
            </a:r>
            <a:r>
              <a:rPr lang="en-US" altLang="en-US" sz="900" i="1" dirty="0" err="1">
                <a:latin typeface="+mn-lt"/>
              </a:rPr>
              <a:t>Disord</a:t>
            </a:r>
            <a:r>
              <a:rPr lang="en-US" altLang="en-US" sz="900" i="1" dirty="0">
                <a:latin typeface="+mn-lt"/>
              </a:rPr>
              <a:t> </a:t>
            </a:r>
            <a:r>
              <a:rPr lang="en-US" altLang="en-US" sz="900" dirty="0">
                <a:latin typeface="+mn-lt"/>
              </a:rPr>
              <a:t>2009;12,:402-09. </a:t>
            </a:r>
          </a:p>
        </p:txBody>
      </p:sp>
    </p:spTree>
    <p:extLst>
      <p:ext uri="{BB962C8B-B14F-4D97-AF65-F5344CB8AC3E}">
        <p14:creationId xmlns:p14="http://schemas.microsoft.com/office/powerpoint/2010/main" val="19666603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93BE75B-FC1D-5D47-909E-7B0D2AFC47E8}"/>
              </a:ext>
            </a:extLst>
          </p:cNvPr>
          <p:cNvSpPr/>
          <p:nvPr/>
        </p:nvSpPr>
        <p:spPr bwMode="auto">
          <a:xfrm>
            <a:off x="2586038" y="0"/>
            <a:ext cx="9605962" cy="5743575"/>
          </a:xfrm>
          <a:prstGeom prst="rect">
            <a:avLst/>
          </a:prstGeom>
          <a:solidFill>
            <a:schemeClr val="accent2">
              <a:lumMod val="20000"/>
              <a:lumOff val="80000"/>
            </a:schemeClr>
          </a:solidFill>
          <a:ln w="25400" cap="flat" cmpd="sng" algn="ctr">
            <a:noFill/>
            <a:prstDash val="solid"/>
            <a:miter lim="40000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a:ln>
                <a:noFill/>
              </a:ln>
              <a:solidFill>
                <a:srgbClr val="000000"/>
              </a:solidFill>
              <a:effectLst/>
              <a:latin typeface="Helvetica Light" charset="0"/>
              <a:ea typeface="Helvetica Light" charset="0"/>
              <a:cs typeface="Helvetica Light" charset="0"/>
              <a:sym typeface="Helvetica Light" charset="0"/>
            </a:endParaRPr>
          </a:p>
        </p:txBody>
      </p:sp>
      <p:pic>
        <p:nvPicPr>
          <p:cNvPr id="17" name="Picture 16">
            <a:extLst>
              <a:ext uri="{FF2B5EF4-FFF2-40B4-BE49-F238E27FC236}">
                <a16:creationId xmlns:a16="http://schemas.microsoft.com/office/drawing/2014/main" id="{F462AE72-5FEA-5047-A61E-72893C2AF5F0}"/>
              </a:ext>
            </a:extLst>
          </p:cNvPr>
          <p:cNvPicPr>
            <a:picLocks noChangeAspect="1"/>
          </p:cNvPicPr>
          <p:nvPr/>
        </p:nvPicPr>
        <p:blipFill>
          <a:blip r:embed="rId3">
            <a:alphaModFix amt="20000"/>
          </a:blip>
          <a:stretch>
            <a:fillRect/>
          </a:stretch>
        </p:blipFill>
        <p:spPr>
          <a:xfrm>
            <a:off x="2646626" y="0"/>
            <a:ext cx="9512602" cy="5643562"/>
          </a:xfrm>
          <a:prstGeom prst="rect">
            <a:avLst/>
          </a:prstGeom>
        </p:spPr>
      </p:pic>
      <p:pic>
        <p:nvPicPr>
          <p:cNvPr id="18" name="Picture 2" descr="http://www.setster.com/blog/wp-content/uploads/can-stress-cause-acid-reflux.jpg">
            <a:extLst>
              <a:ext uri="{FF2B5EF4-FFF2-40B4-BE49-F238E27FC236}">
                <a16:creationId xmlns:a16="http://schemas.microsoft.com/office/drawing/2014/main" id="{C07D173B-C467-DE4A-89E4-DC460727EFFD}"/>
              </a:ext>
            </a:extLst>
          </p:cNvPr>
          <p:cNvPicPr>
            <a:picLocks noChangeAspect="1" noChangeArrowheads="1"/>
          </p:cNvPicPr>
          <p:nvPr/>
        </p:nvPicPr>
        <p:blipFill>
          <a:blip r:embed="rId4" cstate="hqprint">
            <a:clrChange>
              <a:clrFrom>
                <a:srgbClr val="FFFFFF"/>
              </a:clrFrom>
              <a:clrTo>
                <a:srgbClr val="FFFFFF">
                  <a:alpha val="0"/>
                </a:srgbClr>
              </a:clrTo>
            </a:clrChange>
            <a:alphaModFix amt="2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478979" y="2085176"/>
            <a:ext cx="4105830" cy="355838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49BCF356-F2DB-3D47-8F0E-64CE3FFEDEF6}"/>
              </a:ext>
            </a:extLst>
          </p:cNvPr>
          <p:cNvSpPr/>
          <p:nvPr/>
        </p:nvSpPr>
        <p:spPr bwMode="auto">
          <a:xfrm>
            <a:off x="0" y="0"/>
            <a:ext cx="2468880" cy="5743575"/>
          </a:xfrm>
          <a:prstGeom prst="rect">
            <a:avLst/>
          </a:prstGeom>
          <a:solidFill>
            <a:schemeClr val="accent5"/>
          </a:solidFill>
          <a:ln w="25400" cap="flat" cmpd="sng" algn="ctr">
            <a:noFill/>
            <a:prstDash val="solid"/>
            <a:miter lim="40000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dirty="0">
              <a:ln>
                <a:noFill/>
              </a:ln>
              <a:solidFill>
                <a:srgbClr val="000000"/>
              </a:solidFill>
              <a:effectLst/>
              <a:latin typeface="Helvetica Light" charset="0"/>
              <a:ea typeface="Helvetica Light" charset="0"/>
              <a:cs typeface="Helvetica Light" charset="0"/>
              <a:sym typeface="Helvetica Light" charset="0"/>
            </a:endParaRPr>
          </a:p>
        </p:txBody>
      </p:sp>
      <p:sp>
        <p:nvSpPr>
          <p:cNvPr id="22" name="Title 1">
            <a:extLst>
              <a:ext uri="{FF2B5EF4-FFF2-40B4-BE49-F238E27FC236}">
                <a16:creationId xmlns:a16="http://schemas.microsoft.com/office/drawing/2014/main" id="{ACA1C48D-540F-2D47-9DBB-37B195D1A979}"/>
              </a:ext>
            </a:extLst>
          </p:cNvPr>
          <p:cNvSpPr txBox="1">
            <a:spLocks/>
          </p:cNvSpPr>
          <p:nvPr/>
        </p:nvSpPr>
        <p:spPr>
          <a:xfrm>
            <a:off x="177746" y="4275138"/>
            <a:ext cx="3273926" cy="1143000"/>
          </a:xfrm>
          <a:prstGeom prst="rect">
            <a:avLst/>
          </a:prstGeom>
        </p:spPr>
        <p:txBody>
          <a:bodyPr/>
          <a:lstStyle>
            <a:lvl1pPr algn="ctr" defTabSz="412750" rtl="0" eaLnBrk="1" fontAlgn="base" hangingPunct="1">
              <a:spcBef>
                <a:spcPct val="0"/>
              </a:spcBef>
              <a:spcAft>
                <a:spcPct val="0"/>
              </a:spcAft>
              <a:defRPr sz="5600" kern="1200">
                <a:solidFill>
                  <a:srgbClr val="000000"/>
                </a:solidFill>
                <a:latin typeface="+mj-lt"/>
                <a:ea typeface="+mj-ea"/>
                <a:cs typeface="+mj-cs"/>
                <a:sym typeface="Helvetica Light" charset="0"/>
              </a:defRPr>
            </a:lvl1pPr>
            <a:lvl2pPr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2pPr>
            <a:lvl3pPr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3pPr>
            <a:lvl4pPr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4pPr>
            <a:lvl5pPr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5pPr>
            <a:lvl6pPr marL="228600"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6pPr>
            <a:lvl7pPr marL="457200"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7pPr>
            <a:lvl8pPr marL="685800"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8pPr>
            <a:lvl9pPr marL="914400"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9pPr>
          </a:lstStyle>
          <a:p>
            <a:pPr algn="l"/>
            <a:r>
              <a:rPr lang="en-US" sz="3600" dirty="0">
                <a:solidFill>
                  <a:schemeClr val="bg1"/>
                </a:solidFill>
                <a:latin typeface="+mn-lt"/>
              </a:rPr>
              <a:t>Research explosion</a:t>
            </a:r>
          </a:p>
        </p:txBody>
      </p:sp>
      <p:graphicFrame>
        <p:nvGraphicFramePr>
          <p:cNvPr id="3" name="Chart 2">
            <a:extLst>
              <a:ext uri="{FF2B5EF4-FFF2-40B4-BE49-F238E27FC236}">
                <a16:creationId xmlns:a16="http://schemas.microsoft.com/office/drawing/2014/main" id="{F1FD42EB-663F-F14D-A852-154F70C5DDCF}"/>
              </a:ext>
            </a:extLst>
          </p:cNvPr>
          <p:cNvGraphicFramePr/>
          <p:nvPr>
            <p:extLst>
              <p:ext uri="{D42A27DB-BD31-4B8C-83A1-F6EECF244321}">
                <p14:modId xmlns:p14="http://schemas.microsoft.com/office/powerpoint/2010/main" val="3540817765"/>
              </p:ext>
            </p:extLst>
          </p:nvPr>
        </p:nvGraphicFramePr>
        <p:xfrm>
          <a:off x="2205513" y="-471518"/>
          <a:ext cx="9953715" cy="663581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4780517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8FB8E9-EEA3-7B48-A1A4-B61828B0A612}"/>
              </a:ext>
            </a:extLst>
          </p:cNvPr>
          <p:cNvGrpSpPr/>
          <p:nvPr/>
        </p:nvGrpSpPr>
        <p:grpSpPr>
          <a:xfrm>
            <a:off x="232650" y="524933"/>
            <a:ext cx="9470150" cy="4252913"/>
            <a:chOff x="2721850" y="507999"/>
            <a:chExt cx="9470150" cy="4252913"/>
          </a:xfrm>
        </p:grpSpPr>
        <p:pic>
          <p:nvPicPr>
            <p:cNvPr id="2" name="Picture 1">
              <a:extLst>
                <a:ext uri="{FF2B5EF4-FFF2-40B4-BE49-F238E27FC236}">
                  <a16:creationId xmlns:a16="http://schemas.microsoft.com/office/drawing/2014/main" id="{E7BBEA37-949D-3047-90C4-D6B0DB0BDBD8}"/>
                </a:ext>
              </a:extLst>
            </p:cNvPr>
            <p:cNvPicPr>
              <a:picLocks noChangeAspect="1"/>
            </p:cNvPicPr>
            <p:nvPr/>
          </p:nvPicPr>
          <p:blipFill>
            <a:blip r:embed="rId2"/>
            <a:stretch>
              <a:fillRect/>
            </a:stretch>
          </p:blipFill>
          <p:spPr>
            <a:xfrm>
              <a:off x="2721850" y="507999"/>
              <a:ext cx="9470150" cy="4252913"/>
            </a:xfrm>
            <a:prstGeom prst="rect">
              <a:avLst/>
            </a:prstGeom>
          </p:spPr>
        </p:pic>
        <p:sp>
          <p:nvSpPr>
            <p:cNvPr id="3" name="Rectangle 2">
              <a:extLst>
                <a:ext uri="{FF2B5EF4-FFF2-40B4-BE49-F238E27FC236}">
                  <a16:creationId xmlns:a16="http://schemas.microsoft.com/office/drawing/2014/main" id="{8F7C97CA-66D9-7D49-B5BA-59E7B19C2243}"/>
                </a:ext>
              </a:extLst>
            </p:cNvPr>
            <p:cNvSpPr/>
            <p:nvPr/>
          </p:nvSpPr>
          <p:spPr bwMode="auto">
            <a:xfrm>
              <a:off x="6420897" y="3004457"/>
              <a:ext cx="5647173" cy="1678075"/>
            </a:xfrm>
            <a:prstGeom prst="rect">
              <a:avLst/>
            </a:prstGeom>
            <a:solidFill>
              <a:schemeClr val="bg1"/>
            </a:solidFill>
            <a:ln w="25400" cap="flat" cmpd="sng" algn="ctr">
              <a:solidFill>
                <a:schemeClr val="bg1"/>
              </a:solidFill>
              <a:prstDash val="solid"/>
              <a:miter lim="40000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a:ln>
                  <a:noFill/>
                </a:ln>
                <a:solidFill>
                  <a:srgbClr val="000000"/>
                </a:solidFill>
                <a:effectLst/>
                <a:latin typeface="Helvetica Light" charset="0"/>
                <a:ea typeface="Helvetica Light" charset="0"/>
                <a:cs typeface="Helvetica Light" charset="0"/>
                <a:sym typeface="Helvetica Light" charset="0"/>
              </a:endParaRPr>
            </a:p>
          </p:txBody>
        </p:sp>
      </p:grpSp>
    </p:spTree>
    <p:extLst>
      <p:ext uri="{BB962C8B-B14F-4D97-AF65-F5344CB8AC3E}">
        <p14:creationId xmlns:p14="http://schemas.microsoft.com/office/powerpoint/2010/main" val="9770809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BBEA37-949D-3047-90C4-D6B0DB0BDBD8}"/>
              </a:ext>
            </a:extLst>
          </p:cNvPr>
          <p:cNvPicPr>
            <a:picLocks noChangeAspect="1"/>
          </p:cNvPicPr>
          <p:nvPr/>
        </p:nvPicPr>
        <p:blipFill>
          <a:blip r:embed="rId2"/>
          <a:stretch>
            <a:fillRect/>
          </a:stretch>
        </p:blipFill>
        <p:spPr>
          <a:xfrm>
            <a:off x="7006" y="228601"/>
            <a:ext cx="12184994" cy="5472112"/>
          </a:xfrm>
          <a:prstGeom prst="rect">
            <a:avLst/>
          </a:prstGeom>
        </p:spPr>
      </p:pic>
    </p:spTree>
    <p:extLst>
      <p:ext uri="{BB962C8B-B14F-4D97-AF65-F5344CB8AC3E}">
        <p14:creationId xmlns:p14="http://schemas.microsoft.com/office/powerpoint/2010/main" val="4245984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71C0A0-5830-7F41-9406-523CBC1A3359}"/>
              </a:ext>
            </a:extLst>
          </p:cNvPr>
          <p:cNvPicPr>
            <a:picLocks noChangeAspect="1"/>
          </p:cNvPicPr>
          <p:nvPr/>
        </p:nvPicPr>
        <p:blipFill rotWithShape="1">
          <a:blip r:embed="rId3">
            <a:extLst>
              <a:ext uri="{28A0092B-C50C-407E-A947-70E740481C1C}">
                <a14:useLocalDpi xmlns:a14="http://schemas.microsoft.com/office/drawing/2010/main" val="0"/>
              </a:ext>
            </a:extLst>
          </a:blip>
          <a:srcRect b="29125"/>
          <a:stretch/>
        </p:blipFill>
        <p:spPr>
          <a:xfrm>
            <a:off x="0" y="152658"/>
            <a:ext cx="11868912" cy="5608061"/>
          </a:xfrm>
          <a:prstGeom prst="rect">
            <a:avLst/>
          </a:prstGeom>
        </p:spPr>
      </p:pic>
      <p:sp>
        <p:nvSpPr>
          <p:cNvPr id="7" name="Rectangle 6">
            <a:extLst>
              <a:ext uri="{FF2B5EF4-FFF2-40B4-BE49-F238E27FC236}">
                <a16:creationId xmlns:a16="http://schemas.microsoft.com/office/drawing/2014/main" id="{DBC70E04-C708-DB42-9D19-F2E567E0C4F0}"/>
              </a:ext>
            </a:extLst>
          </p:cNvPr>
          <p:cNvSpPr/>
          <p:nvPr/>
        </p:nvSpPr>
        <p:spPr bwMode="auto">
          <a:xfrm>
            <a:off x="9926320" y="1955800"/>
            <a:ext cx="2235200" cy="1168400"/>
          </a:xfrm>
          <a:prstGeom prst="rect">
            <a:avLst/>
          </a:prstGeom>
          <a:solidFill>
            <a:schemeClr val="bg1"/>
          </a:solidFill>
          <a:ln w="25400" cap="flat" cmpd="sng" algn="ctr">
            <a:solidFill>
              <a:schemeClr val="bg1"/>
            </a:solidFill>
            <a:prstDash val="solid"/>
            <a:miter lim="40000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a:ln>
                <a:noFill/>
              </a:ln>
              <a:solidFill>
                <a:srgbClr val="000000"/>
              </a:solidFill>
              <a:effectLst/>
              <a:latin typeface="Helvetica Light" charset="0"/>
              <a:ea typeface="Helvetica Light" charset="0"/>
              <a:cs typeface="Helvetica Light" charset="0"/>
              <a:sym typeface="Helvetica Light" charset="0"/>
            </a:endParaRPr>
          </a:p>
        </p:txBody>
      </p:sp>
      <p:sp>
        <p:nvSpPr>
          <p:cNvPr id="8" name="TextBox 7">
            <a:extLst>
              <a:ext uri="{FF2B5EF4-FFF2-40B4-BE49-F238E27FC236}">
                <a16:creationId xmlns:a16="http://schemas.microsoft.com/office/drawing/2014/main" id="{CEB5BEFC-B0A1-B841-BB5F-B31D676EEEE6}"/>
              </a:ext>
            </a:extLst>
          </p:cNvPr>
          <p:cNvSpPr txBox="1"/>
          <p:nvPr/>
        </p:nvSpPr>
        <p:spPr>
          <a:xfrm>
            <a:off x="9926320" y="2037445"/>
            <a:ext cx="2484816" cy="1323439"/>
          </a:xfrm>
          <a:prstGeom prst="rect">
            <a:avLst/>
          </a:prstGeom>
          <a:noFill/>
        </p:spPr>
        <p:txBody>
          <a:bodyPr wrap="square" rtlCol="0">
            <a:spAutoFit/>
          </a:bodyPr>
          <a:lstStyle/>
          <a:p>
            <a:r>
              <a:rPr lang="en-US" sz="2000" dirty="0">
                <a:solidFill>
                  <a:schemeClr val="accent5">
                    <a:lumMod val="75000"/>
                  </a:schemeClr>
                </a:solidFill>
              </a:rPr>
              <a:t>Beyond</a:t>
            </a:r>
          </a:p>
          <a:p>
            <a:r>
              <a:rPr lang="en-US" sz="2000" dirty="0">
                <a:solidFill>
                  <a:schemeClr val="accent5">
                    <a:lumMod val="75000"/>
                  </a:schemeClr>
                </a:solidFill>
              </a:rPr>
              <a:t>The Medical Establishment </a:t>
            </a:r>
          </a:p>
          <a:p>
            <a:endParaRPr lang="en-US" sz="2000" dirty="0">
              <a:solidFill>
                <a:schemeClr val="accent5">
                  <a:lumMod val="75000"/>
                </a:schemeClr>
              </a:solidFill>
            </a:endParaRPr>
          </a:p>
        </p:txBody>
      </p:sp>
    </p:spTree>
    <p:extLst>
      <p:ext uri="{BB962C8B-B14F-4D97-AF65-F5344CB8AC3E}">
        <p14:creationId xmlns:p14="http://schemas.microsoft.com/office/powerpoint/2010/main" val="11738550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844" b="100000" l="10000" r="100000">
                        <a14:foregroundMark x1="92727" y1="96203" x2="92727" y2="96203"/>
                        <a14:foregroundMark x1="58636" y1="88608" x2="58636" y2="88608"/>
                        <a14:foregroundMark x1="69091" y1="74262" x2="69091" y2="74262"/>
                        <a14:foregroundMark x1="81364" y1="46414" x2="81364" y2="46414"/>
                        <a14:foregroundMark x1="82273" y1="45992" x2="82273" y2="45992"/>
                        <a14:foregroundMark x1="83182" y1="43882" x2="83182" y2="43882"/>
                        <a14:foregroundMark x1="85000" y1="40506" x2="85000" y2="40506"/>
                        <a14:foregroundMark x1="85000" y1="38397" x2="85000" y2="38397"/>
                        <a14:foregroundMark x1="88182" y1="39662" x2="88182" y2="39662"/>
                        <a14:foregroundMark x1="83636" y1="37131" x2="83636" y2="37131"/>
                        <a14:foregroundMark x1="63636" y1="89873" x2="63636" y2="89873"/>
                        <a14:foregroundMark x1="68636" y1="96203" x2="68636" y2="96203"/>
                        <a14:foregroundMark x1="70909" y1="97046" x2="70909" y2="97046"/>
                        <a14:foregroundMark x1="83636" y1="80591" x2="83636" y2="80591"/>
                        <a14:foregroundMark x1="75000" y1="80591" x2="75000" y2="80591"/>
                        <a14:foregroundMark x1="71364" y1="79325" x2="71364" y2="79325"/>
                        <a14:foregroundMark x1="67273" y1="80591" x2="67273" y2="80591"/>
                        <a14:foregroundMark x1="72727" y1="73840" x2="72727" y2="73840"/>
                        <a14:foregroundMark x1="75909" y1="83966" x2="75909" y2="83966"/>
                        <a14:foregroundMark x1="24545" y1="48945" x2="24545" y2="48945"/>
                        <a14:foregroundMark x1="24545" y1="37553" x2="24545" y2="37553"/>
                        <a14:foregroundMark x1="25000" y1="41350" x2="25000" y2="41350"/>
                        <a14:foregroundMark x1="23636" y1="29114" x2="23636" y2="29114"/>
                        <a14:foregroundMark x1="24091" y1="32068" x2="24091" y2="32068"/>
                        <a14:foregroundMark x1="22273" y1="35443" x2="22273" y2="35443"/>
                        <a14:foregroundMark x1="70455" y1="12236" x2="70455" y2="12236"/>
                        <a14:foregroundMark x1="73182" y1="13924" x2="73182" y2="13924"/>
                        <a14:foregroundMark x1="73182" y1="13924" x2="73182" y2="13924"/>
                        <a14:foregroundMark x1="73182" y1="13924" x2="73182" y2="13924"/>
                        <a14:foregroundMark x1="79545" y1="19409" x2="79545" y2="19409"/>
                        <a14:foregroundMark x1="68182" y1="11814" x2="68182" y2="11814"/>
                        <a14:foregroundMark x1="64545" y1="10549" x2="64545" y2="10549"/>
                        <a14:foregroundMark x1="49545" y1="10549" x2="49545" y2="10549"/>
                        <a14:foregroundMark x1="44091" y1="11814" x2="44091" y2="11814"/>
                        <a14:foregroundMark x1="16818" y1="4219" x2="16818" y2="4219"/>
                        <a14:foregroundMark x1="11364" y1="2532" x2="11364" y2="2532"/>
                        <a14:foregroundMark x1="11818" y1="21519" x2="11818" y2="21519"/>
                        <a14:foregroundMark x1="14091" y1="23207" x2="14091" y2="23207"/>
                        <a14:backgroundMark x1="82273" y1="40506" x2="82273" y2="40506"/>
                        <a14:backgroundMark x1="88636" y1="40084" x2="88636" y2="40084"/>
                        <a14:backgroundMark x1="81364" y1="41772" x2="81364" y2="41772"/>
                        <a14:backgroundMark x1="71818" y1="78059" x2="71818" y2="78059"/>
                        <a14:backgroundMark x1="73182" y1="77637" x2="73182" y2="77637"/>
                        <a14:backgroundMark x1="73636" y1="73840" x2="73636" y2="73840"/>
                      </a14:backgroundRemoval>
                    </a14:imgEffect>
                  </a14:imgLayer>
                </a14:imgProps>
              </a:ext>
            </a:extLst>
          </a:blip>
          <a:srcRect/>
          <a:stretch/>
        </p:blipFill>
        <p:spPr>
          <a:xfrm>
            <a:off x="9408668" y="3857244"/>
            <a:ext cx="2794000" cy="3009900"/>
          </a:xfrm>
          <a:prstGeom prst="rect">
            <a:avLst/>
          </a:prstGeom>
          <a:ln w="28575" cmpd="sng">
            <a:noFill/>
          </a:ln>
        </p:spPr>
      </p:pic>
      <p:sp>
        <p:nvSpPr>
          <p:cNvPr id="3" name="Rectangle 2"/>
          <p:cNvSpPr/>
          <p:nvPr/>
        </p:nvSpPr>
        <p:spPr>
          <a:xfrm>
            <a:off x="9973818" y="4857369"/>
            <a:ext cx="82550" cy="12065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92068" y="398597"/>
            <a:ext cx="5816600" cy="3725347"/>
          </a:xfrm>
          <a:prstGeom prst="rect">
            <a:avLst/>
          </a:prstGeom>
          <a:ln w="38100" cmpd="sng">
            <a:solidFill>
              <a:schemeClr val="tx1"/>
            </a:solidFill>
          </a:ln>
        </p:spPr>
      </p:pic>
      <p:cxnSp>
        <p:nvCxnSpPr>
          <p:cNvPr id="6" name="Straight Connector 5"/>
          <p:cNvCxnSpPr/>
          <p:nvPr/>
        </p:nvCxnSpPr>
        <p:spPr>
          <a:xfrm flipH="1" flipV="1">
            <a:off x="3550793" y="4123943"/>
            <a:ext cx="6423026" cy="85407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9408670" y="398597"/>
            <a:ext cx="647699" cy="445877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7" name="Rectangle 3"/>
          <p:cNvSpPr>
            <a:spLocks/>
          </p:cNvSpPr>
          <p:nvPr/>
        </p:nvSpPr>
        <p:spPr bwMode="auto">
          <a:xfrm>
            <a:off x="0" y="-22452"/>
            <a:ext cx="2857500" cy="5778500"/>
          </a:xfrm>
          <a:prstGeom prst="rect">
            <a:avLst/>
          </a:prstGeom>
          <a:solidFill>
            <a:srgbClr val="20557F"/>
          </a:solidFill>
          <a:ln>
            <a:noFill/>
          </a:ln>
          <a:effectLst/>
        </p:spPr>
        <p:txBody>
          <a:bodyPr lIns="25400" tIns="25400" rIns="25400" bIns="25400" anchor="ctr"/>
          <a:lstStyle/>
          <a:p>
            <a:pPr algn="ctr" eaLnBrk="1"/>
            <a:endParaRPr lang="en-US" altLang="en-US" sz="1600">
              <a:solidFill>
                <a:srgbClr val="FFFFFF"/>
              </a:solidFill>
            </a:endParaRPr>
          </a:p>
        </p:txBody>
      </p:sp>
      <p:sp>
        <p:nvSpPr>
          <p:cNvPr id="8" name="Rectangle 4"/>
          <p:cNvSpPr>
            <a:spLocks/>
          </p:cNvSpPr>
          <p:nvPr/>
        </p:nvSpPr>
        <p:spPr bwMode="auto">
          <a:xfrm>
            <a:off x="114300" y="2632459"/>
            <a:ext cx="2583203" cy="46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lnSpc>
                <a:spcPts val="3250"/>
              </a:lnSpc>
            </a:pPr>
            <a:r>
              <a:rPr lang="en-US" altLang="en-US" sz="2700" dirty="0" err="1">
                <a:solidFill>
                  <a:srgbClr val="FFFFFF"/>
                </a:solidFill>
                <a:latin typeface="Chronicle Office Regular" charset="0"/>
                <a:ea typeface="Chronicle Office Regular" charset="0"/>
                <a:cs typeface="Chronicle Office Regular" charset="0"/>
                <a:sym typeface="Chronicle Office Regular" charset="0"/>
              </a:rPr>
              <a:t>Haida</a:t>
            </a:r>
            <a:r>
              <a:rPr lang="en-US" altLang="en-US" sz="2700" dirty="0">
                <a:solidFill>
                  <a:srgbClr val="FFFFFF"/>
                </a:solidFill>
                <a:latin typeface="Chronicle Office Regular" charset="0"/>
                <a:ea typeface="Chronicle Office Regular" charset="0"/>
                <a:cs typeface="Chronicle Office Regular" charset="0"/>
                <a:sym typeface="Chronicle Office Regular" charset="0"/>
              </a:rPr>
              <a:t> </a:t>
            </a:r>
            <a:r>
              <a:rPr lang="en-US" altLang="en-US" sz="2700" dirty="0" err="1">
                <a:solidFill>
                  <a:srgbClr val="FFFFFF"/>
                </a:solidFill>
                <a:latin typeface="Chronicle Office Regular" charset="0"/>
                <a:ea typeface="Chronicle Office Regular" charset="0"/>
                <a:cs typeface="Chronicle Office Regular" charset="0"/>
                <a:sym typeface="Chronicle Office Regular" charset="0"/>
              </a:rPr>
              <a:t>Gwaii</a:t>
            </a:r>
            <a:endParaRPr lang="en-US" altLang="en-US" sz="2700" dirty="0">
              <a:solidFill>
                <a:srgbClr val="FFFFFF"/>
              </a:solidFill>
              <a:latin typeface="Chronicle Office Regular" charset="0"/>
              <a:ea typeface="Chronicle Office Regular" charset="0"/>
              <a:cs typeface="Chronicle Office Regular" charset="0"/>
              <a:sym typeface="Chronicle Office Regular" charset="0"/>
            </a:endParaRPr>
          </a:p>
        </p:txBody>
      </p:sp>
    </p:spTree>
    <p:extLst>
      <p:ext uri="{BB962C8B-B14F-4D97-AF65-F5344CB8AC3E}">
        <p14:creationId xmlns:p14="http://schemas.microsoft.com/office/powerpoint/2010/main" val="21547008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haida gwaii pole">
            <a:extLst>
              <a:ext uri="{FF2B5EF4-FFF2-40B4-BE49-F238E27FC236}">
                <a16:creationId xmlns:a16="http://schemas.microsoft.com/office/drawing/2014/main" id="{9C9243CB-EB39-764A-B494-4AF7145EDB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201"/>
          <a:stretch/>
        </p:blipFill>
        <p:spPr bwMode="auto">
          <a:xfrm>
            <a:off x="0" y="0"/>
            <a:ext cx="12192000" cy="596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3841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214F782-5024-E545-9CCC-DDEC4D7B9CF0}"/>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23148" b="7099"/>
          <a:stretch/>
        </p:blipFill>
        <p:spPr>
          <a:xfrm>
            <a:off x="0" y="0"/>
            <a:ext cx="12344400" cy="5740400"/>
          </a:xfrm>
        </p:spPr>
      </p:pic>
      <p:sp>
        <p:nvSpPr>
          <p:cNvPr id="6" name="Rectangle 5">
            <a:extLst>
              <a:ext uri="{FF2B5EF4-FFF2-40B4-BE49-F238E27FC236}">
                <a16:creationId xmlns:a16="http://schemas.microsoft.com/office/drawing/2014/main" id="{37B90F98-6882-D54C-9A7F-57A7947967B7}"/>
              </a:ext>
            </a:extLst>
          </p:cNvPr>
          <p:cNvSpPr/>
          <p:nvPr/>
        </p:nvSpPr>
        <p:spPr bwMode="auto">
          <a:xfrm>
            <a:off x="10109200" y="1955800"/>
            <a:ext cx="2235200" cy="1168400"/>
          </a:xfrm>
          <a:prstGeom prst="rect">
            <a:avLst/>
          </a:prstGeom>
          <a:solidFill>
            <a:schemeClr val="bg1"/>
          </a:solidFill>
          <a:ln w="25400" cap="flat" cmpd="sng" algn="ctr">
            <a:solidFill>
              <a:schemeClr val="bg1"/>
            </a:solidFill>
            <a:prstDash val="solid"/>
            <a:miter lim="40000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a:ln>
                <a:noFill/>
              </a:ln>
              <a:solidFill>
                <a:srgbClr val="000000"/>
              </a:solidFill>
              <a:effectLst/>
              <a:latin typeface="Helvetica Light" charset="0"/>
              <a:ea typeface="Helvetica Light" charset="0"/>
              <a:cs typeface="Helvetica Light" charset="0"/>
              <a:sym typeface="Helvetica Light" charset="0"/>
            </a:endParaRPr>
          </a:p>
        </p:txBody>
      </p:sp>
      <p:sp>
        <p:nvSpPr>
          <p:cNvPr id="7" name="TextBox 6">
            <a:extLst>
              <a:ext uri="{FF2B5EF4-FFF2-40B4-BE49-F238E27FC236}">
                <a16:creationId xmlns:a16="http://schemas.microsoft.com/office/drawing/2014/main" id="{29D860CC-C3AB-484A-9D61-13DB38DBF60E}"/>
              </a:ext>
            </a:extLst>
          </p:cNvPr>
          <p:cNvSpPr txBox="1"/>
          <p:nvPr/>
        </p:nvSpPr>
        <p:spPr>
          <a:xfrm>
            <a:off x="10277197" y="2252990"/>
            <a:ext cx="1965603" cy="523220"/>
          </a:xfrm>
          <a:prstGeom prst="rect">
            <a:avLst/>
          </a:prstGeom>
          <a:noFill/>
        </p:spPr>
        <p:txBody>
          <a:bodyPr wrap="none" rtlCol="0">
            <a:spAutoFit/>
          </a:bodyPr>
          <a:lstStyle/>
          <a:p>
            <a:r>
              <a:rPr lang="en-US" sz="2800" dirty="0">
                <a:solidFill>
                  <a:schemeClr val="accent5">
                    <a:lumMod val="75000"/>
                  </a:schemeClr>
                </a:solidFill>
              </a:rPr>
              <a:t>Connected</a:t>
            </a:r>
          </a:p>
        </p:txBody>
      </p:sp>
    </p:spTree>
    <p:extLst>
      <p:ext uri="{BB962C8B-B14F-4D97-AF65-F5344CB8AC3E}">
        <p14:creationId xmlns:p14="http://schemas.microsoft.com/office/powerpoint/2010/main" val="5810091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809495-5FAC-8249-8840-1537917C6ED8}"/>
              </a:ext>
            </a:extLst>
          </p:cNvPr>
          <p:cNvSpPr/>
          <p:nvPr/>
        </p:nvSpPr>
        <p:spPr bwMode="auto">
          <a:xfrm>
            <a:off x="7958138" y="0"/>
            <a:ext cx="4233862" cy="5760720"/>
          </a:xfrm>
          <a:prstGeom prst="rect">
            <a:avLst/>
          </a:prstGeom>
          <a:solidFill>
            <a:schemeClr val="accent2"/>
          </a:solidFill>
          <a:ln w="25400" cap="flat" cmpd="sng" algn="ctr">
            <a:noFill/>
            <a:prstDash val="solid"/>
            <a:miter lim="40000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dirty="0">
              <a:ln>
                <a:noFill/>
              </a:ln>
              <a:solidFill>
                <a:srgbClr val="000000"/>
              </a:solidFill>
              <a:effectLst/>
              <a:latin typeface="Helvetica Light" charset="0"/>
              <a:ea typeface="Helvetica Light" charset="0"/>
              <a:cs typeface="Helvetica Light" charset="0"/>
              <a:sym typeface="Helvetica Light" charset="0"/>
            </a:endParaRPr>
          </a:p>
        </p:txBody>
      </p:sp>
      <p:sp>
        <p:nvSpPr>
          <p:cNvPr id="3" name="TextBox 2">
            <a:extLst>
              <a:ext uri="{FF2B5EF4-FFF2-40B4-BE49-F238E27FC236}">
                <a16:creationId xmlns:a16="http://schemas.microsoft.com/office/drawing/2014/main" id="{550B6CA1-6C91-8E44-ADBF-B58B25F03D15}"/>
              </a:ext>
            </a:extLst>
          </p:cNvPr>
          <p:cNvSpPr txBox="1"/>
          <p:nvPr/>
        </p:nvSpPr>
        <p:spPr>
          <a:xfrm>
            <a:off x="8067949" y="4829177"/>
            <a:ext cx="4014240" cy="769441"/>
          </a:xfrm>
          <a:prstGeom prst="rect">
            <a:avLst/>
          </a:prstGeom>
          <a:noFill/>
        </p:spPr>
        <p:txBody>
          <a:bodyPr wrap="none" rtlCol="0">
            <a:spAutoFit/>
          </a:bodyPr>
          <a:lstStyle/>
          <a:p>
            <a:r>
              <a:rPr lang="en-US" sz="4400" dirty="0">
                <a:solidFill>
                  <a:schemeClr val="bg1"/>
                </a:solidFill>
              </a:rPr>
              <a:t>What is health?</a:t>
            </a:r>
          </a:p>
        </p:txBody>
      </p:sp>
      <p:pic>
        <p:nvPicPr>
          <p:cNvPr id="4" name="Picture 3">
            <a:extLst>
              <a:ext uri="{FF2B5EF4-FFF2-40B4-BE49-F238E27FC236}">
                <a16:creationId xmlns:a16="http://schemas.microsoft.com/office/drawing/2014/main" id="{B5302301-D20B-D340-A1E2-4D8D86B9D144}"/>
              </a:ext>
            </a:extLst>
          </p:cNvPr>
          <p:cNvPicPr>
            <a:picLocks noChangeAspect="1"/>
          </p:cNvPicPr>
          <p:nvPr/>
        </p:nvPicPr>
        <p:blipFill rotWithShape="1">
          <a:blip r:embed="rId2">
            <a:extLst>
              <a:ext uri="{28A0092B-C50C-407E-A947-70E740481C1C}">
                <a14:useLocalDpi xmlns:a14="http://schemas.microsoft.com/office/drawing/2010/main" val="0"/>
              </a:ext>
            </a:extLst>
          </a:blip>
          <a:srcRect l="14332" r="1140" b="6542"/>
          <a:stretch/>
        </p:blipFill>
        <p:spPr>
          <a:xfrm>
            <a:off x="0" y="0"/>
            <a:ext cx="7743825" cy="5715000"/>
          </a:xfrm>
          <a:prstGeom prst="rect">
            <a:avLst/>
          </a:prstGeom>
        </p:spPr>
      </p:pic>
      <p:sp>
        <p:nvSpPr>
          <p:cNvPr id="5" name="TextBox 4">
            <a:extLst>
              <a:ext uri="{FF2B5EF4-FFF2-40B4-BE49-F238E27FC236}">
                <a16:creationId xmlns:a16="http://schemas.microsoft.com/office/drawing/2014/main" id="{ABE7D3A2-F459-9748-9304-38819966DDC8}"/>
              </a:ext>
            </a:extLst>
          </p:cNvPr>
          <p:cNvSpPr txBox="1"/>
          <p:nvPr/>
        </p:nvSpPr>
        <p:spPr>
          <a:xfrm>
            <a:off x="8067949" y="119099"/>
            <a:ext cx="2840842" cy="246221"/>
          </a:xfrm>
          <a:prstGeom prst="rect">
            <a:avLst/>
          </a:prstGeom>
          <a:noFill/>
        </p:spPr>
        <p:txBody>
          <a:bodyPr wrap="none" rtlCol="0">
            <a:spAutoFit/>
          </a:bodyPr>
          <a:lstStyle/>
          <a:p>
            <a:r>
              <a:rPr lang="en-US" sz="1000" dirty="0">
                <a:solidFill>
                  <a:schemeClr val="bg1"/>
                </a:solidFill>
              </a:rPr>
              <a:t>Melissa Poe et al. in prep; </a:t>
            </a:r>
            <a:r>
              <a:rPr lang="en-US" sz="1000" dirty="0" err="1">
                <a:solidFill>
                  <a:schemeClr val="bg1"/>
                </a:solidFill>
              </a:rPr>
              <a:t>Donatuto</a:t>
            </a:r>
            <a:r>
              <a:rPr lang="en-US" sz="1000" dirty="0">
                <a:solidFill>
                  <a:schemeClr val="bg1"/>
                </a:solidFill>
              </a:rPr>
              <a:t> et al. 2014</a:t>
            </a:r>
          </a:p>
        </p:txBody>
      </p:sp>
    </p:spTree>
    <p:extLst>
      <p:ext uri="{BB962C8B-B14F-4D97-AF65-F5344CB8AC3E}">
        <p14:creationId xmlns:p14="http://schemas.microsoft.com/office/powerpoint/2010/main" val="14402580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F621F9C5-9362-2C4F-BA0B-B93228BA3F0D}"/>
              </a:ext>
            </a:extLst>
          </p:cNvPr>
          <p:cNvPicPr>
            <a:picLocks noChangeAspect="1"/>
          </p:cNvPicPr>
          <p:nvPr/>
        </p:nvPicPr>
        <p:blipFill>
          <a:blip r:embed="rId2"/>
          <a:stretch>
            <a:fillRect/>
          </a:stretch>
        </p:blipFill>
        <p:spPr>
          <a:xfrm>
            <a:off x="691168" y="185738"/>
            <a:ext cx="6094789" cy="6858000"/>
          </a:xfrm>
          <a:prstGeom prst="rect">
            <a:avLst/>
          </a:prstGeom>
        </p:spPr>
      </p:pic>
      <p:sp>
        <p:nvSpPr>
          <p:cNvPr id="42" name="TextBox 41">
            <a:extLst>
              <a:ext uri="{FF2B5EF4-FFF2-40B4-BE49-F238E27FC236}">
                <a16:creationId xmlns:a16="http://schemas.microsoft.com/office/drawing/2014/main" id="{055FCBA6-910A-9F4E-AB7E-AEB7AE364714}"/>
              </a:ext>
            </a:extLst>
          </p:cNvPr>
          <p:cNvSpPr txBox="1"/>
          <p:nvPr/>
        </p:nvSpPr>
        <p:spPr>
          <a:xfrm>
            <a:off x="8067949" y="5186364"/>
            <a:ext cx="4014240" cy="769441"/>
          </a:xfrm>
          <a:prstGeom prst="rect">
            <a:avLst/>
          </a:prstGeom>
          <a:noFill/>
        </p:spPr>
        <p:txBody>
          <a:bodyPr wrap="none" rtlCol="0">
            <a:spAutoFit/>
          </a:bodyPr>
          <a:lstStyle/>
          <a:p>
            <a:r>
              <a:rPr lang="en-US" sz="4400" dirty="0">
                <a:solidFill>
                  <a:schemeClr val="bg1"/>
                </a:solidFill>
              </a:rPr>
              <a:t>What is health?</a:t>
            </a:r>
          </a:p>
        </p:txBody>
      </p:sp>
      <p:sp>
        <p:nvSpPr>
          <p:cNvPr id="45" name="Rectangle 44">
            <a:extLst>
              <a:ext uri="{FF2B5EF4-FFF2-40B4-BE49-F238E27FC236}">
                <a16:creationId xmlns:a16="http://schemas.microsoft.com/office/drawing/2014/main" id="{631802D6-DC1C-8545-9EBD-423F20B4DC31}"/>
              </a:ext>
            </a:extLst>
          </p:cNvPr>
          <p:cNvSpPr/>
          <p:nvPr/>
        </p:nvSpPr>
        <p:spPr bwMode="auto">
          <a:xfrm>
            <a:off x="7958138" y="0"/>
            <a:ext cx="4233862" cy="5760720"/>
          </a:xfrm>
          <a:prstGeom prst="rect">
            <a:avLst/>
          </a:prstGeom>
          <a:solidFill>
            <a:schemeClr val="accent2"/>
          </a:solidFill>
          <a:ln w="25400" cap="flat" cmpd="sng" algn="ctr">
            <a:noFill/>
            <a:prstDash val="solid"/>
            <a:miter lim="40000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dirty="0">
              <a:ln>
                <a:noFill/>
              </a:ln>
              <a:solidFill>
                <a:srgbClr val="000000"/>
              </a:solidFill>
              <a:effectLst/>
              <a:latin typeface="Helvetica Light" charset="0"/>
              <a:ea typeface="Helvetica Light" charset="0"/>
              <a:cs typeface="Helvetica Light" charset="0"/>
              <a:sym typeface="Helvetica Light" charset="0"/>
            </a:endParaRPr>
          </a:p>
        </p:txBody>
      </p:sp>
      <p:sp>
        <p:nvSpPr>
          <p:cNvPr id="46" name="TextBox 45">
            <a:extLst>
              <a:ext uri="{FF2B5EF4-FFF2-40B4-BE49-F238E27FC236}">
                <a16:creationId xmlns:a16="http://schemas.microsoft.com/office/drawing/2014/main" id="{EFAC559F-38FA-C74A-883F-3E9B4971CF9D}"/>
              </a:ext>
            </a:extLst>
          </p:cNvPr>
          <p:cNvSpPr txBox="1"/>
          <p:nvPr/>
        </p:nvSpPr>
        <p:spPr>
          <a:xfrm>
            <a:off x="8067949" y="4829177"/>
            <a:ext cx="4014240" cy="769441"/>
          </a:xfrm>
          <a:prstGeom prst="rect">
            <a:avLst/>
          </a:prstGeom>
          <a:noFill/>
        </p:spPr>
        <p:txBody>
          <a:bodyPr wrap="none" rtlCol="0">
            <a:spAutoFit/>
          </a:bodyPr>
          <a:lstStyle/>
          <a:p>
            <a:r>
              <a:rPr lang="en-US" sz="4400" dirty="0">
                <a:solidFill>
                  <a:schemeClr val="bg1"/>
                </a:solidFill>
              </a:rPr>
              <a:t>What is health?</a:t>
            </a:r>
          </a:p>
        </p:txBody>
      </p:sp>
      <p:sp>
        <p:nvSpPr>
          <p:cNvPr id="47" name="TextBox 46">
            <a:extLst>
              <a:ext uri="{FF2B5EF4-FFF2-40B4-BE49-F238E27FC236}">
                <a16:creationId xmlns:a16="http://schemas.microsoft.com/office/drawing/2014/main" id="{6E034A2B-215D-6A41-A5BE-F43D3B6ACDDB}"/>
              </a:ext>
            </a:extLst>
          </p:cNvPr>
          <p:cNvSpPr txBox="1"/>
          <p:nvPr/>
        </p:nvSpPr>
        <p:spPr>
          <a:xfrm>
            <a:off x="8067949" y="119099"/>
            <a:ext cx="2840842" cy="246221"/>
          </a:xfrm>
          <a:prstGeom prst="rect">
            <a:avLst/>
          </a:prstGeom>
          <a:noFill/>
        </p:spPr>
        <p:txBody>
          <a:bodyPr wrap="none" rtlCol="0">
            <a:spAutoFit/>
          </a:bodyPr>
          <a:lstStyle/>
          <a:p>
            <a:r>
              <a:rPr lang="en-US" sz="1000" dirty="0">
                <a:solidFill>
                  <a:schemeClr val="bg1"/>
                </a:solidFill>
              </a:rPr>
              <a:t>Melissa Poe et al. in prep; </a:t>
            </a:r>
            <a:r>
              <a:rPr lang="en-US" sz="1000" dirty="0" err="1">
                <a:solidFill>
                  <a:schemeClr val="bg1"/>
                </a:solidFill>
              </a:rPr>
              <a:t>Donatuto</a:t>
            </a:r>
            <a:r>
              <a:rPr lang="en-US" sz="1000" dirty="0">
                <a:solidFill>
                  <a:schemeClr val="bg1"/>
                </a:solidFill>
              </a:rPr>
              <a:t> et al. 2014</a:t>
            </a:r>
          </a:p>
        </p:txBody>
      </p:sp>
      <p:sp>
        <p:nvSpPr>
          <p:cNvPr id="48" name="TextBox 47">
            <a:extLst>
              <a:ext uri="{FF2B5EF4-FFF2-40B4-BE49-F238E27FC236}">
                <a16:creationId xmlns:a16="http://schemas.microsoft.com/office/drawing/2014/main" id="{D4140358-9906-124D-A0FE-4FC5A1402723}"/>
              </a:ext>
            </a:extLst>
          </p:cNvPr>
          <p:cNvSpPr txBox="1"/>
          <p:nvPr/>
        </p:nvSpPr>
        <p:spPr>
          <a:xfrm>
            <a:off x="5796561" y="2277867"/>
            <a:ext cx="1086928" cy="646331"/>
          </a:xfrm>
          <a:prstGeom prst="rect">
            <a:avLst/>
          </a:prstGeom>
          <a:solidFill>
            <a:srgbClr val="723800"/>
          </a:solidFill>
        </p:spPr>
        <p:txBody>
          <a:bodyPr wrap="square" rtlCol="0">
            <a:spAutoFit/>
          </a:bodyPr>
          <a:lstStyle/>
          <a:p>
            <a:r>
              <a:rPr lang="en-US" sz="1800" dirty="0">
                <a:solidFill>
                  <a:schemeClr val="bg1"/>
                </a:solidFill>
              </a:rPr>
              <a:t>Physical Health</a:t>
            </a:r>
          </a:p>
        </p:txBody>
      </p:sp>
    </p:spTree>
    <p:extLst>
      <p:ext uri="{BB962C8B-B14F-4D97-AF65-F5344CB8AC3E}">
        <p14:creationId xmlns:p14="http://schemas.microsoft.com/office/powerpoint/2010/main" val="36652516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86000"/>
            <a:ext cx="12193788" cy="8115300"/>
          </a:xfrm>
          <a:prstGeom prst="rect">
            <a:avLst/>
          </a:prstGeom>
        </p:spPr>
      </p:pic>
      <p:sp>
        <p:nvSpPr>
          <p:cNvPr id="3" name="Rectangle 2">
            <a:extLst>
              <a:ext uri="{FF2B5EF4-FFF2-40B4-BE49-F238E27FC236}">
                <a16:creationId xmlns:a16="http://schemas.microsoft.com/office/drawing/2014/main" id="{09C52C16-9A5F-7D48-B720-A7C96E52E8B7}"/>
              </a:ext>
            </a:extLst>
          </p:cNvPr>
          <p:cNvSpPr/>
          <p:nvPr/>
        </p:nvSpPr>
        <p:spPr bwMode="auto">
          <a:xfrm>
            <a:off x="0" y="2070100"/>
            <a:ext cx="2235200" cy="1168400"/>
          </a:xfrm>
          <a:prstGeom prst="rect">
            <a:avLst/>
          </a:prstGeom>
          <a:solidFill>
            <a:schemeClr val="bg1"/>
          </a:solidFill>
          <a:ln w="25400" cap="flat" cmpd="sng" algn="ctr">
            <a:solidFill>
              <a:schemeClr val="bg1"/>
            </a:solidFill>
            <a:prstDash val="solid"/>
            <a:miter lim="40000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a:ln>
                <a:noFill/>
              </a:ln>
              <a:solidFill>
                <a:srgbClr val="000000"/>
              </a:solidFill>
              <a:effectLst/>
              <a:latin typeface="Helvetica Light" charset="0"/>
              <a:ea typeface="Helvetica Light" charset="0"/>
              <a:cs typeface="Helvetica Light" charset="0"/>
              <a:sym typeface="Helvetica Light" charset="0"/>
            </a:endParaRPr>
          </a:p>
        </p:txBody>
      </p:sp>
      <p:sp>
        <p:nvSpPr>
          <p:cNvPr id="4" name="TextBox 3">
            <a:extLst>
              <a:ext uri="{FF2B5EF4-FFF2-40B4-BE49-F238E27FC236}">
                <a16:creationId xmlns:a16="http://schemas.microsoft.com/office/drawing/2014/main" id="{0062712E-7CC2-D34E-B2A7-B76A98A06226}"/>
              </a:ext>
            </a:extLst>
          </p:cNvPr>
          <p:cNvSpPr txBox="1"/>
          <p:nvPr/>
        </p:nvSpPr>
        <p:spPr>
          <a:xfrm>
            <a:off x="314953" y="2202748"/>
            <a:ext cx="1385316" cy="954107"/>
          </a:xfrm>
          <a:prstGeom prst="rect">
            <a:avLst/>
          </a:prstGeom>
          <a:noFill/>
        </p:spPr>
        <p:txBody>
          <a:bodyPr wrap="none" rtlCol="0">
            <a:spAutoFit/>
          </a:bodyPr>
          <a:lstStyle/>
          <a:p>
            <a:r>
              <a:rPr lang="en-US" sz="2800" dirty="0">
                <a:solidFill>
                  <a:schemeClr val="accent1">
                    <a:lumMod val="50000"/>
                  </a:schemeClr>
                </a:solidFill>
              </a:rPr>
              <a:t>Pacific</a:t>
            </a:r>
          </a:p>
          <a:p>
            <a:r>
              <a:rPr lang="en-US" sz="2800" dirty="0">
                <a:solidFill>
                  <a:schemeClr val="accent1">
                    <a:lumMod val="50000"/>
                  </a:schemeClr>
                </a:solidFill>
              </a:rPr>
              <a:t>Herring</a:t>
            </a:r>
          </a:p>
        </p:txBody>
      </p:sp>
    </p:spTree>
    <p:extLst>
      <p:ext uri="{BB962C8B-B14F-4D97-AF65-F5344CB8AC3E}">
        <p14:creationId xmlns:p14="http://schemas.microsoft.com/office/powerpoint/2010/main" val="33165918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27433" y="1"/>
            <a:ext cx="3264568" cy="575109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95876" y="1067452"/>
            <a:ext cx="3392905" cy="2554545"/>
          </a:xfrm>
          <a:prstGeom prst="rect">
            <a:avLst/>
          </a:prstGeom>
        </p:spPr>
        <p:txBody>
          <a:bodyPr wrap="square">
            <a:spAutoFit/>
          </a:bodyPr>
          <a:lstStyle/>
          <a:p>
            <a:r>
              <a:rPr lang="en-US" sz="3200" dirty="0">
                <a:solidFill>
                  <a:schemeClr val="bg1"/>
                </a:solidFill>
                <a:latin typeface="+mn-lt"/>
                <a:ea typeface="Andale Mono" charset="0"/>
                <a:cs typeface="Andale Mono" charset="0"/>
              </a:rPr>
              <a:t>Herring have a central cultural, social, </a:t>
            </a:r>
            <a:br>
              <a:rPr lang="en-US" sz="3200" dirty="0">
                <a:solidFill>
                  <a:schemeClr val="bg1"/>
                </a:solidFill>
                <a:latin typeface="+mn-lt"/>
                <a:ea typeface="Andale Mono" charset="0"/>
                <a:cs typeface="Andale Mono" charset="0"/>
              </a:rPr>
            </a:br>
            <a:r>
              <a:rPr lang="en-US" sz="3200" dirty="0">
                <a:solidFill>
                  <a:schemeClr val="bg1"/>
                </a:solidFill>
                <a:latin typeface="+mn-lt"/>
                <a:ea typeface="Andale Mono" charset="0"/>
                <a:cs typeface="Andale Mono" charset="0"/>
              </a:rPr>
              <a:t>and ecological role</a:t>
            </a:r>
          </a:p>
        </p:txBody>
      </p:sp>
      <p:pic>
        <p:nvPicPr>
          <p:cNvPr id="5" name="Picture 4">
            <a:extLst>
              <a:ext uri="{FF2B5EF4-FFF2-40B4-BE49-F238E27FC236}">
                <a16:creationId xmlns:a16="http://schemas.microsoft.com/office/drawing/2014/main" id="{6DD8E0FC-3AD1-8C4A-9BE1-A49F22887D3D}"/>
              </a:ext>
            </a:extLst>
          </p:cNvPr>
          <p:cNvPicPr>
            <a:picLocks noChangeAspect="1"/>
          </p:cNvPicPr>
          <p:nvPr/>
        </p:nvPicPr>
        <p:blipFill rotWithShape="1">
          <a:blip r:embed="rId2">
            <a:extLst>
              <a:ext uri="{28A0092B-C50C-407E-A947-70E740481C1C}">
                <a14:useLocalDpi xmlns:a14="http://schemas.microsoft.com/office/drawing/2010/main" val="0"/>
              </a:ext>
            </a:extLst>
          </a:blip>
          <a:srcRect l="-529" t="7450" r="529" b="10287"/>
          <a:stretch/>
        </p:blipFill>
        <p:spPr>
          <a:xfrm>
            <a:off x="-105726" y="0"/>
            <a:ext cx="8736379" cy="5751096"/>
          </a:xfrm>
          <a:prstGeom prst="rect">
            <a:avLst/>
          </a:prstGeom>
        </p:spPr>
      </p:pic>
    </p:spTree>
    <p:extLst>
      <p:ext uri="{BB962C8B-B14F-4D97-AF65-F5344CB8AC3E}">
        <p14:creationId xmlns:p14="http://schemas.microsoft.com/office/powerpoint/2010/main" val="37925247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927432" y="1"/>
            <a:ext cx="3264568" cy="5751095"/>
          </a:xfrm>
          <a:prstGeom prst="rect">
            <a:avLst/>
          </a:prstGeom>
          <a:solidFill>
            <a:srgbClr val="3C5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095875" y="1067452"/>
            <a:ext cx="3392905" cy="2554545"/>
          </a:xfrm>
          <a:prstGeom prst="rect">
            <a:avLst/>
          </a:prstGeom>
        </p:spPr>
        <p:txBody>
          <a:bodyPr wrap="square">
            <a:spAutoFit/>
          </a:bodyPr>
          <a:lstStyle/>
          <a:p>
            <a:r>
              <a:rPr lang="en-US" sz="3200" dirty="0">
                <a:solidFill>
                  <a:schemeClr val="bg1"/>
                </a:solidFill>
                <a:ea typeface="Andale Mono" charset="0"/>
                <a:cs typeface="Andale Mono" charset="0"/>
              </a:rPr>
              <a:t>Herring have a central cultural, social, </a:t>
            </a:r>
            <a:br>
              <a:rPr lang="en-US" sz="3200" dirty="0">
                <a:solidFill>
                  <a:schemeClr val="bg1"/>
                </a:solidFill>
                <a:ea typeface="Andale Mono" charset="0"/>
                <a:cs typeface="Andale Mono" charset="0"/>
              </a:rPr>
            </a:br>
            <a:r>
              <a:rPr lang="en-US" sz="3200" dirty="0">
                <a:solidFill>
                  <a:schemeClr val="bg1"/>
                </a:solidFill>
                <a:ea typeface="Andale Mono" charset="0"/>
                <a:cs typeface="Andale Mono" charset="0"/>
              </a:rPr>
              <a:t>and ecological role</a:t>
            </a:r>
          </a:p>
        </p:txBody>
      </p:sp>
      <p:pic>
        <p:nvPicPr>
          <p:cNvPr id="7" name="Picture 2" descr="Image result for sitka alaska herring fishing">
            <a:extLst>
              <a:ext uri="{FF2B5EF4-FFF2-40B4-BE49-F238E27FC236}">
                <a16:creationId xmlns:a16="http://schemas.microsoft.com/office/drawing/2014/main" id="{A88E7884-F0DD-D949-8B79-BF468CE1B45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7902" t="328" r="14433" b="-328"/>
          <a:stretch/>
        </p:blipFill>
        <p:spPr bwMode="auto">
          <a:xfrm>
            <a:off x="1" y="2"/>
            <a:ext cx="4724400" cy="5751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sitka alaska herring fishing">
            <a:extLst>
              <a:ext uri="{FF2B5EF4-FFF2-40B4-BE49-F238E27FC236}">
                <a16:creationId xmlns:a16="http://schemas.microsoft.com/office/drawing/2014/main" id="{03A2209E-C3B3-7C45-AD71-3A65CB10251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0075"/>
          <a:stretch/>
        </p:blipFill>
        <p:spPr bwMode="auto">
          <a:xfrm>
            <a:off x="4892844" y="-20053"/>
            <a:ext cx="3924838"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sitka alaska herring fishing">
            <a:extLst>
              <a:ext uri="{FF2B5EF4-FFF2-40B4-BE49-F238E27FC236}">
                <a16:creationId xmlns:a16="http://schemas.microsoft.com/office/drawing/2014/main" id="{F1D661E5-FF80-BF4F-9C66-23437D70C51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7680"/>
          <a:stretch/>
        </p:blipFill>
        <p:spPr bwMode="auto">
          <a:xfrm>
            <a:off x="4892844" y="2930657"/>
            <a:ext cx="3924839" cy="282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1129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erring spawn gwaii haanas.jpg"/>
          <p:cNvPicPr>
            <a:picLocks noChangeAspect="1"/>
          </p:cNvPicPr>
          <p:nvPr/>
        </p:nvPicPr>
        <p:blipFill rotWithShape="1">
          <a:blip r:embed="rId3" cstate="screen">
            <a:extLst>
              <a:ext uri="{28A0092B-C50C-407E-A947-70E740481C1C}">
                <a14:useLocalDpi xmlns:a14="http://schemas.microsoft.com/office/drawing/2010/main"/>
              </a:ext>
            </a:extLst>
          </a:blip>
          <a:srcRect r="11402"/>
          <a:stretch/>
        </p:blipFill>
        <p:spPr>
          <a:xfrm>
            <a:off x="0" y="1"/>
            <a:ext cx="8630654" cy="5751095"/>
          </a:xfrm>
          <a:prstGeom prst="rect">
            <a:avLst/>
          </a:prstGeom>
        </p:spPr>
      </p:pic>
      <p:sp>
        <p:nvSpPr>
          <p:cNvPr id="5" name="Rectangle 4"/>
          <p:cNvSpPr/>
          <p:nvPr/>
        </p:nvSpPr>
        <p:spPr>
          <a:xfrm>
            <a:off x="8927433" y="1"/>
            <a:ext cx="3264568" cy="5751095"/>
          </a:xfrm>
          <a:prstGeom prst="rect">
            <a:avLst/>
          </a:prstGeom>
          <a:solidFill>
            <a:srgbClr val="77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095876" y="1067452"/>
            <a:ext cx="3392905" cy="2554545"/>
          </a:xfrm>
          <a:prstGeom prst="rect">
            <a:avLst/>
          </a:prstGeom>
        </p:spPr>
        <p:txBody>
          <a:bodyPr wrap="square">
            <a:spAutoFit/>
          </a:bodyPr>
          <a:lstStyle/>
          <a:p>
            <a:r>
              <a:rPr lang="en-US" sz="3200" dirty="0">
                <a:solidFill>
                  <a:schemeClr val="bg1"/>
                </a:solidFill>
                <a:ea typeface="Andale Mono" charset="0"/>
                <a:cs typeface="Andale Mono" charset="0"/>
              </a:rPr>
              <a:t>Herring have a central cultural, social, </a:t>
            </a:r>
            <a:br>
              <a:rPr lang="en-US" sz="3200" dirty="0">
                <a:solidFill>
                  <a:schemeClr val="bg1"/>
                </a:solidFill>
                <a:ea typeface="Andale Mono" charset="0"/>
                <a:cs typeface="Andale Mono" charset="0"/>
              </a:rPr>
            </a:br>
            <a:r>
              <a:rPr lang="en-US" sz="3200" dirty="0">
                <a:solidFill>
                  <a:schemeClr val="bg1"/>
                </a:solidFill>
                <a:ea typeface="Andale Mono" charset="0"/>
                <a:cs typeface="Andale Mono" charset="0"/>
              </a:rPr>
              <a:t>and ecological role</a:t>
            </a:r>
          </a:p>
        </p:txBody>
      </p:sp>
    </p:spTree>
    <p:extLst>
      <p:ext uri="{BB962C8B-B14F-4D97-AF65-F5344CB8AC3E}">
        <p14:creationId xmlns:p14="http://schemas.microsoft.com/office/powerpoint/2010/main" val="11619238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927433" y="1"/>
            <a:ext cx="3264568" cy="5751095"/>
          </a:xfrm>
          <a:prstGeom prst="rect">
            <a:avLst/>
          </a:prstGeom>
          <a:solidFill>
            <a:srgbClr val="263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095876" y="1067452"/>
            <a:ext cx="3392905" cy="2554545"/>
          </a:xfrm>
          <a:prstGeom prst="rect">
            <a:avLst/>
          </a:prstGeom>
        </p:spPr>
        <p:txBody>
          <a:bodyPr wrap="square">
            <a:spAutoFit/>
          </a:bodyPr>
          <a:lstStyle/>
          <a:p>
            <a:r>
              <a:rPr lang="en-US" sz="3200" dirty="0">
                <a:solidFill>
                  <a:schemeClr val="bg1"/>
                </a:solidFill>
                <a:ea typeface="Andale Mono" charset="0"/>
                <a:cs typeface="Andale Mono" charset="0"/>
              </a:rPr>
              <a:t>Herring have a central cultural, social, </a:t>
            </a:r>
            <a:br>
              <a:rPr lang="en-US" sz="3200" dirty="0">
                <a:solidFill>
                  <a:schemeClr val="bg1"/>
                </a:solidFill>
                <a:ea typeface="Andale Mono" charset="0"/>
                <a:cs typeface="Andale Mono" charset="0"/>
              </a:rPr>
            </a:br>
            <a:r>
              <a:rPr lang="en-US" sz="3200" dirty="0">
                <a:solidFill>
                  <a:schemeClr val="bg1"/>
                </a:solidFill>
                <a:ea typeface="Andale Mono" charset="0"/>
                <a:cs typeface="Andale Mono" charset="0"/>
              </a:rPr>
              <a:t>and ecological role</a:t>
            </a:r>
          </a:p>
        </p:txBody>
      </p:sp>
      <p:pic>
        <p:nvPicPr>
          <p:cNvPr id="9" name="herring-eggs.jpg" descr="herring-eggs.jpg"/>
          <p:cNvPicPr>
            <a:picLocks noChangeAspect="1"/>
          </p:cNvPicPr>
          <p:nvPr/>
        </p:nvPicPr>
        <p:blipFill rotWithShape="1">
          <a:blip r:embed="rId2"/>
          <a:srcRect t="14020" r="28615" b="14793"/>
          <a:stretch/>
        </p:blipFill>
        <p:spPr>
          <a:xfrm>
            <a:off x="1" y="1"/>
            <a:ext cx="8630654" cy="5751095"/>
          </a:xfrm>
          <a:prstGeom prst="rect">
            <a:avLst/>
          </a:prstGeom>
          <a:ln w="12700">
            <a:miter lim="400000"/>
          </a:ln>
        </p:spPr>
      </p:pic>
    </p:spTree>
    <p:extLst>
      <p:ext uri="{BB962C8B-B14F-4D97-AF65-F5344CB8AC3E}">
        <p14:creationId xmlns:p14="http://schemas.microsoft.com/office/powerpoint/2010/main" val="7189009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aina Holland Bear 6.JPG"/>
          <p:cNvPicPr>
            <a:picLocks noChangeAspect="1"/>
          </p:cNvPicPr>
          <p:nvPr/>
        </p:nvPicPr>
        <p:blipFill rotWithShape="1">
          <a:blip r:embed="rId2" cstate="screen">
            <a:extLst>
              <a:ext uri="{28A0092B-C50C-407E-A947-70E740481C1C}">
                <a14:useLocalDpi xmlns:a14="http://schemas.microsoft.com/office/drawing/2010/main"/>
              </a:ext>
            </a:extLst>
          </a:blip>
          <a:srcRect l="14533" r="20075"/>
          <a:stretch/>
        </p:blipFill>
        <p:spPr>
          <a:xfrm>
            <a:off x="1" y="-1"/>
            <a:ext cx="5014354" cy="5751095"/>
          </a:xfrm>
          <a:prstGeom prst="rect">
            <a:avLst/>
          </a:prstGeom>
        </p:spPr>
      </p:pic>
      <p:sp>
        <p:nvSpPr>
          <p:cNvPr id="6" name="Rectangle 5"/>
          <p:cNvSpPr/>
          <p:nvPr/>
        </p:nvSpPr>
        <p:spPr>
          <a:xfrm>
            <a:off x="8927433" y="1"/>
            <a:ext cx="3264568" cy="5751095"/>
          </a:xfrm>
          <a:prstGeom prst="rect">
            <a:avLst/>
          </a:prstGeom>
          <a:solidFill>
            <a:srgbClr val="3B3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095876" y="1067452"/>
            <a:ext cx="3392905" cy="2554545"/>
          </a:xfrm>
          <a:prstGeom prst="rect">
            <a:avLst/>
          </a:prstGeom>
        </p:spPr>
        <p:txBody>
          <a:bodyPr wrap="square">
            <a:spAutoFit/>
          </a:bodyPr>
          <a:lstStyle/>
          <a:p>
            <a:r>
              <a:rPr lang="en-US" sz="3200" dirty="0">
                <a:solidFill>
                  <a:schemeClr val="bg1"/>
                </a:solidFill>
                <a:ea typeface="Andale Mono" charset="0"/>
                <a:cs typeface="Andale Mono" charset="0"/>
              </a:rPr>
              <a:t>Herring have a central cultural, social, </a:t>
            </a:r>
            <a:br>
              <a:rPr lang="en-US" sz="3200" dirty="0">
                <a:solidFill>
                  <a:schemeClr val="bg1"/>
                </a:solidFill>
                <a:ea typeface="Andale Mono" charset="0"/>
                <a:cs typeface="Andale Mono" charset="0"/>
              </a:rPr>
            </a:br>
            <a:r>
              <a:rPr lang="en-US" sz="3200" dirty="0">
                <a:solidFill>
                  <a:schemeClr val="bg1"/>
                </a:solidFill>
                <a:ea typeface="Andale Mono" charset="0"/>
                <a:cs typeface="Andale Mono" charset="0"/>
              </a:rPr>
              <a:t>and ecological role</a:t>
            </a:r>
          </a:p>
        </p:txBody>
      </p:sp>
      <p:pic>
        <p:nvPicPr>
          <p:cNvPr id="8" name="Picture 2" descr="Image result for wolf herring intertidal">
            <a:extLst>
              <a:ext uri="{FF2B5EF4-FFF2-40B4-BE49-F238E27FC236}">
                <a16:creationId xmlns:a16="http://schemas.microsoft.com/office/drawing/2014/main" id="{6F4A88C5-EE1A-744A-AE96-3EA8220431F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9605" r="16488"/>
          <a:stretch/>
        </p:blipFill>
        <p:spPr bwMode="auto">
          <a:xfrm>
            <a:off x="5063067" y="1"/>
            <a:ext cx="3787717" cy="5751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6159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865.JPG"/>
          <p:cNvPicPr>
            <a:picLocks noChangeAspect="1"/>
          </p:cNvPicPr>
          <p:nvPr/>
        </p:nvPicPr>
        <p:blipFill rotWithShape="1">
          <a:blip r:embed="rId2">
            <a:extLst>
              <a:ext uri="{28A0092B-C50C-407E-A947-70E740481C1C}">
                <a14:useLocalDpi xmlns:a14="http://schemas.microsoft.com/office/drawing/2010/main"/>
              </a:ext>
            </a:extLst>
          </a:blip>
          <a:srcRect l="14529" r="16100"/>
          <a:stretch/>
        </p:blipFill>
        <p:spPr>
          <a:xfrm>
            <a:off x="6062868" y="14454"/>
            <a:ext cx="2643810" cy="5716763"/>
          </a:xfrm>
          <a:prstGeom prst="rect">
            <a:avLst/>
          </a:prstGeom>
        </p:spPr>
      </p:pic>
      <p:sp>
        <p:nvSpPr>
          <p:cNvPr id="7" name="Rectangle 6"/>
          <p:cNvSpPr/>
          <p:nvPr/>
        </p:nvSpPr>
        <p:spPr>
          <a:xfrm>
            <a:off x="8927433" y="1"/>
            <a:ext cx="3264568" cy="5751095"/>
          </a:xfrm>
          <a:prstGeom prst="rect">
            <a:avLst/>
          </a:prstGeom>
          <a:solidFill>
            <a:srgbClr val="263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95876" y="1067452"/>
            <a:ext cx="3392905" cy="2554545"/>
          </a:xfrm>
          <a:prstGeom prst="rect">
            <a:avLst/>
          </a:prstGeom>
        </p:spPr>
        <p:txBody>
          <a:bodyPr wrap="square">
            <a:spAutoFit/>
          </a:bodyPr>
          <a:lstStyle/>
          <a:p>
            <a:r>
              <a:rPr lang="en-US" sz="3200" dirty="0">
                <a:solidFill>
                  <a:schemeClr val="bg1"/>
                </a:solidFill>
                <a:ea typeface="Andale Mono" charset="0"/>
                <a:cs typeface="Andale Mono" charset="0"/>
              </a:rPr>
              <a:t>Herring have a central cultural, social, </a:t>
            </a:r>
            <a:br>
              <a:rPr lang="en-US" sz="3200" dirty="0">
                <a:solidFill>
                  <a:schemeClr val="bg1"/>
                </a:solidFill>
                <a:ea typeface="Andale Mono" charset="0"/>
                <a:cs typeface="Andale Mono" charset="0"/>
              </a:rPr>
            </a:br>
            <a:r>
              <a:rPr lang="en-US" sz="3200" dirty="0">
                <a:solidFill>
                  <a:schemeClr val="bg1"/>
                </a:solidFill>
                <a:ea typeface="Andale Mono" charset="0"/>
                <a:cs typeface="Andale Mono" charset="0"/>
              </a:rPr>
              <a:t>and ecological role</a:t>
            </a:r>
          </a:p>
        </p:txBody>
      </p:sp>
      <p:pic>
        <p:nvPicPr>
          <p:cNvPr id="11" name="Picture 2" descr="mage result for roe on kelp fishing haida"/>
          <p:cNvPicPr>
            <a:picLocks noChangeAspect="1" noChangeArrowheads="1"/>
          </p:cNvPicPr>
          <p:nvPr/>
        </p:nvPicPr>
        <p:blipFill rotWithShape="1">
          <a:blip r:embed="rId3">
            <a:extLst>
              <a:ext uri="{28A0092B-C50C-407E-A947-70E740481C1C}">
                <a14:useLocalDpi xmlns:a14="http://schemas.microsoft.com/office/drawing/2010/main" val="0"/>
              </a:ext>
            </a:extLst>
          </a:blip>
          <a:srcRect l="27835" r="28096"/>
          <a:stretch/>
        </p:blipFill>
        <p:spPr bwMode="auto">
          <a:xfrm>
            <a:off x="0" y="-19879"/>
            <a:ext cx="3379304" cy="57510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lated image">
            <a:extLst>
              <a:ext uri="{FF2B5EF4-FFF2-40B4-BE49-F238E27FC236}">
                <a16:creationId xmlns:a16="http://schemas.microsoft.com/office/drawing/2014/main" id="{0B5381AE-EDD8-4142-894E-4716936C2B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241" r="45704"/>
          <a:stretch/>
        </p:blipFill>
        <p:spPr bwMode="auto">
          <a:xfrm>
            <a:off x="3466721" y="-19879"/>
            <a:ext cx="2515123" cy="5770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012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acificwild.org/sites/default/files/images/initiatives/IMC_3704_RGB.jpg"/>
          <p:cNvPicPr>
            <a:picLocks noChangeAspect="1" noChangeArrowheads="1"/>
          </p:cNvPicPr>
          <p:nvPr/>
        </p:nvPicPr>
        <p:blipFill rotWithShape="1">
          <a:blip r:embed="rId2">
            <a:extLst>
              <a:ext uri="{28A0092B-C50C-407E-A947-70E740481C1C}">
                <a14:useLocalDpi xmlns:a14="http://schemas.microsoft.com/office/drawing/2010/main"/>
              </a:ext>
            </a:extLst>
          </a:blip>
          <a:srcRect l="13596" r="5830"/>
          <a:stretch/>
        </p:blipFill>
        <p:spPr bwMode="auto">
          <a:xfrm>
            <a:off x="0" y="0"/>
            <a:ext cx="12192000" cy="56769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67100" y="3599408"/>
            <a:ext cx="8401076" cy="2123658"/>
          </a:xfrm>
          <a:prstGeom prst="rect">
            <a:avLst/>
          </a:prstGeom>
        </p:spPr>
        <p:txBody>
          <a:bodyPr wrap="square">
            <a:spAutoFit/>
          </a:bodyPr>
          <a:lstStyle/>
          <a:p>
            <a:pPr algn="r"/>
            <a:r>
              <a:rPr lang="en-US" sz="4400" dirty="0">
                <a:solidFill>
                  <a:srgbClr val="FFFFFF"/>
                </a:solidFill>
                <a:latin typeface="Chronicle Office Regular" charset="0"/>
                <a:ea typeface="Chronicle Office Regular" charset="0"/>
                <a:cs typeface="Chronicle Office Regular" charset="0"/>
              </a:rPr>
              <a:t>“You just look at a map; everywhere you used to get herring spawn.”  - Roy Jones Sr.</a:t>
            </a:r>
          </a:p>
        </p:txBody>
      </p:sp>
    </p:spTree>
    <p:extLst>
      <p:ext uri="{BB962C8B-B14F-4D97-AF65-F5344CB8AC3E}">
        <p14:creationId xmlns:p14="http://schemas.microsoft.com/office/powerpoint/2010/main" val="28050139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B5FEAF8-E18A-8644-88C7-68B79BF7BAC0}"/>
              </a:ext>
            </a:extLst>
          </p:cNvPr>
          <p:cNvSpPr>
            <a:spLocks/>
          </p:cNvSpPr>
          <p:nvPr/>
        </p:nvSpPr>
        <p:spPr bwMode="auto">
          <a:xfrm>
            <a:off x="0" y="0"/>
            <a:ext cx="4769292" cy="5772150"/>
          </a:xfrm>
          <a:prstGeom prst="rect">
            <a:avLst/>
          </a:prstGeom>
          <a:solidFill>
            <a:srgbClr val="889038"/>
          </a:solidFill>
          <a:ln>
            <a:noFill/>
          </a:ln>
          <a:effectLst/>
          <a:extLs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5400" tIns="25400" rIns="25400" bIns="254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defTabSz="457200"/>
            <a:r>
              <a:rPr lang="en-US" altLang="en-US" sz="5400" kern="0" dirty="0">
                <a:solidFill>
                  <a:schemeClr val="bg1"/>
                </a:solidFill>
              </a:rPr>
              <a:t>An old idea</a:t>
            </a:r>
          </a:p>
        </p:txBody>
      </p:sp>
      <p:pic>
        <p:nvPicPr>
          <p:cNvPr id="2" name="Picture 1"/>
          <p:cNvPicPr>
            <a:picLocks noChangeAspect="1"/>
          </p:cNvPicPr>
          <p:nvPr/>
        </p:nvPicPr>
        <p:blipFill>
          <a:blip r:embed="rId3"/>
          <a:stretch>
            <a:fillRect/>
          </a:stretch>
        </p:blipFill>
        <p:spPr>
          <a:xfrm>
            <a:off x="4921128" y="-6858"/>
            <a:ext cx="3538322" cy="5779008"/>
          </a:xfrm>
          <a:prstGeom prst="rect">
            <a:avLst/>
          </a:prstGeom>
          <a:effectLst>
            <a:outerShdw blurRad="50800" dist="38100" dir="2700000" algn="tl" rotWithShape="0">
              <a:prstClr val="black">
                <a:alpha val="40000"/>
              </a:prstClr>
            </a:outerShdw>
          </a:effectLst>
        </p:spPr>
      </p:pic>
      <p:pic>
        <p:nvPicPr>
          <p:cNvPr id="3" name="Picture 2" descr="tnc_52003714_preview.jpg">
            <a:extLst>
              <a:ext uri="{FF2B5EF4-FFF2-40B4-BE49-F238E27FC236}">
                <a16:creationId xmlns:a16="http://schemas.microsoft.com/office/drawing/2014/main" id="{46998BB9-EFC7-F146-8ED5-853F50C8CD4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 r="606" b="48276"/>
          <a:stretch/>
        </p:blipFill>
        <p:spPr>
          <a:xfrm>
            <a:off x="8611286" y="-6858"/>
            <a:ext cx="3580714" cy="2990690"/>
          </a:xfrm>
          <a:prstGeom prst="rect">
            <a:avLst/>
          </a:prstGeom>
        </p:spPr>
      </p:pic>
      <p:pic>
        <p:nvPicPr>
          <p:cNvPr id="5" name="Picture 4">
            <a:extLst>
              <a:ext uri="{FF2B5EF4-FFF2-40B4-BE49-F238E27FC236}">
                <a16:creationId xmlns:a16="http://schemas.microsoft.com/office/drawing/2014/main" id="{1FC6DA39-5D55-CC43-A2E3-87D3758B6C1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69569" t="29972" b="23113"/>
          <a:stretch/>
        </p:blipFill>
        <p:spPr bwMode="auto">
          <a:xfrm>
            <a:off x="8611286" y="3158343"/>
            <a:ext cx="3580714" cy="2613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Related image">
            <a:extLst>
              <a:ext uri="{FF2B5EF4-FFF2-40B4-BE49-F238E27FC236}">
                <a16:creationId xmlns:a16="http://schemas.microsoft.com/office/drawing/2014/main" id="{032699D7-235D-E94F-8D8D-5F007B5CB63F}"/>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rightnessContrast bright="33000" contrast="-46000"/>
                    </a14:imgEffect>
                  </a14:imgLayer>
                </a14:imgProps>
              </a:ext>
              <a:ext uri="{28A0092B-C50C-407E-A947-70E740481C1C}">
                <a14:useLocalDpi xmlns:a14="http://schemas.microsoft.com/office/drawing/2010/main" val="0"/>
              </a:ext>
            </a:extLst>
          </a:blip>
          <a:srcRect l="275" r="10196" b="7790"/>
          <a:stretch/>
        </p:blipFill>
        <p:spPr bwMode="auto">
          <a:xfrm>
            <a:off x="8600709" y="3158343"/>
            <a:ext cx="3601867" cy="2613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1135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a:spLocks/>
          </p:cNvSpPr>
          <p:nvPr/>
        </p:nvSpPr>
        <p:spPr bwMode="auto">
          <a:xfrm>
            <a:off x="0" y="-103251"/>
            <a:ext cx="4572000" cy="5992215"/>
          </a:xfrm>
          <a:prstGeom prst="rect">
            <a:avLst/>
          </a:prstGeom>
          <a:solidFill>
            <a:srgbClr val="2A5D82"/>
          </a:solidFill>
          <a:ln>
            <a:noFill/>
          </a:ln>
          <a:effectLst/>
        </p:spPr>
        <p:txBody>
          <a:bodyPr lIns="25400" tIns="25400" rIns="25400" bIns="25400" anchor="ctr"/>
          <a:lstStyle/>
          <a:p>
            <a:pPr algn="ctr" eaLnBrk="1"/>
            <a:endParaRPr lang="en-US" altLang="en-US" sz="1600">
              <a:solidFill>
                <a:srgbClr val="FFFFFF"/>
              </a:solidFill>
            </a:endParaRPr>
          </a:p>
        </p:txBody>
      </p:sp>
      <p:sp>
        <p:nvSpPr>
          <p:cNvPr id="14" name="Rectangle 4"/>
          <p:cNvSpPr>
            <a:spLocks/>
          </p:cNvSpPr>
          <p:nvPr/>
        </p:nvSpPr>
        <p:spPr bwMode="auto">
          <a:xfrm>
            <a:off x="114301" y="2426347"/>
            <a:ext cx="4080013" cy="8722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nSpc>
                <a:spcPts val="3250"/>
              </a:lnSpc>
            </a:pPr>
            <a:r>
              <a:rPr lang="en-US" altLang="en-US" sz="2700" dirty="0">
                <a:solidFill>
                  <a:srgbClr val="FFFFFF"/>
                </a:solidFill>
                <a:latin typeface="Andale Mono" charset="0"/>
                <a:ea typeface="Andale Mono" charset="0"/>
                <a:cs typeface="Andale Mono" charset="0"/>
                <a:sym typeface="Chronicle Office Regular" charset="0"/>
              </a:rPr>
              <a:t>A Herring </a:t>
            </a:r>
          </a:p>
          <a:p>
            <a:pPr>
              <a:lnSpc>
                <a:spcPts val="3250"/>
              </a:lnSpc>
            </a:pPr>
            <a:r>
              <a:rPr lang="en-US" altLang="en-US" sz="2700" dirty="0">
                <a:solidFill>
                  <a:srgbClr val="FFFFFF"/>
                </a:solidFill>
                <a:latin typeface="Andale Mono" charset="0"/>
                <a:ea typeface="Andale Mono" charset="0"/>
                <a:cs typeface="Andale Mono" charset="0"/>
                <a:sym typeface="Chronicle Office Regular" charset="0"/>
              </a:rPr>
              <a:t>Stock Portfolio</a:t>
            </a:r>
          </a:p>
        </p:txBody>
      </p:sp>
      <p:grpSp>
        <p:nvGrpSpPr>
          <p:cNvPr id="3" name="Group 2">
            <a:extLst>
              <a:ext uri="{FF2B5EF4-FFF2-40B4-BE49-F238E27FC236}">
                <a16:creationId xmlns:a16="http://schemas.microsoft.com/office/drawing/2014/main" id="{7FB8123F-F8A1-A841-9899-597BEE8BA74A}"/>
              </a:ext>
            </a:extLst>
          </p:cNvPr>
          <p:cNvGrpSpPr/>
          <p:nvPr/>
        </p:nvGrpSpPr>
        <p:grpSpPr>
          <a:xfrm>
            <a:off x="4914900" y="-1994446"/>
            <a:ext cx="6438900" cy="7883411"/>
            <a:chOff x="4914900" y="-1994446"/>
            <a:chExt cx="6438900" cy="7883411"/>
          </a:xfrm>
        </p:grpSpPr>
        <p:pic>
          <p:nvPicPr>
            <p:cNvPr id="7" name="Picture 6"/>
            <p:cNvPicPr>
              <a:picLocks noChangeAspect="1"/>
            </p:cNvPicPr>
            <p:nvPr/>
          </p:nvPicPr>
          <p:blipFill>
            <a:blip r:embed="rId3"/>
            <a:stretch>
              <a:fillRect/>
            </a:stretch>
          </p:blipFill>
          <p:spPr>
            <a:xfrm>
              <a:off x="4914900" y="-541680"/>
              <a:ext cx="6438900" cy="6430645"/>
            </a:xfrm>
            <a:prstGeom prst="rect">
              <a:avLst/>
            </a:prstGeom>
          </p:spPr>
        </p:pic>
        <p:sp>
          <p:nvSpPr>
            <p:cNvPr id="5" name="TextBox 4"/>
            <p:cNvSpPr txBox="1"/>
            <p:nvPr/>
          </p:nvSpPr>
          <p:spPr>
            <a:xfrm rot="16200000">
              <a:off x="2028543" y="1135528"/>
              <a:ext cx="6721614" cy="461665"/>
            </a:xfrm>
            <a:prstGeom prst="rect">
              <a:avLst/>
            </a:prstGeom>
            <a:solidFill>
              <a:srgbClr val="FFFFFF"/>
            </a:solidFill>
          </p:spPr>
          <p:txBody>
            <a:bodyPr wrap="square" rtlCol="0">
              <a:spAutoFit/>
            </a:bodyPr>
            <a:lstStyle/>
            <a:p>
              <a:r>
                <a:rPr lang="en-US" sz="2400" dirty="0">
                  <a:solidFill>
                    <a:schemeClr val="bg1"/>
                  </a:solidFill>
                </a:rPr>
                <a:t>Standardized herring biomass</a:t>
              </a:r>
            </a:p>
          </p:txBody>
        </p:sp>
        <p:sp>
          <p:nvSpPr>
            <p:cNvPr id="2" name="TextBox 1"/>
            <p:cNvSpPr txBox="1"/>
            <p:nvPr/>
          </p:nvSpPr>
          <p:spPr>
            <a:xfrm>
              <a:off x="9283148" y="258418"/>
              <a:ext cx="1558440" cy="307777"/>
            </a:xfrm>
            <a:prstGeom prst="rect">
              <a:avLst/>
            </a:prstGeom>
            <a:noFill/>
            <a:ln>
              <a:solidFill>
                <a:srgbClr val="4E82B4"/>
              </a:solidFill>
            </a:ln>
          </p:spPr>
          <p:txBody>
            <a:bodyPr wrap="none" rtlCol="0">
              <a:spAutoFit/>
            </a:bodyPr>
            <a:lstStyle/>
            <a:p>
              <a:r>
                <a:rPr lang="en-US" sz="1400" dirty="0">
                  <a:solidFill>
                    <a:schemeClr val="tx1"/>
                  </a:solidFill>
                </a:rPr>
                <a:t>0 = “sustainable”</a:t>
              </a:r>
            </a:p>
          </p:txBody>
        </p:sp>
      </p:grpSp>
      <p:sp>
        <p:nvSpPr>
          <p:cNvPr id="4" name="TextBox 3">
            <a:extLst>
              <a:ext uri="{FF2B5EF4-FFF2-40B4-BE49-F238E27FC236}">
                <a16:creationId xmlns:a16="http://schemas.microsoft.com/office/drawing/2014/main" id="{62D81246-EBD6-7741-AA85-4DC97C25C813}"/>
              </a:ext>
            </a:extLst>
          </p:cNvPr>
          <p:cNvSpPr txBox="1"/>
          <p:nvPr/>
        </p:nvSpPr>
        <p:spPr>
          <a:xfrm rot="16200000">
            <a:off x="3083591" y="2459148"/>
            <a:ext cx="4211409" cy="646331"/>
          </a:xfrm>
          <a:prstGeom prst="rect">
            <a:avLst/>
          </a:prstGeom>
          <a:noFill/>
        </p:spPr>
        <p:txBody>
          <a:bodyPr wrap="none" rtlCol="0">
            <a:spAutoFit/>
          </a:bodyPr>
          <a:lstStyle/>
          <a:p>
            <a:r>
              <a:rPr lang="en-US" sz="3600" dirty="0"/>
              <a:t>Herring abundance</a:t>
            </a:r>
          </a:p>
        </p:txBody>
      </p:sp>
    </p:spTree>
    <p:extLst>
      <p:ext uri="{BB962C8B-B14F-4D97-AF65-F5344CB8AC3E}">
        <p14:creationId xmlns:p14="http://schemas.microsoft.com/office/powerpoint/2010/main" val="9907516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5" name="Group 4"/>
          <p:cNvGrpSpPr/>
          <p:nvPr/>
        </p:nvGrpSpPr>
        <p:grpSpPr>
          <a:xfrm>
            <a:off x="5471160" y="-7620"/>
            <a:ext cx="6705600" cy="6873240"/>
            <a:chOff x="1295400" y="0"/>
            <a:chExt cx="6572250" cy="6858000"/>
          </a:xfrm>
        </p:grpSpPr>
        <p:grpSp>
          <p:nvGrpSpPr>
            <p:cNvPr id="6" name="Group 5"/>
            <p:cNvGrpSpPr/>
            <p:nvPr/>
          </p:nvGrpSpPr>
          <p:grpSpPr>
            <a:xfrm>
              <a:off x="1295400" y="0"/>
              <a:ext cx="6543825" cy="6858000"/>
              <a:chOff x="1295400" y="0"/>
              <a:chExt cx="6543825" cy="6858000"/>
            </a:xfrm>
          </p:grpSpPr>
          <p:pic>
            <p:nvPicPr>
              <p:cNvPr id="9" name="Picture 8" descr="Untitled2.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5400" y="0"/>
                <a:ext cx="6543825" cy="6858000"/>
              </a:xfrm>
              <a:prstGeom prst="rect">
                <a:avLst/>
              </a:prstGeom>
            </p:spPr>
          </p:pic>
          <p:sp>
            <p:nvSpPr>
              <p:cNvPr id="10" name="Rectangle 9"/>
              <p:cNvSpPr/>
              <p:nvPr/>
            </p:nvSpPr>
            <p:spPr>
              <a:xfrm>
                <a:off x="1587500" y="1417638"/>
                <a:ext cx="984250" cy="3349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 name="Rectangle 6"/>
            <p:cNvSpPr/>
            <p:nvPr/>
          </p:nvSpPr>
          <p:spPr>
            <a:xfrm>
              <a:off x="1498600" y="1327150"/>
              <a:ext cx="5448300" cy="75237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962150" y="1371640"/>
              <a:ext cx="5905500" cy="706316"/>
            </a:xfrm>
            <a:prstGeom prst="rect">
              <a:avLst/>
            </a:prstGeom>
            <a:noFill/>
          </p:spPr>
          <p:txBody>
            <a:bodyPr wrap="square" rtlCol="0">
              <a:spAutoFit/>
            </a:bodyPr>
            <a:lstStyle/>
            <a:p>
              <a:r>
                <a:rPr lang="en-US" sz="2000" dirty="0">
                  <a:latin typeface="Times New Roman"/>
                  <a:cs typeface="Times New Roman"/>
                </a:rPr>
                <a:t>First Nation members occupy DFO office to</a:t>
              </a:r>
            </a:p>
            <a:p>
              <a:r>
                <a:rPr lang="en-US" sz="2000" dirty="0">
                  <a:latin typeface="Times New Roman"/>
                  <a:cs typeface="Times New Roman"/>
                </a:rPr>
                <a:t>Protest herring fishery</a:t>
              </a:r>
            </a:p>
          </p:txBody>
        </p:sp>
      </p:grpSp>
      <p:pic>
        <p:nvPicPr>
          <p:cNvPr id="4" name="Picture 3" descr="Untitled.tiff"/>
          <p:cNvPicPr>
            <a:picLocks noChangeAspect="1"/>
          </p:cNvPicPr>
          <p:nvPr/>
        </p:nvPicPr>
        <p:blipFill rotWithShape="1">
          <a:blip r:embed="rId3">
            <a:extLst>
              <a:ext uri="{28A0092B-C50C-407E-A947-70E740481C1C}">
                <a14:useLocalDpi xmlns:a14="http://schemas.microsoft.com/office/drawing/2010/main"/>
              </a:ext>
            </a:extLst>
          </a:blip>
          <a:srcRect l="7372" r="4400"/>
          <a:stretch/>
        </p:blipFill>
        <p:spPr>
          <a:xfrm>
            <a:off x="-156796" y="7620"/>
            <a:ext cx="5627956" cy="6858000"/>
          </a:xfrm>
          <a:prstGeom prst="rect">
            <a:avLst/>
          </a:prstGeom>
        </p:spPr>
      </p:pic>
    </p:spTree>
    <p:extLst>
      <p:ext uri="{BB962C8B-B14F-4D97-AF65-F5344CB8AC3E}">
        <p14:creationId xmlns:p14="http://schemas.microsoft.com/office/powerpoint/2010/main" val="13063428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p:cNvSpPr>
          <p:nvPr/>
        </p:nvSpPr>
        <p:spPr bwMode="auto">
          <a:xfrm>
            <a:off x="4855029" y="5443"/>
            <a:ext cx="7347497" cy="5699950"/>
          </a:xfrm>
          <a:prstGeom prst="rect">
            <a:avLst/>
          </a:prstGeom>
          <a:solidFill>
            <a:srgbClr val="542109"/>
          </a:solidFill>
          <a:ln>
            <a:noFill/>
          </a:ln>
          <a:effectLst/>
        </p:spPr>
        <p:txBody>
          <a:bodyPr lIns="25400" tIns="25400" rIns="25400" bIns="25400" anchor="ctr"/>
          <a:lstStyle/>
          <a:p>
            <a:pPr algn="ctr" eaLnBrk="1"/>
            <a:endParaRPr lang="en-US" altLang="en-US" sz="1600">
              <a:solidFill>
                <a:srgbClr val="FFFFFF"/>
              </a:solidFill>
            </a:endParaRPr>
          </a:p>
        </p:txBody>
      </p:sp>
      <p:sp>
        <p:nvSpPr>
          <p:cNvPr id="2" name="Rectangle 1"/>
          <p:cNvSpPr/>
          <p:nvPr/>
        </p:nvSpPr>
        <p:spPr>
          <a:xfrm>
            <a:off x="5372100" y="387504"/>
            <a:ext cx="6324600" cy="2769989"/>
          </a:xfrm>
          <a:prstGeom prst="rect">
            <a:avLst/>
          </a:prstGeom>
        </p:spPr>
        <p:txBody>
          <a:bodyPr wrap="square">
            <a:spAutoFit/>
          </a:bodyPr>
          <a:lstStyle/>
          <a:p>
            <a:r>
              <a:rPr lang="en-US" sz="3000" dirty="0">
                <a:solidFill>
                  <a:srgbClr val="FFFFFF"/>
                </a:solidFill>
                <a:latin typeface="Chronicle Office Regular" charset="0"/>
                <a:ea typeface="Chronicle Office Regular" charset="0"/>
                <a:cs typeface="Chronicle Office Regular" charset="0"/>
              </a:rPr>
              <a:t>“We used to run out </a:t>
            </a:r>
            <a:r>
              <a:rPr lang="is-IS" sz="3000" dirty="0">
                <a:solidFill>
                  <a:srgbClr val="FFFFFF"/>
                </a:solidFill>
                <a:latin typeface="Chronicle Office Regular" charset="0"/>
                <a:ea typeface="Chronicle Office Regular" charset="0"/>
                <a:cs typeface="Chronicle Office Regular" charset="0"/>
              </a:rPr>
              <a:t>…and </a:t>
            </a:r>
            <a:r>
              <a:rPr lang="en-US" sz="3000" dirty="0">
                <a:solidFill>
                  <a:srgbClr val="FFFFFF"/>
                </a:solidFill>
                <a:latin typeface="Chronicle Office Regular" charset="0"/>
                <a:ea typeface="Chronicle Office Regular" charset="0"/>
                <a:cs typeface="Chronicle Office Regular" charset="0"/>
              </a:rPr>
              <a:t>see boat after boat after boat getting loaded off one set</a:t>
            </a:r>
            <a:r>
              <a:rPr lang="is-IS" sz="3000" dirty="0">
                <a:solidFill>
                  <a:srgbClr val="FFFFFF"/>
                </a:solidFill>
                <a:latin typeface="Chronicle Office Regular" charset="0"/>
                <a:ea typeface="Chronicle Office Regular" charset="0"/>
                <a:cs typeface="Chronicle Office Regular" charset="0"/>
              </a:rPr>
              <a:t>…</a:t>
            </a:r>
            <a:r>
              <a:rPr lang="en-US" sz="3000" dirty="0">
                <a:solidFill>
                  <a:srgbClr val="FFFFFF"/>
                </a:solidFill>
                <a:latin typeface="Chronicle Office Regular" charset="0"/>
                <a:ea typeface="Chronicle Office Regular" charset="0"/>
                <a:cs typeface="Chronicle Office Regular" charset="0"/>
              </a:rPr>
              <a:t>It was common to catch 90,000 tons in a day”</a:t>
            </a:r>
          </a:p>
          <a:p>
            <a:r>
              <a:rPr lang="en-US" sz="3000" dirty="0">
                <a:solidFill>
                  <a:srgbClr val="FFFFFF"/>
                </a:solidFill>
                <a:latin typeface="Chronicle Office Regular" charset="0"/>
                <a:ea typeface="Chronicle Office Regular" charset="0"/>
                <a:cs typeface="Chronicle Office Regular" charset="0"/>
              </a:rPr>
              <a:t>				-Percy Williams</a:t>
            </a:r>
          </a:p>
          <a:p>
            <a:endParaRPr lang="en-US" sz="2400"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4724400" cy="5705394"/>
          </a:xfrm>
          <a:prstGeom prst="rect">
            <a:avLst/>
          </a:prstGeom>
        </p:spPr>
      </p:pic>
      <p:sp>
        <p:nvSpPr>
          <p:cNvPr id="4" name="Rectangle 3"/>
          <p:cNvSpPr/>
          <p:nvPr/>
        </p:nvSpPr>
        <p:spPr>
          <a:xfrm>
            <a:off x="5366476" y="3223884"/>
            <a:ext cx="6330224" cy="1477328"/>
          </a:xfrm>
          <a:prstGeom prst="rect">
            <a:avLst/>
          </a:prstGeom>
        </p:spPr>
        <p:txBody>
          <a:bodyPr wrap="square">
            <a:spAutoFit/>
          </a:bodyPr>
          <a:lstStyle/>
          <a:p>
            <a:r>
              <a:rPr lang="en-US" sz="3000" dirty="0">
                <a:solidFill>
                  <a:srgbClr val="FFFFFF"/>
                </a:solidFill>
                <a:latin typeface="Chronicle Office Regular" charset="0"/>
                <a:ea typeface="Chronicle Office Regular" charset="0"/>
                <a:cs typeface="Chronicle Office Regular" charset="0"/>
              </a:rPr>
              <a:t>“They fished every fish out of </a:t>
            </a:r>
            <a:r>
              <a:rPr lang="en-US" sz="3000" dirty="0" err="1">
                <a:solidFill>
                  <a:srgbClr val="FFFFFF"/>
                </a:solidFill>
                <a:latin typeface="Chronicle Office Regular" charset="0"/>
                <a:ea typeface="Chronicle Office Regular" charset="0"/>
                <a:cs typeface="Chronicle Office Regular" charset="0"/>
              </a:rPr>
              <a:t>Rennell</a:t>
            </a:r>
            <a:r>
              <a:rPr lang="en-US" sz="3000" dirty="0">
                <a:solidFill>
                  <a:srgbClr val="FFFFFF"/>
                </a:solidFill>
                <a:latin typeface="Chronicle Office Regular" charset="0"/>
                <a:ea typeface="Chronicle Office Regular" charset="0"/>
                <a:cs typeface="Chronicle Office Regular" charset="0"/>
              </a:rPr>
              <a:t> Sound and </a:t>
            </a:r>
            <a:r>
              <a:rPr lang="en-US" sz="3000" dirty="0" err="1">
                <a:solidFill>
                  <a:srgbClr val="FFFFFF"/>
                </a:solidFill>
                <a:latin typeface="Chronicle Office Regular" charset="0"/>
                <a:ea typeface="Chronicle Office Regular" charset="0"/>
                <a:cs typeface="Chronicle Office Regular" charset="0"/>
              </a:rPr>
              <a:t>Inskip</a:t>
            </a:r>
            <a:r>
              <a:rPr lang="en-US" sz="3000" dirty="0">
                <a:solidFill>
                  <a:srgbClr val="FFFFFF"/>
                </a:solidFill>
                <a:latin typeface="Chronicle Office Regular" charset="0"/>
                <a:ea typeface="Chronicle Office Regular" charset="0"/>
                <a:cs typeface="Chronicle Office Regular" charset="0"/>
              </a:rPr>
              <a:t>…”</a:t>
            </a:r>
          </a:p>
          <a:p>
            <a:r>
              <a:rPr lang="en-US" sz="3000" dirty="0">
                <a:solidFill>
                  <a:srgbClr val="FFFFFF"/>
                </a:solidFill>
                <a:latin typeface="Chronicle Office Regular" charset="0"/>
                <a:ea typeface="Chronicle Office Regular" charset="0"/>
                <a:cs typeface="Chronicle Office Regular" charset="0"/>
              </a:rPr>
              <a:t>				-Vince Pearson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82" y="6182140"/>
            <a:ext cx="1567966" cy="599661"/>
          </a:xfrm>
          <a:prstGeom prst="rect">
            <a:avLst/>
          </a:prstGeom>
        </p:spPr>
      </p:pic>
    </p:spTree>
    <p:extLst>
      <p:ext uri="{BB962C8B-B14F-4D97-AF65-F5344CB8AC3E}">
        <p14:creationId xmlns:p14="http://schemas.microsoft.com/office/powerpoint/2010/main" val="39782533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cintosh HD:Users:AdrianStierMBP2015:Dropbox:Projects:In Progress:Herring_Haida_Gwaii:Figures:Publication:Fig_5.pdf"/>
          <p:cNvPicPr/>
          <p:nvPr/>
        </p:nvPicPr>
        <p:blipFill rotWithShape="1">
          <a:blip r:embed="rId2" cstate="screen">
            <a:extLst>
              <a:ext uri="{28A0092B-C50C-407E-A947-70E740481C1C}">
                <a14:useLocalDpi xmlns:a14="http://schemas.microsoft.com/office/drawing/2010/main"/>
              </a:ext>
            </a:extLst>
          </a:blip>
          <a:srcRect t="7375" r="89584"/>
          <a:stretch/>
        </p:blipFill>
        <p:spPr bwMode="auto">
          <a:xfrm>
            <a:off x="4115931" y="844741"/>
            <a:ext cx="872322" cy="3749040"/>
          </a:xfrm>
          <a:prstGeom prst="rect">
            <a:avLst/>
          </a:prstGeom>
          <a:solidFill>
            <a:srgbClr val="FFFFFF"/>
          </a:solidFill>
          <a:ln>
            <a:noFill/>
          </a:ln>
        </p:spPr>
      </p:pic>
      <p:sp>
        <p:nvSpPr>
          <p:cNvPr id="7" name="Freeform 6"/>
          <p:cNvSpPr/>
          <p:nvPr/>
        </p:nvSpPr>
        <p:spPr>
          <a:xfrm>
            <a:off x="5414722" y="1261518"/>
            <a:ext cx="6474557" cy="2045107"/>
          </a:xfrm>
          <a:custGeom>
            <a:avLst/>
            <a:gdLst>
              <a:gd name="connsiteX0" fmla="*/ 0 w 4241800"/>
              <a:gd name="connsiteY0" fmla="*/ 158750 h 1339850"/>
              <a:gd name="connsiteX1" fmla="*/ 63500 w 4241800"/>
              <a:gd name="connsiteY1" fmla="*/ 0 h 1339850"/>
              <a:gd name="connsiteX2" fmla="*/ 209550 w 4241800"/>
              <a:gd name="connsiteY2" fmla="*/ 247650 h 1339850"/>
              <a:gd name="connsiteX3" fmla="*/ 285750 w 4241800"/>
              <a:gd name="connsiteY3" fmla="*/ 673100 h 1339850"/>
              <a:gd name="connsiteX4" fmla="*/ 342900 w 4241800"/>
              <a:gd name="connsiteY4" fmla="*/ 57150 h 1339850"/>
              <a:gd name="connsiteX5" fmla="*/ 412750 w 4241800"/>
              <a:gd name="connsiteY5" fmla="*/ 260350 h 1339850"/>
              <a:gd name="connsiteX6" fmla="*/ 501650 w 4241800"/>
              <a:gd name="connsiteY6" fmla="*/ 508000 h 1339850"/>
              <a:gd name="connsiteX7" fmla="*/ 533400 w 4241800"/>
              <a:gd name="connsiteY7" fmla="*/ 38100 h 1339850"/>
              <a:gd name="connsiteX8" fmla="*/ 622300 w 4241800"/>
              <a:gd name="connsiteY8" fmla="*/ 184150 h 1339850"/>
              <a:gd name="connsiteX9" fmla="*/ 698500 w 4241800"/>
              <a:gd name="connsiteY9" fmla="*/ 704850 h 1339850"/>
              <a:gd name="connsiteX10" fmla="*/ 742950 w 4241800"/>
              <a:gd name="connsiteY10" fmla="*/ 158750 h 1339850"/>
              <a:gd name="connsiteX11" fmla="*/ 819150 w 4241800"/>
              <a:gd name="connsiteY11" fmla="*/ 120650 h 1339850"/>
              <a:gd name="connsiteX12" fmla="*/ 895350 w 4241800"/>
              <a:gd name="connsiteY12" fmla="*/ 431800 h 1339850"/>
              <a:gd name="connsiteX13" fmla="*/ 965200 w 4241800"/>
              <a:gd name="connsiteY13" fmla="*/ 31750 h 1339850"/>
              <a:gd name="connsiteX14" fmla="*/ 1028700 w 4241800"/>
              <a:gd name="connsiteY14" fmla="*/ 120650 h 1339850"/>
              <a:gd name="connsiteX15" fmla="*/ 1092200 w 4241800"/>
              <a:gd name="connsiteY15" fmla="*/ 838200 h 1339850"/>
              <a:gd name="connsiteX16" fmla="*/ 1162050 w 4241800"/>
              <a:gd name="connsiteY16" fmla="*/ 895350 h 1339850"/>
              <a:gd name="connsiteX17" fmla="*/ 1454150 w 4241800"/>
              <a:gd name="connsiteY17" fmla="*/ 692150 h 1339850"/>
              <a:gd name="connsiteX18" fmla="*/ 1498600 w 4241800"/>
              <a:gd name="connsiteY18" fmla="*/ 444500 h 1339850"/>
              <a:gd name="connsiteX19" fmla="*/ 1574800 w 4241800"/>
              <a:gd name="connsiteY19" fmla="*/ 666750 h 1339850"/>
              <a:gd name="connsiteX20" fmla="*/ 1631950 w 4241800"/>
              <a:gd name="connsiteY20" fmla="*/ 609600 h 1339850"/>
              <a:gd name="connsiteX21" fmla="*/ 1714500 w 4241800"/>
              <a:gd name="connsiteY21" fmla="*/ 400050 h 1339850"/>
              <a:gd name="connsiteX22" fmla="*/ 1771650 w 4241800"/>
              <a:gd name="connsiteY22" fmla="*/ 381000 h 1339850"/>
              <a:gd name="connsiteX23" fmla="*/ 1854200 w 4241800"/>
              <a:gd name="connsiteY23" fmla="*/ 520700 h 1339850"/>
              <a:gd name="connsiteX24" fmla="*/ 1911350 w 4241800"/>
              <a:gd name="connsiteY24" fmla="*/ 1162050 h 1339850"/>
              <a:gd name="connsiteX25" fmla="*/ 1981200 w 4241800"/>
              <a:gd name="connsiteY25" fmla="*/ 723900 h 1339850"/>
              <a:gd name="connsiteX26" fmla="*/ 2044700 w 4241800"/>
              <a:gd name="connsiteY26" fmla="*/ 774700 h 1339850"/>
              <a:gd name="connsiteX27" fmla="*/ 2120900 w 4241800"/>
              <a:gd name="connsiteY27" fmla="*/ 666750 h 1339850"/>
              <a:gd name="connsiteX28" fmla="*/ 2190750 w 4241800"/>
              <a:gd name="connsiteY28" fmla="*/ 361950 h 1339850"/>
              <a:gd name="connsiteX29" fmla="*/ 2260600 w 4241800"/>
              <a:gd name="connsiteY29" fmla="*/ 660400 h 1339850"/>
              <a:gd name="connsiteX30" fmla="*/ 2336800 w 4241800"/>
              <a:gd name="connsiteY30" fmla="*/ 1085850 h 1339850"/>
              <a:gd name="connsiteX31" fmla="*/ 2400300 w 4241800"/>
              <a:gd name="connsiteY31" fmla="*/ 952500 h 1339850"/>
              <a:gd name="connsiteX32" fmla="*/ 2470150 w 4241800"/>
              <a:gd name="connsiteY32" fmla="*/ 355600 h 1339850"/>
              <a:gd name="connsiteX33" fmla="*/ 2533650 w 4241800"/>
              <a:gd name="connsiteY33" fmla="*/ 406400 h 1339850"/>
              <a:gd name="connsiteX34" fmla="*/ 2603500 w 4241800"/>
              <a:gd name="connsiteY34" fmla="*/ 844550 h 1339850"/>
              <a:gd name="connsiteX35" fmla="*/ 2667000 w 4241800"/>
              <a:gd name="connsiteY35" fmla="*/ 895350 h 1339850"/>
              <a:gd name="connsiteX36" fmla="*/ 2736850 w 4241800"/>
              <a:gd name="connsiteY36" fmla="*/ 381000 h 1339850"/>
              <a:gd name="connsiteX37" fmla="*/ 2794000 w 4241800"/>
              <a:gd name="connsiteY37" fmla="*/ 273050 h 1339850"/>
              <a:gd name="connsiteX38" fmla="*/ 2882900 w 4241800"/>
              <a:gd name="connsiteY38" fmla="*/ 241300 h 1339850"/>
              <a:gd name="connsiteX39" fmla="*/ 2952750 w 4241800"/>
              <a:gd name="connsiteY39" fmla="*/ 882650 h 1339850"/>
              <a:gd name="connsiteX40" fmla="*/ 3213100 w 4241800"/>
              <a:gd name="connsiteY40" fmla="*/ 863600 h 1339850"/>
              <a:gd name="connsiteX41" fmla="*/ 3276600 w 4241800"/>
              <a:gd name="connsiteY41" fmla="*/ 787400 h 1339850"/>
              <a:gd name="connsiteX42" fmla="*/ 3352800 w 4241800"/>
              <a:gd name="connsiteY42" fmla="*/ 920750 h 1339850"/>
              <a:gd name="connsiteX43" fmla="*/ 3486150 w 4241800"/>
              <a:gd name="connsiteY43" fmla="*/ 577850 h 1339850"/>
              <a:gd name="connsiteX44" fmla="*/ 3841750 w 4241800"/>
              <a:gd name="connsiteY44" fmla="*/ 1339850 h 1339850"/>
              <a:gd name="connsiteX45" fmla="*/ 3892550 w 4241800"/>
              <a:gd name="connsiteY45" fmla="*/ 1111250 h 1339850"/>
              <a:gd name="connsiteX46" fmla="*/ 3987800 w 4241800"/>
              <a:gd name="connsiteY46" fmla="*/ 1193800 h 1339850"/>
              <a:gd name="connsiteX47" fmla="*/ 4044950 w 4241800"/>
              <a:gd name="connsiteY47" fmla="*/ 869950 h 1339850"/>
              <a:gd name="connsiteX48" fmla="*/ 4184650 w 4241800"/>
              <a:gd name="connsiteY48" fmla="*/ 1193800 h 1339850"/>
              <a:gd name="connsiteX49" fmla="*/ 4241800 w 4241800"/>
              <a:gd name="connsiteY49" fmla="*/ 1111250 h 133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241800" h="1339850">
                <a:moveTo>
                  <a:pt x="0" y="158750"/>
                </a:moveTo>
                <a:lnTo>
                  <a:pt x="63500" y="0"/>
                </a:lnTo>
                <a:lnTo>
                  <a:pt x="209550" y="247650"/>
                </a:lnTo>
                <a:lnTo>
                  <a:pt x="285750" y="673100"/>
                </a:lnTo>
                <a:lnTo>
                  <a:pt x="342900" y="57150"/>
                </a:lnTo>
                <a:lnTo>
                  <a:pt x="412750" y="260350"/>
                </a:lnTo>
                <a:lnTo>
                  <a:pt x="501650" y="508000"/>
                </a:lnTo>
                <a:lnTo>
                  <a:pt x="533400" y="38100"/>
                </a:lnTo>
                <a:lnTo>
                  <a:pt x="622300" y="184150"/>
                </a:lnTo>
                <a:lnTo>
                  <a:pt x="698500" y="704850"/>
                </a:lnTo>
                <a:lnTo>
                  <a:pt x="742950" y="158750"/>
                </a:lnTo>
                <a:lnTo>
                  <a:pt x="819150" y="120650"/>
                </a:lnTo>
                <a:lnTo>
                  <a:pt x="895350" y="431800"/>
                </a:lnTo>
                <a:lnTo>
                  <a:pt x="965200" y="31750"/>
                </a:lnTo>
                <a:lnTo>
                  <a:pt x="1028700" y="120650"/>
                </a:lnTo>
                <a:lnTo>
                  <a:pt x="1092200" y="838200"/>
                </a:lnTo>
                <a:lnTo>
                  <a:pt x="1162050" y="895350"/>
                </a:lnTo>
                <a:lnTo>
                  <a:pt x="1454150" y="692150"/>
                </a:lnTo>
                <a:lnTo>
                  <a:pt x="1498600" y="444500"/>
                </a:lnTo>
                <a:lnTo>
                  <a:pt x="1574800" y="666750"/>
                </a:lnTo>
                <a:lnTo>
                  <a:pt x="1631950" y="609600"/>
                </a:lnTo>
                <a:lnTo>
                  <a:pt x="1714500" y="400050"/>
                </a:lnTo>
                <a:lnTo>
                  <a:pt x="1771650" y="381000"/>
                </a:lnTo>
                <a:lnTo>
                  <a:pt x="1854200" y="520700"/>
                </a:lnTo>
                <a:lnTo>
                  <a:pt x="1911350" y="1162050"/>
                </a:lnTo>
                <a:lnTo>
                  <a:pt x="1981200" y="723900"/>
                </a:lnTo>
                <a:lnTo>
                  <a:pt x="2044700" y="774700"/>
                </a:lnTo>
                <a:lnTo>
                  <a:pt x="2120900" y="666750"/>
                </a:lnTo>
                <a:lnTo>
                  <a:pt x="2190750" y="361950"/>
                </a:lnTo>
                <a:lnTo>
                  <a:pt x="2260600" y="660400"/>
                </a:lnTo>
                <a:lnTo>
                  <a:pt x="2336800" y="1085850"/>
                </a:lnTo>
                <a:lnTo>
                  <a:pt x="2400300" y="952500"/>
                </a:lnTo>
                <a:lnTo>
                  <a:pt x="2470150" y="355600"/>
                </a:lnTo>
                <a:lnTo>
                  <a:pt x="2533650" y="406400"/>
                </a:lnTo>
                <a:lnTo>
                  <a:pt x="2603500" y="844550"/>
                </a:lnTo>
                <a:lnTo>
                  <a:pt x="2667000" y="895350"/>
                </a:lnTo>
                <a:lnTo>
                  <a:pt x="2736850" y="381000"/>
                </a:lnTo>
                <a:lnTo>
                  <a:pt x="2794000" y="273050"/>
                </a:lnTo>
                <a:lnTo>
                  <a:pt x="2882900" y="241300"/>
                </a:lnTo>
                <a:lnTo>
                  <a:pt x="2952750" y="882650"/>
                </a:lnTo>
                <a:lnTo>
                  <a:pt x="3213100" y="863600"/>
                </a:lnTo>
                <a:lnTo>
                  <a:pt x="3276600" y="787400"/>
                </a:lnTo>
                <a:lnTo>
                  <a:pt x="3352800" y="920750"/>
                </a:lnTo>
                <a:lnTo>
                  <a:pt x="3486150" y="577850"/>
                </a:lnTo>
                <a:lnTo>
                  <a:pt x="3841750" y="1339850"/>
                </a:lnTo>
                <a:lnTo>
                  <a:pt x="3892550" y="1111250"/>
                </a:lnTo>
                <a:lnTo>
                  <a:pt x="3987800" y="1193800"/>
                </a:lnTo>
                <a:lnTo>
                  <a:pt x="4044950" y="869950"/>
                </a:lnTo>
                <a:lnTo>
                  <a:pt x="4184650" y="1193800"/>
                </a:lnTo>
                <a:lnTo>
                  <a:pt x="4241800" y="1111250"/>
                </a:lnTo>
              </a:path>
            </a:pathLst>
          </a:custGeom>
          <a:ln w="50800">
            <a:solidFill>
              <a:schemeClr val="accent4"/>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5317797" y="2511845"/>
            <a:ext cx="6532712" cy="1318173"/>
          </a:xfrm>
          <a:custGeom>
            <a:avLst/>
            <a:gdLst>
              <a:gd name="connsiteX0" fmla="*/ 0 w 4279900"/>
              <a:gd name="connsiteY0" fmla="*/ 850900 h 863600"/>
              <a:gd name="connsiteX1" fmla="*/ 127000 w 4279900"/>
              <a:gd name="connsiteY1" fmla="*/ 552450 h 863600"/>
              <a:gd name="connsiteX2" fmla="*/ 203200 w 4279900"/>
              <a:gd name="connsiteY2" fmla="*/ 857250 h 863600"/>
              <a:gd name="connsiteX3" fmla="*/ 266700 w 4279900"/>
              <a:gd name="connsiteY3" fmla="*/ 609600 h 863600"/>
              <a:gd name="connsiteX4" fmla="*/ 330200 w 4279900"/>
              <a:gd name="connsiteY4" fmla="*/ 692150 h 863600"/>
              <a:gd name="connsiteX5" fmla="*/ 412750 w 4279900"/>
              <a:gd name="connsiteY5" fmla="*/ 292100 h 863600"/>
              <a:gd name="connsiteX6" fmla="*/ 501650 w 4279900"/>
              <a:gd name="connsiteY6" fmla="*/ 234950 h 863600"/>
              <a:gd name="connsiteX7" fmla="*/ 527050 w 4279900"/>
              <a:gd name="connsiteY7" fmla="*/ 635000 h 863600"/>
              <a:gd name="connsiteX8" fmla="*/ 615950 w 4279900"/>
              <a:gd name="connsiteY8" fmla="*/ 495300 h 863600"/>
              <a:gd name="connsiteX9" fmla="*/ 673100 w 4279900"/>
              <a:gd name="connsiteY9" fmla="*/ 717550 h 863600"/>
              <a:gd name="connsiteX10" fmla="*/ 736600 w 4279900"/>
              <a:gd name="connsiteY10" fmla="*/ 685800 h 863600"/>
              <a:gd name="connsiteX11" fmla="*/ 812800 w 4279900"/>
              <a:gd name="connsiteY11" fmla="*/ 463550 h 863600"/>
              <a:gd name="connsiteX12" fmla="*/ 869950 w 4279900"/>
              <a:gd name="connsiteY12" fmla="*/ 552450 h 863600"/>
              <a:gd name="connsiteX13" fmla="*/ 1022350 w 4279900"/>
              <a:gd name="connsiteY13" fmla="*/ 0 h 863600"/>
              <a:gd name="connsiteX14" fmla="*/ 1111250 w 4279900"/>
              <a:gd name="connsiteY14" fmla="*/ 495300 h 863600"/>
              <a:gd name="connsiteX15" fmla="*/ 1149350 w 4279900"/>
              <a:gd name="connsiteY15" fmla="*/ 666750 h 863600"/>
              <a:gd name="connsiteX16" fmla="*/ 1212850 w 4279900"/>
              <a:gd name="connsiteY16" fmla="*/ 768350 h 863600"/>
              <a:gd name="connsiteX17" fmla="*/ 1314450 w 4279900"/>
              <a:gd name="connsiteY17" fmla="*/ 857250 h 863600"/>
              <a:gd name="connsiteX18" fmla="*/ 1441450 w 4279900"/>
              <a:gd name="connsiteY18" fmla="*/ 838200 h 863600"/>
              <a:gd name="connsiteX19" fmla="*/ 1498600 w 4279900"/>
              <a:gd name="connsiteY19" fmla="*/ 533400 h 863600"/>
              <a:gd name="connsiteX20" fmla="*/ 1581150 w 4279900"/>
              <a:gd name="connsiteY20" fmla="*/ 463550 h 863600"/>
              <a:gd name="connsiteX21" fmla="*/ 1663700 w 4279900"/>
              <a:gd name="connsiteY21" fmla="*/ 463550 h 863600"/>
              <a:gd name="connsiteX22" fmla="*/ 1701800 w 4279900"/>
              <a:gd name="connsiteY22" fmla="*/ 355600 h 863600"/>
              <a:gd name="connsiteX23" fmla="*/ 1847850 w 4279900"/>
              <a:gd name="connsiteY23" fmla="*/ 552450 h 863600"/>
              <a:gd name="connsiteX24" fmla="*/ 1911350 w 4279900"/>
              <a:gd name="connsiteY24" fmla="*/ 463550 h 863600"/>
              <a:gd name="connsiteX25" fmla="*/ 1974850 w 4279900"/>
              <a:gd name="connsiteY25" fmla="*/ 482600 h 863600"/>
              <a:gd name="connsiteX26" fmla="*/ 2032000 w 4279900"/>
              <a:gd name="connsiteY26" fmla="*/ 584200 h 863600"/>
              <a:gd name="connsiteX27" fmla="*/ 2101850 w 4279900"/>
              <a:gd name="connsiteY27" fmla="*/ 527050 h 863600"/>
              <a:gd name="connsiteX28" fmla="*/ 2178050 w 4279900"/>
              <a:gd name="connsiteY28" fmla="*/ 336550 h 863600"/>
              <a:gd name="connsiteX29" fmla="*/ 2260600 w 4279900"/>
              <a:gd name="connsiteY29" fmla="*/ 355600 h 863600"/>
              <a:gd name="connsiteX30" fmla="*/ 2311400 w 4279900"/>
              <a:gd name="connsiteY30" fmla="*/ 558800 h 863600"/>
              <a:gd name="connsiteX31" fmla="*/ 2393950 w 4279900"/>
              <a:gd name="connsiteY31" fmla="*/ 590550 h 863600"/>
              <a:gd name="connsiteX32" fmla="*/ 2451100 w 4279900"/>
              <a:gd name="connsiteY32" fmla="*/ 552450 h 863600"/>
              <a:gd name="connsiteX33" fmla="*/ 2514600 w 4279900"/>
              <a:gd name="connsiteY33" fmla="*/ 685800 h 863600"/>
              <a:gd name="connsiteX34" fmla="*/ 2520950 w 4279900"/>
              <a:gd name="connsiteY34" fmla="*/ 742950 h 863600"/>
              <a:gd name="connsiteX35" fmla="*/ 2635250 w 4279900"/>
              <a:gd name="connsiteY35" fmla="*/ 736600 h 863600"/>
              <a:gd name="connsiteX36" fmla="*/ 2673350 w 4279900"/>
              <a:gd name="connsiteY36" fmla="*/ 679450 h 863600"/>
              <a:gd name="connsiteX37" fmla="*/ 2730500 w 4279900"/>
              <a:gd name="connsiteY37" fmla="*/ 425450 h 863600"/>
              <a:gd name="connsiteX38" fmla="*/ 2806700 w 4279900"/>
              <a:gd name="connsiteY38" fmla="*/ 565150 h 863600"/>
              <a:gd name="connsiteX39" fmla="*/ 2870200 w 4279900"/>
              <a:gd name="connsiteY39" fmla="*/ 584200 h 863600"/>
              <a:gd name="connsiteX40" fmla="*/ 2933700 w 4279900"/>
              <a:gd name="connsiteY40" fmla="*/ 406400 h 863600"/>
              <a:gd name="connsiteX41" fmla="*/ 3016250 w 4279900"/>
              <a:gd name="connsiteY41" fmla="*/ 768350 h 863600"/>
              <a:gd name="connsiteX42" fmla="*/ 3086100 w 4279900"/>
              <a:gd name="connsiteY42" fmla="*/ 850900 h 863600"/>
              <a:gd name="connsiteX43" fmla="*/ 3168650 w 4279900"/>
              <a:gd name="connsiteY43" fmla="*/ 850900 h 863600"/>
              <a:gd name="connsiteX44" fmla="*/ 3168650 w 4279900"/>
              <a:gd name="connsiteY44" fmla="*/ 850900 h 863600"/>
              <a:gd name="connsiteX45" fmla="*/ 3168650 w 4279900"/>
              <a:gd name="connsiteY45" fmla="*/ 850900 h 863600"/>
              <a:gd name="connsiteX46" fmla="*/ 3225800 w 4279900"/>
              <a:gd name="connsiteY46" fmla="*/ 850900 h 863600"/>
              <a:gd name="connsiteX47" fmla="*/ 3276600 w 4279900"/>
              <a:gd name="connsiteY47" fmla="*/ 565150 h 863600"/>
              <a:gd name="connsiteX48" fmla="*/ 3333750 w 4279900"/>
              <a:gd name="connsiteY48" fmla="*/ 673100 h 863600"/>
              <a:gd name="connsiteX49" fmla="*/ 3397250 w 4279900"/>
              <a:gd name="connsiteY49" fmla="*/ 723900 h 863600"/>
              <a:gd name="connsiteX50" fmla="*/ 3397250 w 4279900"/>
              <a:gd name="connsiteY50" fmla="*/ 723900 h 863600"/>
              <a:gd name="connsiteX51" fmla="*/ 3467100 w 4279900"/>
              <a:gd name="connsiteY51" fmla="*/ 812800 h 863600"/>
              <a:gd name="connsiteX52" fmla="*/ 3467100 w 4279900"/>
              <a:gd name="connsiteY52" fmla="*/ 812800 h 863600"/>
              <a:gd name="connsiteX53" fmla="*/ 3575050 w 4279900"/>
              <a:gd name="connsiteY53" fmla="*/ 768350 h 863600"/>
              <a:gd name="connsiteX54" fmla="*/ 3625850 w 4279900"/>
              <a:gd name="connsiteY54" fmla="*/ 857250 h 863600"/>
              <a:gd name="connsiteX55" fmla="*/ 3873500 w 4279900"/>
              <a:gd name="connsiteY55" fmla="*/ 850900 h 863600"/>
              <a:gd name="connsiteX56" fmla="*/ 3930650 w 4279900"/>
              <a:gd name="connsiteY56" fmla="*/ 787400 h 863600"/>
              <a:gd name="connsiteX57" fmla="*/ 3930650 w 4279900"/>
              <a:gd name="connsiteY57" fmla="*/ 787400 h 863600"/>
              <a:gd name="connsiteX58" fmla="*/ 3962400 w 4279900"/>
              <a:gd name="connsiteY58" fmla="*/ 742950 h 863600"/>
              <a:gd name="connsiteX59" fmla="*/ 4070350 w 4279900"/>
              <a:gd name="connsiteY59" fmla="*/ 768350 h 863600"/>
              <a:gd name="connsiteX60" fmla="*/ 4133850 w 4279900"/>
              <a:gd name="connsiteY60" fmla="*/ 806450 h 863600"/>
              <a:gd name="connsiteX61" fmla="*/ 4133850 w 4279900"/>
              <a:gd name="connsiteY61" fmla="*/ 806450 h 863600"/>
              <a:gd name="connsiteX62" fmla="*/ 4171950 w 4279900"/>
              <a:gd name="connsiteY62" fmla="*/ 863600 h 863600"/>
              <a:gd name="connsiteX63" fmla="*/ 4279900 w 4279900"/>
              <a:gd name="connsiteY63" fmla="*/ 800100 h 863600"/>
              <a:gd name="connsiteX64" fmla="*/ 4279900 w 4279900"/>
              <a:gd name="connsiteY64" fmla="*/ 800100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79900" h="863600">
                <a:moveTo>
                  <a:pt x="0" y="850900"/>
                </a:moveTo>
                <a:lnTo>
                  <a:pt x="127000" y="552450"/>
                </a:lnTo>
                <a:lnTo>
                  <a:pt x="203200" y="857250"/>
                </a:lnTo>
                <a:lnTo>
                  <a:pt x="266700" y="609600"/>
                </a:lnTo>
                <a:lnTo>
                  <a:pt x="330200" y="692150"/>
                </a:lnTo>
                <a:lnTo>
                  <a:pt x="412750" y="292100"/>
                </a:lnTo>
                <a:lnTo>
                  <a:pt x="501650" y="234950"/>
                </a:lnTo>
                <a:lnTo>
                  <a:pt x="527050" y="635000"/>
                </a:lnTo>
                <a:lnTo>
                  <a:pt x="615950" y="495300"/>
                </a:lnTo>
                <a:lnTo>
                  <a:pt x="673100" y="717550"/>
                </a:lnTo>
                <a:lnTo>
                  <a:pt x="736600" y="685800"/>
                </a:lnTo>
                <a:lnTo>
                  <a:pt x="812800" y="463550"/>
                </a:lnTo>
                <a:lnTo>
                  <a:pt x="869950" y="552450"/>
                </a:lnTo>
                <a:lnTo>
                  <a:pt x="1022350" y="0"/>
                </a:lnTo>
                <a:lnTo>
                  <a:pt x="1111250" y="495300"/>
                </a:lnTo>
                <a:lnTo>
                  <a:pt x="1149350" y="666750"/>
                </a:lnTo>
                <a:lnTo>
                  <a:pt x="1212850" y="768350"/>
                </a:lnTo>
                <a:lnTo>
                  <a:pt x="1314450" y="857250"/>
                </a:lnTo>
                <a:lnTo>
                  <a:pt x="1441450" y="838200"/>
                </a:lnTo>
                <a:lnTo>
                  <a:pt x="1498600" y="533400"/>
                </a:lnTo>
                <a:lnTo>
                  <a:pt x="1581150" y="463550"/>
                </a:lnTo>
                <a:lnTo>
                  <a:pt x="1663700" y="463550"/>
                </a:lnTo>
                <a:lnTo>
                  <a:pt x="1701800" y="355600"/>
                </a:lnTo>
                <a:lnTo>
                  <a:pt x="1847850" y="552450"/>
                </a:lnTo>
                <a:lnTo>
                  <a:pt x="1911350" y="463550"/>
                </a:lnTo>
                <a:lnTo>
                  <a:pt x="1974850" y="482600"/>
                </a:lnTo>
                <a:lnTo>
                  <a:pt x="2032000" y="584200"/>
                </a:lnTo>
                <a:lnTo>
                  <a:pt x="2101850" y="527050"/>
                </a:lnTo>
                <a:lnTo>
                  <a:pt x="2178050" y="336550"/>
                </a:lnTo>
                <a:lnTo>
                  <a:pt x="2260600" y="355600"/>
                </a:lnTo>
                <a:lnTo>
                  <a:pt x="2311400" y="558800"/>
                </a:lnTo>
                <a:lnTo>
                  <a:pt x="2393950" y="590550"/>
                </a:lnTo>
                <a:lnTo>
                  <a:pt x="2451100" y="552450"/>
                </a:lnTo>
                <a:lnTo>
                  <a:pt x="2514600" y="685800"/>
                </a:lnTo>
                <a:lnTo>
                  <a:pt x="2520950" y="742950"/>
                </a:lnTo>
                <a:lnTo>
                  <a:pt x="2635250" y="736600"/>
                </a:lnTo>
                <a:lnTo>
                  <a:pt x="2673350" y="679450"/>
                </a:lnTo>
                <a:lnTo>
                  <a:pt x="2730500" y="425450"/>
                </a:lnTo>
                <a:lnTo>
                  <a:pt x="2806700" y="565150"/>
                </a:lnTo>
                <a:lnTo>
                  <a:pt x="2870200" y="584200"/>
                </a:lnTo>
                <a:lnTo>
                  <a:pt x="2933700" y="406400"/>
                </a:lnTo>
                <a:lnTo>
                  <a:pt x="3016250" y="768350"/>
                </a:lnTo>
                <a:lnTo>
                  <a:pt x="3086100" y="850900"/>
                </a:lnTo>
                <a:lnTo>
                  <a:pt x="3168650" y="850900"/>
                </a:lnTo>
                <a:lnTo>
                  <a:pt x="3168650" y="850900"/>
                </a:lnTo>
                <a:lnTo>
                  <a:pt x="3168650" y="850900"/>
                </a:lnTo>
                <a:lnTo>
                  <a:pt x="3225800" y="850900"/>
                </a:lnTo>
                <a:lnTo>
                  <a:pt x="3276600" y="565150"/>
                </a:lnTo>
                <a:lnTo>
                  <a:pt x="3333750" y="673100"/>
                </a:lnTo>
                <a:lnTo>
                  <a:pt x="3397250" y="723900"/>
                </a:lnTo>
                <a:lnTo>
                  <a:pt x="3397250" y="723900"/>
                </a:lnTo>
                <a:lnTo>
                  <a:pt x="3467100" y="812800"/>
                </a:lnTo>
                <a:lnTo>
                  <a:pt x="3467100" y="812800"/>
                </a:lnTo>
                <a:lnTo>
                  <a:pt x="3575050" y="768350"/>
                </a:lnTo>
                <a:lnTo>
                  <a:pt x="3625850" y="857250"/>
                </a:lnTo>
                <a:lnTo>
                  <a:pt x="3873500" y="850900"/>
                </a:lnTo>
                <a:lnTo>
                  <a:pt x="3930650" y="787400"/>
                </a:lnTo>
                <a:lnTo>
                  <a:pt x="3930650" y="787400"/>
                </a:lnTo>
                <a:lnTo>
                  <a:pt x="3962400" y="742950"/>
                </a:lnTo>
                <a:lnTo>
                  <a:pt x="4070350" y="768350"/>
                </a:lnTo>
                <a:lnTo>
                  <a:pt x="4133850" y="806450"/>
                </a:lnTo>
                <a:lnTo>
                  <a:pt x="4133850" y="806450"/>
                </a:lnTo>
                <a:lnTo>
                  <a:pt x="4171950" y="863600"/>
                </a:lnTo>
                <a:lnTo>
                  <a:pt x="4279900" y="800100"/>
                </a:lnTo>
                <a:lnTo>
                  <a:pt x="4279900" y="800100"/>
                </a:lnTo>
              </a:path>
            </a:pathLst>
          </a:custGeom>
          <a:ln w="50800">
            <a:solidFill>
              <a:schemeClr val="accent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1" name="Picture 10" descr="Macintosh HD:Users:AdrianStierMBP2015:Dropbox:Projects:In Progress:Herring_Haida_Gwaii:Figures:Publication:Fig_5.pdf"/>
          <p:cNvPicPr/>
          <p:nvPr/>
        </p:nvPicPr>
        <p:blipFill rotWithShape="1">
          <a:blip r:embed="rId2" cstate="screen">
            <a:extLst>
              <a:ext uri="{28A0092B-C50C-407E-A947-70E740481C1C}">
                <a14:useLocalDpi xmlns:a14="http://schemas.microsoft.com/office/drawing/2010/main"/>
              </a:ext>
            </a:extLst>
          </a:blip>
          <a:srcRect t="85175" r="3473"/>
          <a:stretch/>
        </p:blipFill>
        <p:spPr bwMode="auto">
          <a:xfrm>
            <a:off x="4098778" y="3987316"/>
            <a:ext cx="8083504" cy="600051"/>
          </a:xfrm>
          <a:prstGeom prst="rect">
            <a:avLst/>
          </a:prstGeom>
          <a:solidFill>
            <a:srgbClr val="FFFFFF"/>
          </a:solidFill>
          <a:ln>
            <a:noFill/>
          </a:ln>
        </p:spPr>
      </p:pic>
      <p:grpSp>
        <p:nvGrpSpPr>
          <p:cNvPr id="17" name="Group 16"/>
          <p:cNvGrpSpPr/>
          <p:nvPr/>
        </p:nvGrpSpPr>
        <p:grpSpPr>
          <a:xfrm>
            <a:off x="7750793" y="893239"/>
            <a:ext cx="4111604" cy="769441"/>
            <a:chOff x="5430257" y="1123404"/>
            <a:chExt cx="4111604" cy="769441"/>
          </a:xfrm>
        </p:grpSpPr>
        <p:sp>
          <p:nvSpPr>
            <p:cNvPr id="13" name="TextBox 12"/>
            <p:cNvSpPr txBox="1"/>
            <p:nvPr/>
          </p:nvSpPr>
          <p:spPr>
            <a:xfrm>
              <a:off x="6059818" y="1123404"/>
              <a:ext cx="3482043" cy="769441"/>
            </a:xfrm>
            <a:prstGeom prst="rect">
              <a:avLst/>
            </a:prstGeom>
            <a:noFill/>
            <a:ln>
              <a:noFill/>
            </a:ln>
          </p:spPr>
          <p:txBody>
            <a:bodyPr wrap="none" rtlCol="0">
              <a:spAutoFit/>
            </a:bodyPr>
            <a:lstStyle/>
            <a:p>
              <a:r>
                <a:rPr lang="en-US" sz="1600" dirty="0">
                  <a:solidFill>
                    <a:schemeClr val="tx1"/>
                  </a:solidFill>
                </a:rPr>
                <a:t>  Only sites that were actually fished</a:t>
              </a:r>
            </a:p>
            <a:p>
              <a:r>
                <a:rPr lang="en-US" sz="1600" dirty="0">
                  <a:solidFill>
                    <a:schemeClr val="tx1"/>
                  </a:solidFill>
                </a:rPr>
                <a:t>   The entire region</a:t>
              </a:r>
            </a:p>
            <a:p>
              <a:r>
                <a:rPr lang="en-US" sz="1200" dirty="0">
                  <a:solidFill>
                    <a:schemeClr val="tx1"/>
                  </a:solidFill>
                </a:rPr>
                <a:t>   </a:t>
              </a:r>
            </a:p>
          </p:txBody>
        </p:sp>
        <p:cxnSp>
          <p:nvCxnSpPr>
            <p:cNvPr id="15" name="Straight Connector 14"/>
            <p:cNvCxnSpPr/>
            <p:nvPr/>
          </p:nvCxnSpPr>
          <p:spPr>
            <a:xfrm>
              <a:off x="5430257" y="1530630"/>
              <a:ext cx="657036"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430257" y="1270269"/>
              <a:ext cx="657036" cy="0"/>
            </a:xfrm>
            <a:prstGeom prst="line">
              <a:avLst/>
            </a:prstGeom>
            <a:ln w="28575">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10225649" y="1940892"/>
            <a:ext cx="1721784" cy="1907208"/>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 name="Straight Connector 5"/>
          <p:cNvCxnSpPr/>
          <p:nvPr/>
        </p:nvCxnSpPr>
        <p:spPr bwMode="auto">
          <a:xfrm>
            <a:off x="4988254" y="3115500"/>
            <a:ext cx="6574125" cy="0"/>
          </a:xfrm>
          <a:prstGeom prst="line">
            <a:avLst/>
          </a:prstGeom>
          <a:blipFill dpi="0" rotWithShape="0">
            <a:blip r:embed="rId3"/>
            <a:srcRect/>
            <a:tile tx="0" ty="0" sx="100000" sy="100000" flip="none" algn="tl"/>
          </a:blipFill>
          <a:ln w="25400" cap="flat" cmpd="sng" algn="ctr">
            <a:solidFill>
              <a:srgbClr val="CA9D69"/>
            </a:solidFill>
            <a:prstDash val="sysDash"/>
            <a:miter lim="400000"/>
            <a:headEnd type="none" w="med" len="med"/>
            <a:tailEnd type="none" w="med" len="med"/>
          </a:ln>
          <a:effectLst>
            <a:outerShdw blurRad="38100" dist="25400" dir="5400000" algn="ctr" rotWithShape="0">
              <a:srgbClr val="000000">
                <a:alpha val="50000"/>
              </a:srgbClr>
            </a:outerShdw>
          </a:effectLst>
        </p:spPr>
      </p:cxn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6832" r="27216"/>
          <a:stretch/>
        </p:blipFill>
        <p:spPr>
          <a:xfrm>
            <a:off x="-21018" y="0"/>
            <a:ext cx="3896481" cy="4661432"/>
          </a:xfrm>
          <a:prstGeom prst="rect">
            <a:avLst/>
          </a:prstGeom>
        </p:spPr>
      </p:pic>
      <p:sp>
        <p:nvSpPr>
          <p:cNvPr id="12" name="TextBox 11"/>
          <p:cNvSpPr txBox="1"/>
          <p:nvPr/>
        </p:nvSpPr>
        <p:spPr>
          <a:xfrm rot="16200000">
            <a:off x="2801382" y="2302766"/>
            <a:ext cx="3019476" cy="338554"/>
          </a:xfrm>
          <a:prstGeom prst="rect">
            <a:avLst/>
          </a:prstGeom>
          <a:solidFill>
            <a:srgbClr val="FFFFFF"/>
          </a:solidFill>
        </p:spPr>
        <p:txBody>
          <a:bodyPr wrap="square" rtlCol="0">
            <a:spAutoFit/>
          </a:bodyPr>
          <a:lstStyle/>
          <a:p>
            <a:pPr algn="ctr"/>
            <a:r>
              <a:rPr lang="en-US" sz="1600" dirty="0">
                <a:solidFill>
                  <a:schemeClr val="tx1"/>
                </a:solidFill>
              </a:rPr>
              <a:t>Proportion of herring harvested</a:t>
            </a:r>
          </a:p>
        </p:txBody>
      </p:sp>
      <p:sp>
        <p:nvSpPr>
          <p:cNvPr id="5" name="Rectangle 4"/>
          <p:cNvSpPr/>
          <p:nvPr/>
        </p:nvSpPr>
        <p:spPr>
          <a:xfrm>
            <a:off x="10420592" y="2813155"/>
            <a:ext cx="1241045" cy="307777"/>
          </a:xfrm>
          <a:prstGeom prst="rect">
            <a:avLst/>
          </a:prstGeom>
        </p:spPr>
        <p:txBody>
          <a:bodyPr wrap="none">
            <a:spAutoFit/>
          </a:bodyPr>
          <a:lstStyle/>
          <a:p>
            <a:r>
              <a:rPr lang="en-US" sz="1400" dirty="0">
                <a:solidFill>
                  <a:schemeClr val="tx1"/>
                </a:solidFill>
              </a:rPr>
              <a:t>“sustainable”</a:t>
            </a:r>
          </a:p>
        </p:txBody>
      </p:sp>
    </p:spTree>
    <p:extLst>
      <p:ext uri="{BB962C8B-B14F-4D97-AF65-F5344CB8AC3E}">
        <p14:creationId xmlns:p14="http://schemas.microsoft.com/office/powerpoint/2010/main" val="169884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4C8C98-77AE-9A42-93E7-F3956C6C35D9}"/>
              </a:ext>
            </a:extLst>
          </p:cNvPr>
          <p:cNvPicPr>
            <a:picLocks noChangeAspect="1"/>
          </p:cNvPicPr>
          <p:nvPr/>
        </p:nvPicPr>
        <p:blipFill rotWithShape="1">
          <a:blip r:embed="rId2">
            <a:clrChange>
              <a:clrFrom>
                <a:srgbClr val="000000">
                  <a:alpha val="0"/>
                </a:srgbClr>
              </a:clrFrom>
              <a:clrTo>
                <a:srgbClr val="000000">
                  <a:alpha val="0"/>
                </a:srgbClr>
              </a:clrTo>
            </a:clrChange>
          </a:blip>
          <a:srcRect t="3497" r="62590" b="37861"/>
          <a:stretch/>
        </p:blipFill>
        <p:spPr>
          <a:xfrm>
            <a:off x="8993550" y="0"/>
            <a:ext cx="2976327" cy="3026664"/>
          </a:xfrm>
          <a:prstGeom prst="rect">
            <a:avLst/>
          </a:prstGeom>
          <a:effectLst/>
        </p:spPr>
      </p:pic>
      <p:pic>
        <p:nvPicPr>
          <p:cNvPr id="3" name="Picture 2">
            <a:extLst>
              <a:ext uri="{FF2B5EF4-FFF2-40B4-BE49-F238E27FC236}">
                <a16:creationId xmlns:a16="http://schemas.microsoft.com/office/drawing/2014/main" id="{004A55D4-209C-8041-A1C3-DCE023FDBC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531"/>
          <a:stretch/>
        </p:blipFill>
        <p:spPr>
          <a:xfrm>
            <a:off x="0" y="0"/>
            <a:ext cx="8617058" cy="5780868"/>
          </a:xfrm>
          <a:prstGeom prst="rect">
            <a:avLst/>
          </a:prstGeom>
          <a:ln w="38100" cmpd="sng">
            <a:solidFill>
              <a:schemeClr val="tx1"/>
            </a:solidFill>
          </a:ln>
        </p:spPr>
      </p:pic>
      <p:pic>
        <p:nvPicPr>
          <p:cNvPr id="5" name="Picture 4" descr="Rplot.pdf">
            <a:extLst>
              <a:ext uri="{FF2B5EF4-FFF2-40B4-BE49-F238E27FC236}">
                <a16:creationId xmlns:a16="http://schemas.microsoft.com/office/drawing/2014/main" id="{971CB101-3991-494F-B660-A490C694CFBE}"/>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2220" t="3106" r="81552" b="50236"/>
          <a:stretch/>
        </p:blipFill>
        <p:spPr>
          <a:xfrm>
            <a:off x="9112798" y="3572359"/>
            <a:ext cx="2857079" cy="3285641"/>
          </a:xfrm>
          <a:prstGeom prst="rect">
            <a:avLst/>
          </a:prstGeom>
          <a:effectLst/>
        </p:spPr>
      </p:pic>
      <p:sp>
        <p:nvSpPr>
          <p:cNvPr id="9" name="TextBox 8">
            <a:extLst>
              <a:ext uri="{FF2B5EF4-FFF2-40B4-BE49-F238E27FC236}">
                <a16:creationId xmlns:a16="http://schemas.microsoft.com/office/drawing/2014/main" id="{3531E2C5-7DD5-4940-8FF7-0708888BAB1E}"/>
              </a:ext>
            </a:extLst>
          </p:cNvPr>
          <p:cNvSpPr txBox="1"/>
          <p:nvPr/>
        </p:nvSpPr>
        <p:spPr>
          <a:xfrm>
            <a:off x="9283281" y="108486"/>
            <a:ext cx="356188" cy="400110"/>
          </a:xfrm>
          <a:prstGeom prst="rect">
            <a:avLst/>
          </a:prstGeom>
          <a:noFill/>
        </p:spPr>
        <p:txBody>
          <a:bodyPr wrap="none" rtlCol="0">
            <a:spAutoFit/>
          </a:bodyPr>
          <a:lstStyle/>
          <a:p>
            <a:r>
              <a:rPr lang="en-US" sz="2000" dirty="0"/>
              <a:t>A</a:t>
            </a:r>
          </a:p>
        </p:txBody>
      </p:sp>
      <p:sp>
        <p:nvSpPr>
          <p:cNvPr id="10" name="TextBox 9">
            <a:extLst>
              <a:ext uri="{FF2B5EF4-FFF2-40B4-BE49-F238E27FC236}">
                <a16:creationId xmlns:a16="http://schemas.microsoft.com/office/drawing/2014/main" id="{5124AF65-A046-E240-83FB-E368408F3E38}"/>
              </a:ext>
            </a:extLst>
          </p:cNvPr>
          <p:cNvSpPr txBox="1"/>
          <p:nvPr/>
        </p:nvSpPr>
        <p:spPr>
          <a:xfrm>
            <a:off x="5716088" y="1624737"/>
            <a:ext cx="356188" cy="400110"/>
          </a:xfrm>
          <a:prstGeom prst="rect">
            <a:avLst/>
          </a:prstGeom>
          <a:noFill/>
        </p:spPr>
        <p:txBody>
          <a:bodyPr wrap="none" rtlCol="0">
            <a:spAutoFit/>
          </a:bodyPr>
          <a:lstStyle/>
          <a:p>
            <a:r>
              <a:rPr lang="en-US" sz="2000" b="1" dirty="0">
                <a:solidFill>
                  <a:schemeClr val="accent1">
                    <a:lumMod val="40000"/>
                    <a:lumOff val="60000"/>
                  </a:schemeClr>
                </a:solidFill>
              </a:rPr>
              <a:t>A</a:t>
            </a:r>
          </a:p>
        </p:txBody>
      </p:sp>
      <p:sp>
        <p:nvSpPr>
          <p:cNvPr id="11" name="TextBox 10">
            <a:extLst>
              <a:ext uri="{FF2B5EF4-FFF2-40B4-BE49-F238E27FC236}">
                <a16:creationId xmlns:a16="http://schemas.microsoft.com/office/drawing/2014/main" id="{3772BA7A-4DD1-5F42-B2E7-3FDC3D7A6EB8}"/>
              </a:ext>
            </a:extLst>
          </p:cNvPr>
          <p:cNvSpPr txBox="1"/>
          <p:nvPr/>
        </p:nvSpPr>
        <p:spPr>
          <a:xfrm>
            <a:off x="3636734" y="3106251"/>
            <a:ext cx="356188" cy="400110"/>
          </a:xfrm>
          <a:prstGeom prst="rect">
            <a:avLst/>
          </a:prstGeom>
          <a:noFill/>
        </p:spPr>
        <p:txBody>
          <a:bodyPr wrap="none" rtlCol="0">
            <a:spAutoFit/>
          </a:bodyPr>
          <a:lstStyle/>
          <a:p>
            <a:r>
              <a:rPr lang="en-US" sz="2000" b="1" dirty="0">
                <a:solidFill>
                  <a:schemeClr val="accent1">
                    <a:lumMod val="40000"/>
                    <a:lumOff val="60000"/>
                  </a:schemeClr>
                </a:solidFill>
              </a:rPr>
              <a:t>B</a:t>
            </a:r>
          </a:p>
        </p:txBody>
      </p:sp>
      <p:sp>
        <p:nvSpPr>
          <p:cNvPr id="12" name="TextBox 11">
            <a:extLst>
              <a:ext uri="{FF2B5EF4-FFF2-40B4-BE49-F238E27FC236}">
                <a16:creationId xmlns:a16="http://schemas.microsoft.com/office/drawing/2014/main" id="{E02311B1-AB8D-9941-AF1E-59029F474B5D}"/>
              </a:ext>
            </a:extLst>
          </p:cNvPr>
          <p:cNvSpPr txBox="1"/>
          <p:nvPr/>
        </p:nvSpPr>
        <p:spPr>
          <a:xfrm>
            <a:off x="9236787" y="3506361"/>
            <a:ext cx="356188" cy="400110"/>
          </a:xfrm>
          <a:prstGeom prst="rect">
            <a:avLst/>
          </a:prstGeom>
          <a:noFill/>
        </p:spPr>
        <p:txBody>
          <a:bodyPr wrap="none" rtlCol="0">
            <a:spAutoFit/>
          </a:bodyPr>
          <a:lstStyle/>
          <a:p>
            <a:r>
              <a:rPr lang="en-US" sz="2000" b="1" dirty="0">
                <a:solidFill>
                  <a:schemeClr val="tx1"/>
                </a:solidFill>
              </a:rPr>
              <a:t>B</a:t>
            </a:r>
          </a:p>
        </p:txBody>
      </p:sp>
      <p:cxnSp>
        <p:nvCxnSpPr>
          <p:cNvPr id="14" name="Straight Connector 13">
            <a:extLst>
              <a:ext uri="{FF2B5EF4-FFF2-40B4-BE49-F238E27FC236}">
                <a16:creationId xmlns:a16="http://schemas.microsoft.com/office/drawing/2014/main" id="{9C69958F-AA0C-4F48-96B2-20EE0EAE268A}"/>
              </a:ext>
            </a:extLst>
          </p:cNvPr>
          <p:cNvCxnSpPr>
            <a:cxnSpLocks/>
          </p:cNvCxnSpPr>
          <p:nvPr/>
        </p:nvCxnSpPr>
        <p:spPr bwMode="auto">
          <a:xfrm flipH="1">
            <a:off x="6072276" y="5461994"/>
            <a:ext cx="1728216" cy="0"/>
          </a:xfrm>
          <a:prstGeom prst="line">
            <a:avLst/>
          </a:prstGeom>
          <a:blipFill dpi="0" rotWithShape="0">
            <a:blip r:embed="rId5"/>
            <a:srcRect/>
            <a:tile tx="0" ty="0" sx="100000" sy="100000" flip="none" algn="tl"/>
          </a:blipFill>
          <a:ln w="25400" cap="flat" cmpd="sng" algn="ctr">
            <a:solidFill>
              <a:schemeClr val="bg1"/>
            </a:solidFill>
            <a:prstDash val="solid"/>
            <a:miter lim="400000"/>
            <a:headEnd type="none" w="med" len="med"/>
            <a:tailEnd type="none" w="med" len="med"/>
          </a:ln>
          <a:effectLst>
            <a:outerShdw blurRad="38100" dist="25400" dir="5400000" algn="ctr" rotWithShape="0">
              <a:srgbClr val="000000">
                <a:alpha val="50000"/>
              </a:srgbClr>
            </a:outerShdw>
          </a:effectLst>
        </p:spPr>
      </p:cxnSp>
      <p:sp>
        <p:nvSpPr>
          <p:cNvPr id="16" name="TextBox 15">
            <a:extLst>
              <a:ext uri="{FF2B5EF4-FFF2-40B4-BE49-F238E27FC236}">
                <a16:creationId xmlns:a16="http://schemas.microsoft.com/office/drawing/2014/main" id="{2C247FC0-E2EF-674F-86BA-7A6B41150FDE}"/>
              </a:ext>
            </a:extLst>
          </p:cNvPr>
          <p:cNvSpPr txBox="1"/>
          <p:nvPr/>
        </p:nvSpPr>
        <p:spPr>
          <a:xfrm>
            <a:off x="6366727" y="5000281"/>
            <a:ext cx="1023037" cy="461665"/>
          </a:xfrm>
          <a:prstGeom prst="rect">
            <a:avLst/>
          </a:prstGeom>
          <a:noFill/>
        </p:spPr>
        <p:txBody>
          <a:bodyPr wrap="none" rtlCol="0">
            <a:spAutoFit/>
          </a:bodyPr>
          <a:lstStyle/>
          <a:p>
            <a:r>
              <a:rPr lang="en-US" sz="2400" dirty="0">
                <a:solidFill>
                  <a:schemeClr val="bg1"/>
                </a:solidFill>
              </a:rPr>
              <a:t>60 km</a:t>
            </a:r>
          </a:p>
        </p:txBody>
      </p:sp>
      <p:sp>
        <p:nvSpPr>
          <p:cNvPr id="18" name="Rectangle 17">
            <a:extLst>
              <a:ext uri="{FF2B5EF4-FFF2-40B4-BE49-F238E27FC236}">
                <a16:creationId xmlns:a16="http://schemas.microsoft.com/office/drawing/2014/main" id="{C2DB0417-9786-2B48-8A81-348F02293913}"/>
              </a:ext>
            </a:extLst>
          </p:cNvPr>
          <p:cNvSpPr/>
          <p:nvPr/>
        </p:nvSpPr>
        <p:spPr bwMode="auto">
          <a:xfrm>
            <a:off x="9965611" y="3706416"/>
            <a:ext cx="1731808" cy="250233"/>
          </a:xfrm>
          <a:prstGeom prst="rect">
            <a:avLst/>
          </a:prstGeom>
          <a:solidFill>
            <a:schemeClr val="tx1"/>
          </a:solidFill>
          <a:ln w="25400" cap="flat" cmpd="sng" algn="ctr">
            <a:solidFill>
              <a:schemeClr val="tx1"/>
            </a:solidFill>
            <a:prstDash val="solid"/>
            <a:miter lim="40000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a:ln>
                <a:noFill/>
              </a:ln>
              <a:solidFill>
                <a:srgbClr val="000000"/>
              </a:solidFill>
              <a:effectLst/>
              <a:latin typeface="Helvetica Light" charset="0"/>
              <a:ea typeface="Helvetica Light" charset="0"/>
              <a:cs typeface="Helvetica Light" charset="0"/>
              <a:sym typeface="Helvetica Light" charset="0"/>
            </a:endParaRPr>
          </a:p>
        </p:txBody>
      </p:sp>
      <p:sp>
        <p:nvSpPr>
          <p:cNvPr id="17" name="TextBox 16">
            <a:extLst>
              <a:ext uri="{FF2B5EF4-FFF2-40B4-BE49-F238E27FC236}">
                <a16:creationId xmlns:a16="http://schemas.microsoft.com/office/drawing/2014/main" id="{5FBD5015-1BDA-5C4A-973C-6451A3B06AAB}"/>
              </a:ext>
            </a:extLst>
          </p:cNvPr>
          <p:cNvSpPr txBox="1"/>
          <p:nvPr/>
        </p:nvSpPr>
        <p:spPr>
          <a:xfrm>
            <a:off x="9868000" y="3671423"/>
            <a:ext cx="1927030" cy="307777"/>
          </a:xfrm>
          <a:prstGeom prst="rect">
            <a:avLst/>
          </a:prstGeom>
          <a:noFill/>
          <a:ln>
            <a:noFill/>
          </a:ln>
        </p:spPr>
        <p:txBody>
          <a:bodyPr wrap="square" rtlCol="0">
            <a:spAutoFit/>
          </a:bodyPr>
          <a:lstStyle/>
          <a:p>
            <a:pPr algn="ctr"/>
            <a:r>
              <a:rPr lang="en-US" sz="1400" dirty="0" err="1">
                <a:solidFill>
                  <a:schemeClr val="bg1"/>
                </a:solidFill>
              </a:rPr>
              <a:t>Gwaii</a:t>
            </a:r>
            <a:r>
              <a:rPr lang="en-US" sz="1400" dirty="0">
                <a:solidFill>
                  <a:schemeClr val="bg1"/>
                </a:solidFill>
              </a:rPr>
              <a:t> </a:t>
            </a:r>
            <a:r>
              <a:rPr lang="en-US" sz="1400" dirty="0" err="1">
                <a:solidFill>
                  <a:schemeClr val="bg1"/>
                </a:solidFill>
              </a:rPr>
              <a:t>Haanas</a:t>
            </a:r>
            <a:endParaRPr lang="en-US" sz="1400" dirty="0">
              <a:solidFill>
                <a:schemeClr val="bg1"/>
              </a:solidFill>
            </a:endParaRPr>
          </a:p>
        </p:txBody>
      </p:sp>
    </p:spTree>
    <p:extLst>
      <p:ext uri="{BB962C8B-B14F-4D97-AF65-F5344CB8AC3E}">
        <p14:creationId xmlns:p14="http://schemas.microsoft.com/office/powerpoint/2010/main" val="42668344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bwMode="auto">
          <a:xfrm>
            <a:off x="0" y="-28857"/>
            <a:ext cx="2857500" cy="5778500"/>
          </a:xfrm>
          <a:prstGeom prst="rect">
            <a:avLst/>
          </a:prstGeom>
          <a:solidFill>
            <a:srgbClr val="545454"/>
          </a:solidFill>
          <a:ln>
            <a:noFill/>
          </a:ln>
          <a:effectLst/>
        </p:spPr>
        <p:txBody>
          <a:bodyPr lIns="25400" tIns="25400" rIns="25400" bIns="25400" anchor="ctr"/>
          <a:lstStyle/>
          <a:p>
            <a:pPr algn="ctr" eaLnBrk="1"/>
            <a:endParaRPr lang="en-US" altLang="en-US" sz="1600">
              <a:solidFill>
                <a:srgbClr val="FFFFFF"/>
              </a:solidFill>
            </a:endParaRPr>
          </a:p>
        </p:txBody>
      </p:sp>
      <p:pic>
        <p:nvPicPr>
          <p:cNvPr id="2" name="Picture 1" descr="mage result for sefs uw logo"/>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744200" y="5943600"/>
            <a:ext cx="1363462" cy="800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p:cNvSpPr>
          <p:nvPr/>
        </p:nvSpPr>
        <p:spPr bwMode="auto">
          <a:xfrm>
            <a:off x="114300" y="2663035"/>
            <a:ext cx="2583203" cy="480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lnSpc>
                <a:spcPts val="3250"/>
              </a:lnSpc>
            </a:pPr>
            <a:r>
              <a:rPr lang="en-US" altLang="en-US" sz="3300" dirty="0">
                <a:solidFill>
                  <a:srgbClr val="FFFFFF"/>
                </a:solidFill>
                <a:latin typeface="Chronicle Office Regular" charset="0"/>
                <a:ea typeface="Chronicle Office Regular" charset="0"/>
                <a:cs typeface="Chronicle Office Regular" charset="0"/>
                <a:sym typeface="Chronicle Office Regular" charset="0"/>
              </a:rPr>
              <a:t>Health</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9043" r="48942"/>
          <a:stretch/>
        </p:blipFill>
        <p:spPr>
          <a:xfrm>
            <a:off x="2924175" y="-72037"/>
            <a:ext cx="3057525" cy="5821680"/>
          </a:xfrm>
          <a:prstGeom prst="rect">
            <a:avLst/>
          </a:prstGeom>
        </p:spPr>
      </p:pic>
      <p:pic>
        <p:nvPicPr>
          <p:cNvPr id="10" name="Picture 9" descr="Laina Holland Bear 6.JPG"/>
          <p:cNvPicPr>
            <a:picLocks noChangeAspect="1"/>
          </p:cNvPicPr>
          <p:nvPr/>
        </p:nvPicPr>
        <p:blipFill rotWithShape="1">
          <a:blip r:embed="rId4" cstate="screen">
            <a:extLst>
              <a:ext uri="{28A0092B-C50C-407E-A947-70E740481C1C}">
                <a14:useLocalDpi xmlns:a14="http://schemas.microsoft.com/office/drawing/2010/main"/>
              </a:ext>
            </a:extLst>
          </a:blip>
          <a:srcRect l="38258" r="13734"/>
          <a:stretch/>
        </p:blipFill>
        <p:spPr>
          <a:xfrm>
            <a:off x="6062505" y="-76200"/>
            <a:ext cx="3729195" cy="5825844"/>
          </a:xfrm>
          <a:prstGeom prst="rect">
            <a:avLst/>
          </a:prstGeom>
        </p:spPr>
      </p:pic>
      <p:pic>
        <p:nvPicPr>
          <p:cNvPr id="11" name="Picture 10" descr="IMG_6865.JPG"/>
          <p:cNvPicPr>
            <a:picLocks noChangeAspect="1"/>
          </p:cNvPicPr>
          <p:nvPr/>
        </p:nvPicPr>
        <p:blipFill rotWithShape="1">
          <a:blip r:embed="rId5">
            <a:extLst>
              <a:ext uri="{28A0092B-C50C-407E-A947-70E740481C1C}">
                <a14:useLocalDpi xmlns:a14="http://schemas.microsoft.com/office/drawing/2010/main"/>
              </a:ext>
            </a:extLst>
          </a:blip>
          <a:srcRect l="21591" r="12343"/>
          <a:stretch/>
        </p:blipFill>
        <p:spPr>
          <a:xfrm>
            <a:off x="9906000" y="-46129"/>
            <a:ext cx="2552700" cy="5795772"/>
          </a:xfrm>
          <a:prstGeom prst="rect">
            <a:avLst/>
          </a:prstGeom>
        </p:spPr>
      </p:pic>
    </p:spTree>
    <p:extLst>
      <p:ext uri="{BB962C8B-B14F-4D97-AF65-F5344CB8AC3E}">
        <p14:creationId xmlns:p14="http://schemas.microsoft.com/office/powerpoint/2010/main" val="387700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04DA5F-A481-B74F-B3BF-1779DBD9DF3B}"/>
              </a:ext>
            </a:extLst>
          </p:cNvPr>
          <p:cNvSpPr/>
          <p:nvPr/>
        </p:nvSpPr>
        <p:spPr bwMode="auto">
          <a:xfrm>
            <a:off x="0" y="1"/>
            <a:ext cx="6839712" cy="5815583"/>
          </a:xfrm>
          <a:prstGeom prst="rect">
            <a:avLst/>
          </a:prstGeom>
          <a:solidFill>
            <a:schemeClr val="tx2"/>
          </a:solidFill>
          <a:ln w="25400" cap="flat" cmpd="sng" algn="ctr">
            <a:noFill/>
            <a:prstDash val="solid"/>
            <a:miter lim="40000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a:ln>
                <a:noFill/>
              </a:ln>
              <a:solidFill>
                <a:srgbClr val="000000"/>
              </a:solidFill>
              <a:effectLst/>
              <a:latin typeface="Helvetica Light" charset="0"/>
              <a:ea typeface="Helvetica Light" charset="0"/>
              <a:cs typeface="Helvetica Light" charset="0"/>
              <a:sym typeface="Helvetica Light" charset="0"/>
            </a:endParaRPr>
          </a:p>
        </p:txBody>
      </p:sp>
      <p:pic>
        <p:nvPicPr>
          <p:cNvPr id="2" name="Picture 1"/>
          <p:cNvPicPr>
            <a:picLocks noChangeAspect="1"/>
          </p:cNvPicPr>
          <p:nvPr/>
        </p:nvPicPr>
        <p:blipFill rotWithShape="1">
          <a:blip r:embed="rId2"/>
          <a:srcRect l="2605" r="1" b="38948"/>
          <a:stretch/>
        </p:blipFill>
        <p:spPr>
          <a:xfrm>
            <a:off x="7022592" y="1"/>
            <a:ext cx="5169408" cy="5815583"/>
          </a:xfrm>
          <a:prstGeom prst="rect">
            <a:avLst/>
          </a:prstGeom>
        </p:spPr>
      </p:pic>
      <p:sp>
        <p:nvSpPr>
          <p:cNvPr id="3" name="TextBox 2"/>
          <p:cNvSpPr txBox="1"/>
          <p:nvPr/>
        </p:nvSpPr>
        <p:spPr>
          <a:xfrm>
            <a:off x="723660" y="784877"/>
            <a:ext cx="5695428" cy="3785652"/>
          </a:xfrm>
          <a:prstGeom prst="rect">
            <a:avLst/>
          </a:prstGeom>
          <a:noFill/>
        </p:spPr>
        <p:txBody>
          <a:bodyPr wrap="square" rtlCol="0">
            <a:spAutoFit/>
          </a:bodyPr>
          <a:lstStyle/>
          <a:p>
            <a:r>
              <a:rPr lang="en-US" sz="4000" dirty="0" err="1">
                <a:solidFill>
                  <a:schemeClr val="bg1"/>
                </a:solidFill>
              </a:rPr>
              <a:t>K’aaw</a:t>
            </a:r>
            <a:r>
              <a:rPr lang="en-US" sz="4000" dirty="0">
                <a:solidFill>
                  <a:schemeClr val="bg1"/>
                </a:solidFill>
              </a:rPr>
              <a:t> (Herring roe on kelp) fills my belly, but mostly it feeds my </a:t>
            </a:r>
            <a:r>
              <a:rPr lang="en-US" sz="4000" dirty="0" err="1">
                <a:solidFill>
                  <a:schemeClr val="bg1"/>
                </a:solidFill>
              </a:rPr>
              <a:t>Haida</a:t>
            </a:r>
            <a:r>
              <a:rPr lang="en-US" sz="4000" dirty="0">
                <a:solidFill>
                  <a:schemeClr val="bg1"/>
                </a:solidFill>
              </a:rPr>
              <a:t> soul</a:t>
            </a:r>
          </a:p>
          <a:p>
            <a:endParaRPr lang="en-US" sz="4000" dirty="0">
              <a:solidFill>
                <a:schemeClr val="bg1"/>
              </a:solidFill>
            </a:endParaRPr>
          </a:p>
          <a:p>
            <a:r>
              <a:rPr lang="en-US" sz="4000" dirty="0">
                <a:solidFill>
                  <a:schemeClr val="bg1"/>
                </a:solidFill>
              </a:rPr>
              <a:t>- Cindy </a:t>
            </a:r>
            <a:r>
              <a:rPr lang="en-US" sz="4000" dirty="0" err="1">
                <a:solidFill>
                  <a:schemeClr val="bg1"/>
                </a:solidFill>
              </a:rPr>
              <a:t>Boyko</a:t>
            </a:r>
            <a:endParaRPr lang="en-US" sz="4000" dirty="0">
              <a:solidFill>
                <a:schemeClr val="bg1"/>
              </a:solidFill>
            </a:endParaRPr>
          </a:p>
        </p:txBody>
      </p:sp>
    </p:spTree>
    <p:extLst>
      <p:ext uri="{BB962C8B-B14F-4D97-AF65-F5344CB8AC3E}">
        <p14:creationId xmlns:p14="http://schemas.microsoft.com/office/powerpoint/2010/main" val="4458744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0700D81-53D7-E041-AC98-29F00B50AD42}"/>
              </a:ext>
            </a:extLst>
          </p:cNvPr>
          <p:cNvGrpSpPr/>
          <p:nvPr/>
        </p:nvGrpSpPr>
        <p:grpSpPr>
          <a:xfrm>
            <a:off x="2365802" y="1269797"/>
            <a:ext cx="9753046" cy="3558235"/>
            <a:chOff x="1835450" y="1251509"/>
            <a:chExt cx="9753046" cy="3558235"/>
          </a:xfrm>
        </p:grpSpPr>
        <p:grpSp>
          <p:nvGrpSpPr>
            <p:cNvPr id="4" name="Group 3">
              <a:extLst>
                <a:ext uri="{FF2B5EF4-FFF2-40B4-BE49-F238E27FC236}">
                  <a16:creationId xmlns:a16="http://schemas.microsoft.com/office/drawing/2014/main" id="{F59DD204-373F-4D4A-82B6-E3BE9A7E5D91}"/>
                </a:ext>
              </a:extLst>
            </p:cNvPr>
            <p:cNvGrpSpPr/>
            <p:nvPr/>
          </p:nvGrpSpPr>
          <p:grpSpPr>
            <a:xfrm>
              <a:off x="1835450" y="1251509"/>
              <a:ext cx="8040070" cy="3558235"/>
              <a:chOff x="2164634" y="135941"/>
              <a:chExt cx="8040070" cy="3558235"/>
            </a:xfrm>
          </p:grpSpPr>
          <p:pic>
            <p:nvPicPr>
              <p:cNvPr id="2" name="image4.png">
                <a:extLst>
                  <a:ext uri="{FF2B5EF4-FFF2-40B4-BE49-F238E27FC236}">
                    <a16:creationId xmlns:a16="http://schemas.microsoft.com/office/drawing/2014/main" id="{28D6005C-EDBD-4C4D-B97D-7D487BEE42DD}"/>
                  </a:ext>
                </a:extLst>
              </p:cNvPr>
              <p:cNvPicPr/>
              <p:nvPr/>
            </p:nvPicPr>
            <p:blipFill rotWithShape="1">
              <a:blip r:embed="rId2"/>
              <a:srcRect r="19819" b="52393"/>
              <a:stretch/>
            </p:blipFill>
            <p:spPr>
              <a:xfrm>
                <a:off x="2164634" y="135941"/>
                <a:ext cx="8040070" cy="2625548"/>
              </a:xfrm>
              <a:prstGeom prst="rect">
                <a:avLst/>
              </a:prstGeom>
              <a:ln/>
            </p:spPr>
          </p:pic>
          <p:pic>
            <p:nvPicPr>
              <p:cNvPr id="3" name="image4.png">
                <a:extLst>
                  <a:ext uri="{FF2B5EF4-FFF2-40B4-BE49-F238E27FC236}">
                    <a16:creationId xmlns:a16="http://schemas.microsoft.com/office/drawing/2014/main" id="{17441211-D8B7-8D40-B8BE-50C1E206AA82}"/>
                  </a:ext>
                </a:extLst>
              </p:cNvPr>
              <p:cNvPicPr/>
              <p:nvPr/>
            </p:nvPicPr>
            <p:blipFill rotWithShape="1">
              <a:blip r:embed="rId2"/>
              <a:srcRect t="83972" r="19819" b="-884"/>
              <a:stretch/>
            </p:blipFill>
            <p:spPr>
              <a:xfrm>
                <a:off x="2164634" y="2761489"/>
                <a:ext cx="8040070" cy="932687"/>
              </a:xfrm>
              <a:prstGeom prst="rect">
                <a:avLst/>
              </a:prstGeom>
              <a:ln/>
            </p:spPr>
          </p:pic>
        </p:grpSp>
        <p:pic>
          <p:nvPicPr>
            <p:cNvPr id="7" name="image4.png">
              <a:extLst>
                <a:ext uri="{FF2B5EF4-FFF2-40B4-BE49-F238E27FC236}">
                  <a16:creationId xmlns:a16="http://schemas.microsoft.com/office/drawing/2014/main" id="{9DA8105B-5B27-584E-AD01-6BC2AA2325A9}"/>
                </a:ext>
              </a:extLst>
            </p:cNvPr>
            <p:cNvPicPr/>
            <p:nvPr/>
          </p:nvPicPr>
          <p:blipFill rotWithShape="1">
            <a:blip r:embed="rId2"/>
            <a:srcRect l="80850" t="31884" r="2067" b="34953"/>
            <a:stretch/>
          </p:blipFill>
          <p:spPr>
            <a:xfrm>
              <a:off x="9875520" y="2070508"/>
              <a:ext cx="1712976" cy="1828800"/>
            </a:xfrm>
            <a:prstGeom prst="rect">
              <a:avLst/>
            </a:prstGeom>
            <a:ln/>
          </p:spPr>
        </p:pic>
      </p:grpSp>
      <p:sp>
        <p:nvSpPr>
          <p:cNvPr id="9" name="Rectangle 1">
            <a:extLst>
              <a:ext uri="{FF2B5EF4-FFF2-40B4-BE49-F238E27FC236}">
                <a16:creationId xmlns:a16="http://schemas.microsoft.com/office/drawing/2014/main" id="{3AF2F8D6-F725-514A-8CB5-B4C76DA2F5CE}"/>
              </a:ext>
            </a:extLst>
          </p:cNvPr>
          <p:cNvSpPr>
            <a:spLocks/>
          </p:cNvSpPr>
          <p:nvPr/>
        </p:nvSpPr>
        <p:spPr bwMode="auto">
          <a:xfrm>
            <a:off x="0" y="0"/>
            <a:ext cx="2706624" cy="5778500"/>
          </a:xfrm>
          <a:prstGeom prst="rect">
            <a:avLst/>
          </a:prstGeom>
          <a:solidFill>
            <a:schemeClr val="accent1">
              <a:lumMod val="50000"/>
            </a:schemeClr>
          </a:solidFill>
          <a:ln>
            <a:noFill/>
          </a:ln>
          <a:effectLst/>
          <a:extLs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5400" tIns="25400" rIns="25400" bIns="254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defTabSz="457200"/>
            <a:endParaRPr lang="en-US" altLang="en-US" sz="1600" kern="0">
              <a:solidFill>
                <a:srgbClr val="FFFFFF"/>
              </a:solidFill>
            </a:endParaRPr>
          </a:p>
        </p:txBody>
      </p:sp>
      <p:sp>
        <p:nvSpPr>
          <p:cNvPr id="11" name="TextBox 10">
            <a:extLst>
              <a:ext uri="{FF2B5EF4-FFF2-40B4-BE49-F238E27FC236}">
                <a16:creationId xmlns:a16="http://schemas.microsoft.com/office/drawing/2014/main" id="{D3831281-9B6C-2340-8929-206CB8364665}"/>
              </a:ext>
            </a:extLst>
          </p:cNvPr>
          <p:cNvSpPr txBox="1"/>
          <p:nvPr/>
        </p:nvSpPr>
        <p:spPr>
          <a:xfrm>
            <a:off x="205401" y="4361688"/>
            <a:ext cx="2295821" cy="1323439"/>
          </a:xfrm>
          <a:prstGeom prst="rect">
            <a:avLst/>
          </a:prstGeom>
          <a:noFill/>
        </p:spPr>
        <p:txBody>
          <a:bodyPr wrap="none" rtlCol="0">
            <a:spAutoFit/>
          </a:bodyPr>
          <a:lstStyle/>
          <a:p>
            <a:r>
              <a:rPr lang="en-US" sz="4000" dirty="0">
                <a:solidFill>
                  <a:schemeClr val="bg1"/>
                </a:solidFill>
              </a:rPr>
              <a:t>Sufficient</a:t>
            </a:r>
          </a:p>
          <a:p>
            <a:r>
              <a:rPr lang="en-US" sz="4000" dirty="0">
                <a:solidFill>
                  <a:schemeClr val="bg1"/>
                </a:solidFill>
              </a:rPr>
              <a:t>herring? </a:t>
            </a:r>
          </a:p>
        </p:txBody>
      </p:sp>
    </p:spTree>
    <p:extLst>
      <p:ext uri="{BB962C8B-B14F-4D97-AF65-F5344CB8AC3E}">
        <p14:creationId xmlns:p14="http://schemas.microsoft.com/office/powerpoint/2010/main" val="13368585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4.png">
            <a:extLst>
              <a:ext uri="{FF2B5EF4-FFF2-40B4-BE49-F238E27FC236}">
                <a16:creationId xmlns:a16="http://schemas.microsoft.com/office/drawing/2014/main" id="{28D6005C-EDBD-4C4D-B97D-7D487BEE42DD}"/>
              </a:ext>
            </a:extLst>
          </p:cNvPr>
          <p:cNvPicPr/>
          <p:nvPr/>
        </p:nvPicPr>
        <p:blipFill rotWithShape="1">
          <a:blip r:embed="rId2"/>
          <a:srcRect r="51021" b="312"/>
          <a:stretch/>
        </p:blipFill>
        <p:spPr>
          <a:xfrm>
            <a:off x="4141255" y="225827"/>
            <a:ext cx="4911305" cy="5497809"/>
          </a:xfrm>
          <a:prstGeom prst="rect">
            <a:avLst/>
          </a:prstGeom>
          <a:ln/>
        </p:spPr>
      </p:pic>
      <p:pic>
        <p:nvPicPr>
          <p:cNvPr id="3" name="image4.png">
            <a:extLst>
              <a:ext uri="{FF2B5EF4-FFF2-40B4-BE49-F238E27FC236}">
                <a16:creationId xmlns:a16="http://schemas.microsoft.com/office/drawing/2014/main" id="{17441211-D8B7-8D40-B8BE-50C1E206AA82}"/>
              </a:ext>
            </a:extLst>
          </p:cNvPr>
          <p:cNvPicPr/>
          <p:nvPr/>
        </p:nvPicPr>
        <p:blipFill rotWithShape="1">
          <a:blip r:embed="rId2"/>
          <a:srcRect l="32628" t="92058" r="19819" b="-884"/>
          <a:stretch/>
        </p:blipFill>
        <p:spPr>
          <a:xfrm>
            <a:off x="6102373" y="5433511"/>
            <a:ext cx="4768319" cy="486722"/>
          </a:xfrm>
          <a:prstGeom prst="rect">
            <a:avLst/>
          </a:prstGeom>
          <a:ln/>
        </p:spPr>
      </p:pic>
      <p:pic>
        <p:nvPicPr>
          <p:cNvPr id="7" name="image4.png">
            <a:extLst>
              <a:ext uri="{FF2B5EF4-FFF2-40B4-BE49-F238E27FC236}">
                <a16:creationId xmlns:a16="http://schemas.microsoft.com/office/drawing/2014/main" id="{9DA8105B-5B27-584E-AD01-6BC2AA2325A9}"/>
              </a:ext>
            </a:extLst>
          </p:cNvPr>
          <p:cNvPicPr/>
          <p:nvPr/>
        </p:nvPicPr>
        <p:blipFill rotWithShape="1">
          <a:blip r:embed="rId2"/>
          <a:srcRect l="80850" t="31884" r="2067" b="34953"/>
          <a:stretch/>
        </p:blipFill>
        <p:spPr>
          <a:xfrm>
            <a:off x="9415272" y="1956329"/>
            <a:ext cx="1712976" cy="1828800"/>
          </a:xfrm>
          <a:prstGeom prst="rect">
            <a:avLst/>
          </a:prstGeom>
          <a:ln/>
        </p:spPr>
      </p:pic>
      <p:sp>
        <p:nvSpPr>
          <p:cNvPr id="9" name="Rectangle 1">
            <a:extLst>
              <a:ext uri="{FF2B5EF4-FFF2-40B4-BE49-F238E27FC236}">
                <a16:creationId xmlns:a16="http://schemas.microsoft.com/office/drawing/2014/main" id="{3AF2F8D6-F725-514A-8CB5-B4C76DA2F5CE}"/>
              </a:ext>
            </a:extLst>
          </p:cNvPr>
          <p:cNvSpPr>
            <a:spLocks/>
          </p:cNvSpPr>
          <p:nvPr/>
        </p:nvSpPr>
        <p:spPr bwMode="auto">
          <a:xfrm>
            <a:off x="0" y="0"/>
            <a:ext cx="2706624" cy="5778500"/>
          </a:xfrm>
          <a:prstGeom prst="rect">
            <a:avLst/>
          </a:prstGeom>
          <a:solidFill>
            <a:schemeClr val="accent1">
              <a:lumMod val="50000"/>
            </a:schemeClr>
          </a:solidFill>
          <a:ln>
            <a:noFill/>
          </a:ln>
          <a:effectLst/>
          <a:extLs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5400" tIns="25400" rIns="25400" bIns="254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defTabSz="457200"/>
            <a:endParaRPr lang="en-US" altLang="en-US" sz="1600" kern="0">
              <a:solidFill>
                <a:srgbClr val="FFFFFF"/>
              </a:solidFill>
            </a:endParaRPr>
          </a:p>
        </p:txBody>
      </p:sp>
      <p:sp>
        <p:nvSpPr>
          <p:cNvPr id="10" name="TextBox 9">
            <a:extLst>
              <a:ext uri="{FF2B5EF4-FFF2-40B4-BE49-F238E27FC236}">
                <a16:creationId xmlns:a16="http://schemas.microsoft.com/office/drawing/2014/main" id="{D0B3CB1A-5BF7-2445-9B74-7362A90CFD88}"/>
              </a:ext>
            </a:extLst>
          </p:cNvPr>
          <p:cNvSpPr txBox="1"/>
          <p:nvPr/>
        </p:nvSpPr>
        <p:spPr>
          <a:xfrm>
            <a:off x="205401" y="4361688"/>
            <a:ext cx="2295821" cy="1323439"/>
          </a:xfrm>
          <a:prstGeom prst="rect">
            <a:avLst/>
          </a:prstGeom>
          <a:noFill/>
        </p:spPr>
        <p:txBody>
          <a:bodyPr wrap="none" rtlCol="0">
            <a:spAutoFit/>
          </a:bodyPr>
          <a:lstStyle/>
          <a:p>
            <a:r>
              <a:rPr lang="en-US" sz="4000" dirty="0">
                <a:solidFill>
                  <a:schemeClr val="bg1"/>
                </a:solidFill>
              </a:rPr>
              <a:t>Sufficient</a:t>
            </a:r>
          </a:p>
          <a:p>
            <a:r>
              <a:rPr lang="en-US" sz="4000" dirty="0">
                <a:solidFill>
                  <a:schemeClr val="bg1"/>
                </a:solidFill>
              </a:rPr>
              <a:t>herring? </a:t>
            </a:r>
          </a:p>
        </p:txBody>
      </p:sp>
    </p:spTree>
    <p:extLst>
      <p:ext uri="{BB962C8B-B14F-4D97-AF65-F5344CB8AC3E}">
        <p14:creationId xmlns:p14="http://schemas.microsoft.com/office/powerpoint/2010/main" val="26951819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236662-A968-E144-AADE-AABE5B4FD0AF}"/>
              </a:ext>
            </a:extLst>
          </p:cNvPr>
          <p:cNvPicPr>
            <a:picLocks noChangeAspect="1"/>
          </p:cNvPicPr>
          <p:nvPr/>
        </p:nvPicPr>
        <p:blipFill rotWithShape="1">
          <a:blip r:embed="rId2"/>
          <a:srcRect l="18451"/>
          <a:stretch/>
        </p:blipFill>
        <p:spPr>
          <a:xfrm>
            <a:off x="3877056" y="336042"/>
            <a:ext cx="8406384" cy="4761393"/>
          </a:xfrm>
          <a:prstGeom prst="rect">
            <a:avLst/>
          </a:prstGeom>
        </p:spPr>
      </p:pic>
      <p:sp>
        <p:nvSpPr>
          <p:cNvPr id="7" name="Rectangle 1">
            <a:extLst>
              <a:ext uri="{FF2B5EF4-FFF2-40B4-BE49-F238E27FC236}">
                <a16:creationId xmlns:a16="http://schemas.microsoft.com/office/drawing/2014/main" id="{82D78585-5460-CC47-93D1-8F31DB740F9F}"/>
              </a:ext>
            </a:extLst>
          </p:cNvPr>
          <p:cNvSpPr>
            <a:spLocks/>
          </p:cNvSpPr>
          <p:nvPr/>
        </p:nvSpPr>
        <p:spPr bwMode="auto">
          <a:xfrm>
            <a:off x="0" y="0"/>
            <a:ext cx="2706624" cy="5778500"/>
          </a:xfrm>
          <a:prstGeom prst="rect">
            <a:avLst/>
          </a:prstGeom>
          <a:solidFill>
            <a:schemeClr val="accent1">
              <a:lumMod val="50000"/>
            </a:schemeClr>
          </a:solidFill>
          <a:ln>
            <a:noFill/>
          </a:ln>
          <a:effectLst/>
          <a:extLs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5400" tIns="25400" rIns="25400" bIns="254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defTabSz="457200"/>
            <a:endParaRPr lang="en-US" altLang="en-US" sz="1600" kern="0">
              <a:solidFill>
                <a:srgbClr val="FFFFFF"/>
              </a:solidFill>
            </a:endParaRPr>
          </a:p>
        </p:txBody>
      </p:sp>
      <p:sp>
        <p:nvSpPr>
          <p:cNvPr id="9" name="TextBox 8">
            <a:extLst>
              <a:ext uri="{FF2B5EF4-FFF2-40B4-BE49-F238E27FC236}">
                <a16:creationId xmlns:a16="http://schemas.microsoft.com/office/drawing/2014/main" id="{3E4F5984-AEA9-1741-9613-A58466BA03F1}"/>
              </a:ext>
            </a:extLst>
          </p:cNvPr>
          <p:cNvSpPr txBox="1"/>
          <p:nvPr/>
        </p:nvSpPr>
        <p:spPr>
          <a:xfrm>
            <a:off x="205401" y="4361688"/>
            <a:ext cx="2295821" cy="1323439"/>
          </a:xfrm>
          <a:prstGeom prst="rect">
            <a:avLst/>
          </a:prstGeom>
          <a:noFill/>
        </p:spPr>
        <p:txBody>
          <a:bodyPr wrap="none" rtlCol="0">
            <a:spAutoFit/>
          </a:bodyPr>
          <a:lstStyle/>
          <a:p>
            <a:r>
              <a:rPr lang="en-US" sz="4000" dirty="0">
                <a:solidFill>
                  <a:schemeClr val="bg1"/>
                </a:solidFill>
              </a:rPr>
              <a:t>Sufficient</a:t>
            </a:r>
          </a:p>
          <a:p>
            <a:r>
              <a:rPr lang="en-US" sz="4000" dirty="0">
                <a:solidFill>
                  <a:schemeClr val="bg1"/>
                </a:solidFill>
              </a:rPr>
              <a:t>herring? </a:t>
            </a:r>
          </a:p>
        </p:txBody>
      </p:sp>
    </p:spTree>
    <p:extLst>
      <p:ext uri="{BB962C8B-B14F-4D97-AF65-F5344CB8AC3E}">
        <p14:creationId xmlns:p14="http://schemas.microsoft.com/office/powerpoint/2010/main" val="41690219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p:cNvSpPr>
          <p:nvPr/>
        </p:nvSpPr>
        <p:spPr bwMode="auto">
          <a:xfrm>
            <a:off x="9110217" y="-1"/>
            <a:ext cx="3081783" cy="5772457"/>
          </a:xfrm>
          <a:prstGeom prst="rect">
            <a:avLst/>
          </a:prstGeom>
          <a:solidFill>
            <a:schemeClr val="accent4"/>
          </a:solidFill>
          <a:ln>
            <a:noFill/>
          </a:ln>
          <a:effectLst/>
          <a:extLs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25400" tIns="25400" rIns="25400" bIns="25400" anchor="ct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defTabSz="457200"/>
            <a:endParaRPr lang="en-US" altLang="en-US" sz="1600" kern="0">
              <a:solidFill>
                <a:srgbClr val="FFFFFF"/>
              </a:solidFill>
            </a:endParaRPr>
          </a:p>
        </p:txBody>
      </p:sp>
      <p:sp>
        <p:nvSpPr>
          <p:cNvPr id="12" name="Rectangle 3"/>
          <p:cNvSpPr>
            <a:spLocks/>
          </p:cNvSpPr>
          <p:nvPr/>
        </p:nvSpPr>
        <p:spPr bwMode="auto">
          <a:xfrm>
            <a:off x="9510578" y="4074153"/>
            <a:ext cx="2398039" cy="5486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25400" tIns="25400" rIns="25400" bIns="25400" anchor="ctr">
            <a:spAutoFit/>
          </a:bodyP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defTabSz="412750" fontAlgn="base" hangingPunct="0">
              <a:lnSpc>
                <a:spcPts val="4160"/>
              </a:lnSpc>
              <a:spcBef>
                <a:spcPct val="0"/>
              </a:spcBef>
              <a:spcAft>
                <a:spcPct val="0"/>
              </a:spcAft>
            </a:pPr>
            <a:r>
              <a:rPr lang="da-DK" altLang="en-US" sz="3200" dirty="0" err="1">
                <a:solidFill>
                  <a:srgbClr val="FFFFFF"/>
                </a:solidFill>
                <a:latin typeface="Chronicle Deck Semi"/>
                <a:ea typeface="Chronicle Deck Semi"/>
                <a:cs typeface="Chronicle Deck Semi"/>
                <a:sym typeface="Chronicle Office Regular" charset="0"/>
              </a:rPr>
              <a:t>Resurgence</a:t>
            </a:r>
            <a:endParaRPr lang="en-US" altLang="en-US" sz="3600" dirty="0">
              <a:solidFill>
                <a:srgbClr val="FFFFFF"/>
              </a:solidFill>
              <a:latin typeface="Chronicle Deck Semi"/>
              <a:ea typeface="Chronicle Deck Semi"/>
              <a:cs typeface="Chronicle Deck Semi"/>
              <a:sym typeface="Chronicle Office Regular" charset="0"/>
            </a:endParaRPr>
          </a:p>
        </p:txBody>
      </p:sp>
      <p:pic>
        <p:nvPicPr>
          <p:cNvPr id="8" name="Picture 2" descr="Image result for screen time">
            <a:extLst>
              <a:ext uri="{FF2B5EF4-FFF2-40B4-BE49-F238E27FC236}">
                <a16:creationId xmlns:a16="http://schemas.microsoft.com/office/drawing/2014/main" id="{1B33AD70-523B-3945-836A-62078D5991B6}"/>
              </a:ext>
            </a:extLst>
          </p:cNvPr>
          <p:cNvPicPr>
            <a:picLocks noChangeArrowheads="1"/>
          </p:cNvPicPr>
          <p:nvPr/>
        </p:nvPicPr>
        <p:blipFill rotWithShape="1">
          <a:blip r:embed="rId3">
            <a:extLst>
              <a:ext uri="{28A0092B-C50C-407E-A947-70E740481C1C}">
                <a14:useLocalDpi xmlns:a14="http://schemas.microsoft.com/office/drawing/2010/main" val="0"/>
              </a:ext>
            </a:extLst>
          </a:blip>
          <a:srcRect l="29775" b="8842"/>
          <a:stretch/>
        </p:blipFill>
        <p:spPr bwMode="auto">
          <a:xfrm>
            <a:off x="4713609" y="-1"/>
            <a:ext cx="4396608" cy="27066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busy office interior">
            <a:extLst>
              <a:ext uri="{FF2B5EF4-FFF2-40B4-BE49-F238E27FC236}">
                <a16:creationId xmlns:a16="http://schemas.microsoft.com/office/drawing/2014/main" id="{F8D34653-C8DC-9B4F-BD47-C60180ED0C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81" t="2690" b="9388"/>
          <a:stretch/>
        </p:blipFill>
        <p:spPr bwMode="auto">
          <a:xfrm>
            <a:off x="4713609" y="2797634"/>
            <a:ext cx="4331703" cy="29748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urbanization">
            <a:extLst>
              <a:ext uri="{FF2B5EF4-FFF2-40B4-BE49-F238E27FC236}">
                <a16:creationId xmlns:a16="http://schemas.microsoft.com/office/drawing/2014/main" id="{8B50AC65-F9B7-7849-9794-BFED21A9FD8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2033"/>
          <a:stretch/>
        </p:blipFill>
        <p:spPr bwMode="auto">
          <a:xfrm>
            <a:off x="1" y="0"/>
            <a:ext cx="4430226" cy="5772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51840"/>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p:cNvSpPr>
          <p:nvPr/>
        </p:nvSpPr>
        <p:spPr bwMode="auto">
          <a:xfrm>
            <a:off x="-22778" y="0"/>
            <a:ext cx="4838700" cy="5778500"/>
          </a:xfrm>
          <a:prstGeom prst="rect">
            <a:avLst/>
          </a:prstGeom>
          <a:solidFill>
            <a:srgbClr val="475344"/>
          </a:solidFill>
          <a:ln>
            <a:noFill/>
          </a:ln>
          <a:effectLst/>
        </p:spPr>
        <p:txBody>
          <a:bodyPr lIns="25400" tIns="25400" rIns="25400" bIns="25400" anchor="ctr"/>
          <a:lstStyle/>
          <a:p>
            <a:pPr algn="ctr" eaLnBrk="1"/>
            <a:endParaRPr lang="en-US" altLang="en-US" sz="1600">
              <a:solidFill>
                <a:srgbClr val="FFFFFF"/>
              </a:solidFill>
            </a:endParaRPr>
          </a:p>
        </p:txBody>
      </p:sp>
      <p:pic>
        <p:nvPicPr>
          <p:cNvPr id="4" name="Picture 3"/>
          <p:cNvPicPr>
            <a:picLocks noChangeAspect="1"/>
          </p:cNvPicPr>
          <p:nvPr/>
        </p:nvPicPr>
        <p:blipFill rotWithShape="1">
          <a:blip r:embed="rId3"/>
          <a:srcRect t="3765" b="7984"/>
          <a:stretch/>
        </p:blipFill>
        <p:spPr>
          <a:xfrm>
            <a:off x="5097946" y="-19346"/>
            <a:ext cx="7094055" cy="5797846"/>
          </a:xfrm>
          <a:prstGeom prst="rect">
            <a:avLst/>
          </a:prstGeom>
        </p:spPr>
      </p:pic>
      <p:sp>
        <p:nvSpPr>
          <p:cNvPr id="3" name="Rectangle 2"/>
          <p:cNvSpPr/>
          <p:nvPr/>
        </p:nvSpPr>
        <p:spPr>
          <a:xfrm>
            <a:off x="259246" y="154520"/>
            <a:ext cx="4274655" cy="4524315"/>
          </a:xfrm>
          <a:prstGeom prst="rect">
            <a:avLst/>
          </a:prstGeom>
        </p:spPr>
        <p:txBody>
          <a:bodyPr wrap="square">
            <a:spAutoFit/>
          </a:bodyPr>
          <a:lstStyle/>
          <a:p>
            <a:r>
              <a:rPr lang="en-US" sz="2400" dirty="0">
                <a:solidFill>
                  <a:srgbClr val="FFFFFF"/>
                </a:solidFill>
                <a:latin typeface="Chronicle Office Regular" charset="0"/>
                <a:ea typeface="Chronicle Office Regular" charset="0"/>
                <a:cs typeface="Chronicle Office Regular" charset="0"/>
              </a:rPr>
              <a:t>... when I was a kid growing up, all the elders... mostly women got it; it was just women. They used to row out to the different places and load up their little skiffs and row back home and spread it all on the beach at low tide and have it dry on the rock, and then bundle it up and put it away for the winter.</a:t>
            </a:r>
          </a:p>
          <a:p>
            <a:r>
              <a:rPr lang="en-US" sz="2400" dirty="0">
                <a:solidFill>
                  <a:srgbClr val="FFFFFF"/>
                </a:solidFill>
                <a:latin typeface="Chronicle Office Regular" charset="0"/>
                <a:ea typeface="Chronicle Office Regular" charset="0"/>
                <a:cs typeface="Chronicle Office Regular" charset="0"/>
              </a:rPr>
              <a:t>				  Roberta Olson </a:t>
            </a:r>
          </a:p>
        </p:txBody>
      </p:sp>
    </p:spTree>
    <p:extLst>
      <p:ext uri="{BB962C8B-B14F-4D97-AF65-F5344CB8AC3E}">
        <p14:creationId xmlns:p14="http://schemas.microsoft.com/office/powerpoint/2010/main" val="29106787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p:cNvSpPr>
          <p:nvPr/>
        </p:nvSpPr>
        <p:spPr bwMode="auto">
          <a:xfrm>
            <a:off x="381000" y="3369857"/>
            <a:ext cx="9539288" cy="19883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l">
              <a:lnSpc>
                <a:spcPts val="7500"/>
              </a:lnSpc>
            </a:pPr>
            <a:r>
              <a:rPr lang="en-US" altLang="en-US" sz="7500">
                <a:solidFill>
                  <a:srgbClr val="FFFFFF"/>
                </a:solidFill>
                <a:latin typeface="Chronicle Office Regular" charset="0"/>
                <a:ea typeface="Chronicle Office Regular" charset="0"/>
                <a:cs typeface="Chronicle Office Regular" charset="0"/>
                <a:sym typeface="Chronicle Office Regular" charset="0"/>
              </a:rPr>
              <a:t>Keep in touch</a:t>
            </a:r>
          </a:p>
          <a:p>
            <a:pPr algn="l">
              <a:lnSpc>
                <a:spcPts val="7500"/>
              </a:lnSpc>
            </a:pPr>
            <a:r>
              <a:rPr lang="en-US" altLang="en-US" sz="7500" dirty="0">
                <a:solidFill>
                  <a:srgbClr val="FFFFFF"/>
                </a:solidFill>
                <a:latin typeface="Chronicle Office Regular" charset="0"/>
                <a:ea typeface="Chronicle Office Regular" charset="0"/>
                <a:cs typeface="Chronicle Office Regular" charset="0"/>
                <a:sym typeface="Chronicle Office Regular" charset="0"/>
              </a:rPr>
              <a:t>with nature.</a:t>
            </a:r>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3000" contrast="13000"/>
                    </a14:imgEffect>
                  </a14:imgLayer>
                </a14:imgProps>
              </a:ext>
            </a:extLst>
          </a:blip>
          <a:srcRect l="1" r="1" b="15512"/>
          <a:stretch/>
        </p:blipFill>
        <p:spPr>
          <a:xfrm>
            <a:off x="-38100" y="-1"/>
            <a:ext cx="12230100" cy="6858001"/>
          </a:xfrm>
          <a:prstGeom prst="rect">
            <a:avLst/>
          </a:prstGeom>
        </p:spPr>
      </p:pic>
      <p:sp>
        <p:nvSpPr>
          <p:cNvPr id="8" name="Rectangle 2"/>
          <p:cNvSpPr>
            <a:spLocks/>
          </p:cNvSpPr>
          <p:nvPr/>
        </p:nvSpPr>
        <p:spPr bwMode="auto">
          <a:xfrm>
            <a:off x="6104165" y="-12064"/>
            <a:ext cx="5745957" cy="2807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r">
              <a:lnSpc>
                <a:spcPts val="7500"/>
              </a:lnSpc>
            </a:pPr>
            <a:r>
              <a:rPr lang="en-US" altLang="en-US" sz="5200" dirty="0">
                <a:solidFill>
                  <a:srgbClr val="FFFFFF"/>
                </a:solidFill>
                <a:latin typeface="Chronicle Office Regular" charset="0"/>
                <a:ea typeface="Chronicle Office Regular" charset="0"/>
                <a:cs typeface="Chronicle Office Regular" charset="0"/>
                <a:sym typeface="Chronicle Office Regular" charset="0"/>
              </a:rPr>
              <a:t>“Herring is central to everything”</a:t>
            </a:r>
            <a:br>
              <a:rPr lang="en-US" altLang="en-US" sz="5200" dirty="0">
                <a:solidFill>
                  <a:srgbClr val="FFFFFF"/>
                </a:solidFill>
                <a:latin typeface="Chronicle Office Regular" charset="0"/>
                <a:ea typeface="Chronicle Office Regular" charset="0"/>
                <a:cs typeface="Chronicle Office Regular" charset="0"/>
                <a:sym typeface="Chronicle Office Regular" charset="0"/>
              </a:rPr>
            </a:br>
            <a:r>
              <a:rPr lang="en-US" altLang="en-US" sz="3300" dirty="0">
                <a:solidFill>
                  <a:srgbClr val="FFFFFF"/>
                </a:solidFill>
                <a:latin typeface="Chronicle Office Regular" charset="0"/>
                <a:ea typeface="Chronicle Office Regular" charset="0"/>
                <a:cs typeface="Chronicle Office Regular" charset="0"/>
                <a:sym typeface="Chronicle Office Regular" charset="0"/>
              </a:rPr>
              <a:t>-</a:t>
            </a:r>
            <a:r>
              <a:rPr lang="en-US" altLang="en-US" sz="3300" dirty="0" err="1">
                <a:solidFill>
                  <a:srgbClr val="FFFFFF"/>
                </a:solidFill>
                <a:latin typeface="Chronicle Office Regular" charset="0"/>
                <a:ea typeface="Chronicle Office Regular" charset="0"/>
                <a:cs typeface="Chronicle Office Regular" charset="0"/>
                <a:sym typeface="Chronicle Office Regular" charset="0"/>
              </a:rPr>
              <a:t>Guujaaw</a:t>
            </a:r>
            <a:endParaRPr lang="en-US" altLang="en-US" sz="3300" dirty="0">
              <a:solidFill>
                <a:srgbClr val="FFFFFF"/>
              </a:solidFill>
              <a:latin typeface="Chronicle Office Regular" charset="0"/>
              <a:ea typeface="Chronicle Office Regular" charset="0"/>
              <a:cs typeface="Chronicle Office Regular" charset="0"/>
              <a:sym typeface="Chronicle Office Regular" charset="0"/>
            </a:endParaRPr>
          </a:p>
        </p:txBody>
      </p:sp>
      <p:pic>
        <p:nvPicPr>
          <p:cNvPr id="9" name="Picture 8">
            <a:extLst>
              <a:ext uri="{FF2B5EF4-FFF2-40B4-BE49-F238E27FC236}">
                <a16:creationId xmlns:a16="http://schemas.microsoft.com/office/drawing/2014/main" id="{A789619B-08EE-A24D-B15F-0F0B43736A6E}"/>
              </a:ext>
            </a:extLst>
          </p:cNvPr>
          <p:cNvPicPr>
            <a:picLocks noChangeAspect="1"/>
          </p:cNvPicPr>
          <p:nvPr/>
        </p:nvPicPr>
        <p:blipFill>
          <a:blip r:embed="rId4"/>
          <a:stretch>
            <a:fillRect/>
          </a:stretch>
        </p:blipFill>
        <p:spPr>
          <a:xfrm>
            <a:off x="7985626" y="3023481"/>
            <a:ext cx="3869323" cy="4353853"/>
          </a:xfrm>
          <a:prstGeom prst="rect">
            <a:avLst/>
          </a:prstGeom>
        </p:spPr>
      </p:pic>
    </p:spTree>
    <p:extLst>
      <p:ext uri="{BB962C8B-B14F-4D97-AF65-F5344CB8AC3E}">
        <p14:creationId xmlns:p14="http://schemas.microsoft.com/office/powerpoint/2010/main" val="30060721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D5E74F-86AB-D44A-B96C-9EB0D80D5F67}"/>
              </a:ext>
            </a:extLst>
          </p:cNvPr>
          <p:cNvPicPr>
            <a:picLocks noChangeAspect="1"/>
          </p:cNvPicPr>
          <p:nvPr/>
        </p:nvPicPr>
        <p:blipFill rotWithShape="1">
          <a:blip r:embed="rId2"/>
          <a:srcRect l="18270" t="26357" r="23650" b="27514"/>
          <a:stretch/>
        </p:blipFill>
        <p:spPr>
          <a:xfrm>
            <a:off x="255180" y="1"/>
            <a:ext cx="5775775" cy="5438274"/>
          </a:xfrm>
          <a:prstGeom prst="rect">
            <a:avLst/>
          </a:prstGeom>
        </p:spPr>
      </p:pic>
      <p:sp>
        <p:nvSpPr>
          <p:cNvPr id="15" name="Rectangle 3">
            <a:extLst>
              <a:ext uri="{FF2B5EF4-FFF2-40B4-BE49-F238E27FC236}">
                <a16:creationId xmlns:a16="http://schemas.microsoft.com/office/drawing/2014/main" id="{12AE14F3-D6BD-7144-8473-455ACF02EEA5}"/>
              </a:ext>
            </a:extLst>
          </p:cNvPr>
          <p:cNvSpPr>
            <a:spLocks/>
          </p:cNvSpPr>
          <p:nvPr/>
        </p:nvSpPr>
        <p:spPr bwMode="auto">
          <a:xfrm>
            <a:off x="6160168" y="365761"/>
            <a:ext cx="6031832" cy="5778500"/>
          </a:xfrm>
          <a:prstGeom prst="rect">
            <a:avLst/>
          </a:prstGeom>
          <a:solidFill>
            <a:srgbClr val="475344"/>
          </a:solidFill>
          <a:ln>
            <a:noFill/>
          </a:ln>
          <a:effectLst/>
        </p:spPr>
        <p:txBody>
          <a:bodyPr lIns="25400" tIns="25400" rIns="25400" bIns="25400" anchor="ctr"/>
          <a:lstStyle/>
          <a:p>
            <a:endParaRPr lang="en-US" sz="1600"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A3E71EF-16A6-0147-97FD-2EC8F8C0B5DE}"/>
              </a:ext>
            </a:extLst>
          </p:cNvPr>
          <p:cNvSpPr/>
          <p:nvPr/>
        </p:nvSpPr>
        <p:spPr>
          <a:xfrm>
            <a:off x="6296526" y="609623"/>
            <a:ext cx="5759116" cy="830997"/>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“The main thing about surviving is to be by the ocean.” </a:t>
            </a:r>
            <a:r>
              <a:rPr lang="en-US" sz="1400" dirty="0">
                <a:solidFill>
                  <a:schemeClr val="bg1"/>
                </a:solidFill>
                <a:latin typeface="Arial" panose="020B0604020202020204" pitchFamily="34" charset="0"/>
                <a:cs typeface="Arial" panose="020B0604020202020204" pitchFamily="34" charset="0"/>
              </a:rPr>
              <a:t>– Stephen Brown, </a:t>
            </a:r>
            <a:r>
              <a:rPr lang="en-US" sz="1400" dirty="0" err="1">
                <a:solidFill>
                  <a:schemeClr val="bg1"/>
                </a:solidFill>
                <a:latin typeface="Arial" panose="020B0604020202020204" pitchFamily="34" charset="0"/>
                <a:cs typeface="Arial" panose="020B0604020202020204" pitchFamily="34" charset="0"/>
              </a:rPr>
              <a:t>Haida</a:t>
            </a:r>
            <a:r>
              <a:rPr lang="en-US" sz="1400" dirty="0">
                <a:solidFill>
                  <a:schemeClr val="bg1"/>
                </a:solidFill>
                <a:latin typeface="Arial" panose="020B0604020202020204" pitchFamily="34" charset="0"/>
                <a:cs typeface="Arial" panose="020B0604020202020204" pitchFamily="34" charset="0"/>
              </a:rPr>
              <a:t> </a:t>
            </a:r>
            <a:r>
              <a:rPr lang="en-US" sz="1400" dirty="0" smtClean="0">
                <a:solidFill>
                  <a:schemeClr val="bg1"/>
                </a:solidFill>
                <a:latin typeface="Arial" panose="020B0604020202020204" pitchFamily="34" charset="0"/>
                <a:cs typeface="Arial" panose="020B0604020202020204" pitchFamily="34" charset="0"/>
              </a:rPr>
              <a:t>Elder</a:t>
            </a:r>
            <a:endParaRPr lang="en-US" sz="1400"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49A81E5-CA31-2145-93DB-E66622415A01}"/>
              </a:ext>
            </a:extLst>
          </p:cNvPr>
          <p:cNvSpPr txBox="1"/>
          <p:nvPr/>
        </p:nvSpPr>
        <p:spPr>
          <a:xfrm>
            <a:off x="6296527" y="1992724"/>
            <a:ext cx="5759116" cy="3046988"/>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My hopes and dreams for the future are that my grandchildren, my future grandchildren, and their grandchildren will be able to go out on the low tide, harvest herring roe on kelp, and continue to live as we are, on the bounties of the heathy ocean.” – </a:t>
            </a:r>
            <a:r>
              <a:rPr lang="en-US" sz="1400" dirty="0">
                <a:solidFill>
                  <a:schemeClr val="bg1"/>
                </a:solidFill>
                <a:latin typeface="Arial" panose="020B0604020202020204" pitchFamily="34" charset="0"/>
                <a:cs typeface="Arial" panose="020B0604020202020204" pitchFamily="34" charset="0"/>
              </a:rPr>
              <a:t>Diane Brown, Haida Elder</a:t>
            </a:r>
          </a:p>
          <a:p>
            <a:endParaRPr lang="en-US" sz="2400" dirty="0"/>
          </a:p>
        </p:txBody>
      </p:sp>
    </p:spTree>
    <p:extLst>
      <p:ext uri="{BB962C8B-B14F-4D97-AF65-F5344CB8AC3E}">
        <p14:creationId xmlns:p14="http://schemas.microsoft.com/office/powerpoint/2010/main" val="103565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nc_70811967_preview_cropped.jpg"/>
          <p:cNvPicPr>
            <a:picLocks noChangeAspect="1"/>
          </p:cNvPicPr>
          <p:nvPr/>
        </p:nvPicPr>
        <p:blipFill rotWithShape="1">
          <a:blip r:embed="rId3" cstate="email">
            <a:extLst>
              <a:ext uri="{28A0092B-C50C-407E-A947-70E740481C1C}">
                <a14:useLocalDpi xmlns:a14="http://schemas.microsoft.com/office/drawing/2010/main"/>
              </a:ext>
            </a:extLst>
          </a:blip>
          <a:srcRect b="1205"/>
          <a:stretch/>
        </p:blipFill>
        <p:spPr>
          <a:xfrm>
            <a:off x="2903409" y="0"/>
            <a:ext cx="5384250" cy="2788072"/>
          </a:xfrm>
          <a:prstGeom prst="rect">
            <a:avLst/>
          </a:prstGeom>
        </p:spPr>
      </p:pic>
      <p:pic>
        <p:nvPicPr>
          <p:cNvPr id="8" name="Picture 1" descr="tnc_70767395_preview_cropped.jpg"/>
          <p:cNvPicPr>
            <a:picLocks noChangeAspect="1"/>
          </p:cNvPicPr>
          <p:nvPr/>
        </p:nvPicPr>
        <p:blipFill rotWithShape="1">
          <a:blip r:embed="rId4" cstate="email">
            <a:extLst>
              <a:ext uri="{28A0092B-C50C-407E-A947-70E740481C1C}">
                <a14:useLocalDpi xmlns:a14="http://schemas.microsoft.com/office/drawing/2010/main"/>
              </a:ext>
            </a:extLst>
          </a:blip>
          <a:srcRect l="1530"/>
          <a:stretch/>
        </p:blipFill>
        <p:spPr bwMode="auto">
          <a:xfrm>
            <a:off x="0" y="-1588"/>
            <a:ext cx="2802396" cy="57765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2" name="Picture Placeholder 6" descr="iStock_67378963_LARGE.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2895601" y="2890460"/>
            <a:ext cx="5392058" cy="2879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GettyImages-160869585.jpg"/>
          <p:cNvPicPr>
            <a:picLocks noChangeAspect="1"/>
          </p:cNvPicPr>
          <p:nvPr/>
        </p:nvPicPr>
        <p:blipFill rotWithShape="1">
          <a:blip r:embed="rId6" cstate="email">
            <a:extLst>
              <a:ext uri="{28A0092B-C50C-407E-A947-70E740481C1C}">
                <a14:useLocalDpi xmlns:a14="http://schemas.microsoft.com/office/drawing/2010/main"/>
              </a:ext>
            </a:extLst>
          </a:blip>
          <a:srcRect l="878"/>
          <a:stretch/>
        </p:blipFill>
        <p:spPr>
          <a:xfrm>
            <a:off x="8379098" y="0"/>
            <a:ext cx="3812902" cy="5769972"/>
          </a:xfrm>
          <a:prstGeom prst="rect">
            <a:avLst/>
          </a:prstGeom>
        </p:spPr>
      </p:pic>
      <p:pic>
        <p:nvPicPr>
          <p:cNvPr id="6" name="Picture 5">
            <a:extLst>
              <a:ext uri="{FF2B5EF4-FFF2-40B4-BE49-F238E27FC236}">
                <a16:creationId xmlns:a16="http://schemas.microsoft.com/office/drawing/2014/main" id="{5CB6B3EE-12C7-AC49-B1E6-735ACD07C4B3}"/>
              </a:ext>
            </a:extLst>
          </p:cNvPr>
          <p:cNvPicPr>
            <a:picLocks noChangeAspect="1"/>
          </p:cNvPicPr>
          <p:nvPr/>
        </p:nvPicPr>
        <p:blipFill rotWithShape="1">
          <a:blip r:embed="rId7">
            <a:clrChange>
              <a:clrFrom>
                <a:srgbClr val="000000">
                  <a:alpha val="0"/>
                </a:srgbClr>
              </a:clrFrom>
              <a:clrTo>
                <a:srgbClr val="000000">
                  <a:alpha val="0"/>
                </a:srgbClr>
              </a:clrTo>
            </a:clrChange>
          </a:blip>
          <a:srcRect l="57175"/>
          <a:stretch/>
        </p:blipFill>
        <p:spPr>
          <a:xfrm>
            <a:off x="8372630" y="-7543"/>
            <a:ext cx="3803328" cy="5761473"/>
          </a:xfrm>
          <a:prstGeom prst="rect">
            <a:avLst/>
          </a:prstGeom>
        </p:spPr>
      </p:pic>
      <p:pic>
        <p:nvPicPr>
          <p:cNvPr id="3" name="Picture 2">
            <a:extLst>
              <a:ext uri="{FF2B5EF4-FFF2-40B4-BE49-F238E27FC236}">
                <a16:creationId xmlns:a16="http://schemas.microsoft.com/office/drawing/2014/main" id="{E983D1C3-2A82-8E43-8AC8-384B8AF336AF}"/>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b="19743"/>
          <a:stretch/>
        </p:blipFill>
        <p:spPr>
          <a:xfrm>
            <a:off x="2895601" y="2884987"/>
            <a:ext cx="5392058" cy="2884985"/>
          </a:xfrm>
          <a:prstGeom prst="rect">
            <a:avLst/>
          </a:prstGeom>
        </p:spPr>
      </p:pic>
      <p:pic>
        <p:nvPicPr>
          <p:cNvPr id="7" name="Picture 6">
            <a:extLst>
              <a:ext uri="{FF2B5EF4-FFF2-40B4-BE49-F238E27FC236}">
                <a16:creationId xmlns:a16="http://schemas.microsoft.com/office/drawing/2014/main" id="{9F4A2703-A3F1-5948-AAC6-EDC98E146A68}"/>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4376" t="15475" r="23173" b="36191"/>
          <a:stretch/>
        </p:blipFill>
        <p:spPr>
          <a:xfrm>
            <a:off x="2903409" y="-1588"/>
            <a:ext cx="5384250" cy="2789660"/>
          </a:xfrm>
          <a:prstGeom prst="rect">
            <a:avLst/>
          </a:prstGeom>
        </p:spPr>
      </p:pic>
      <p:pic>
        <p:nvPicPr>
          <p:cNvPr id="10" name="Picture 9">
            <a:extLst>
              <a:ext uri="{FF2B5EF4-FFF2-40B4-BE49-F238E27FC236}">
                <a16:creationId xmlns:a16="http://schemas.microsoft.com/office/drawing/2014/main" id="{A5512AC3-F384-884A-A5E3-128FAEFA5640}"/>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41538" t="-923" r="26027" b="923"/>
          <a:stretch/>
        </p:blipFill>
        <p:spPr>
          <a:xfrm>
            <a:off x="1" y="-23585"/>
            <a:ext cx="2818438" cy="5793557"/>
          </a:xfrm>
          <a:prstGeom prst="rect">
            <a:avLst/>
          </a:prstGeom>
        </p:spPr>
      </p:pic>
    </p:spTree>
    <p:extLst>
      <p:ext uri="{BB962C8B-B14F-4D97-AF65-F5344CB8AC3E}">
        <p14:creationId xmlns:p14="http://schemas.microsoft.com/office/powerpoint/2010/main" val="1091511965"/>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82" y="6182139"/>
            <a:ext cx="1567966" cy="599661"/>
          </a:xfrm>
          <a:prstGeom prst="rect">
            <a:avLst/>
          </a:prstGeom>
        </p:spPr>
      </p:pic>
      <p:sp>
        <p:nvSpPr>
          <p:cNvPr id="4" name="Rectangle 3"/>
          <p:cNvSpPr>
            <a:spLocks/>
          </p:cNvSpPr>
          <p:nvPr/>
        </p:nvSpPr>
        <p:spPr bwMode="auto">
          <a:xfrm>
            <a:off x="4682751" y="0"/>
            <a:ext cx="7489371" cy="5778500"/>
          </a:xfrm>
          <a:prstGeom prst="rect">
            <a:avLst/>
          </a:prstGeom>
          <a:solidFill>
            <a:srgbClr val="719C7B"/>
          </a:solidFill>
          <a:ln>
            <a:noFill/>
          </a:ln>
          <a:effectLst/>
          <a:extLst/>
        </p:spPr>
        <p:txBody>
          <a:bodyPr lIns="25400" tIns="25400" rIns="25400" bIns="25400" anchor="ctr"/>
          <a:lstStyle/>
          <a:p>
            <a:pPr algn="ctr" eaLnBrk="1"/>
            <a:endParaRPr lang="en-US" altLang="en-US" sz="1600">
              <a:solidFill>
                <a:srgbClr val="FFFFFF"/>
              </a:solidFill>
            </a:endParaRPr>
          </a:p>
        </p:txBody>
      </p:sp>
      <p:sp>
        <p:nvSpPr>
          <p:cNvPr id="5" name="Rectangle 4"/>
          <p:cNvSpPr/>
          <p:nvPr/>
        </p:nvSpPr>
        <p:spPr>
          <a:xfrm>
            <a:off x="4864608" y="830939"/>
            <a:ext cx="7327392" cy="3785652"/>
          </a:xfrm>
          <a:prstGeom prst="rect">
            <a:avLst/>
          </a:prstGeom>
        </p:spPr>
        <p:txBody>
          <a:bodyPr wrap="square">
            <a:spAutoFit/>
          </a:bodyPr>
          <a:lstStyle/>
          <a:p>
            <a:r>
              <a:rPr lang="en-US" sz="4800" dirty="0">
                <a:solidFill>
                  <a:srgbClr val="FFFFFF"/>
                </a:solidFill>
                <a:latin typeface="Chronicle Office Regular" charset="0"/>
              </a:rPr>
              <a:t>“Once herring lost the elders, they lost their way to their spawning grounds” 			</a:t>
            </a:r>
          </a:p>
          <a:p>
            <a:r>
              <a:rPr lang="en-US" sz="4800" dirty="0">
                <a:solidFill>
                  <a:srgbClr val="FFFFFF"/>
                </a:solidFill>
                <a:latin typeface="Chronicle Office Regular" charset="0"/>
              </a:rPr>
              <a:t>	-Chief </a:t>
            </a:r>
            <a:r>
              <a:rPr lang="en-US" sz="4800" dirty="0" err="1">
                <a:solidFill>
                  <a:srgbClr val="FFFFFF"/>
                </a:solidFill>
                <a:latin typeface="Chronicle Office Regular" charset="0"/>
              </a:rPr>
              <a:t>Gidansta</a:t>
            </a:r>
            <a:endParaRPr lang="en-US" sz="4800" dirty="0">
              <a:solidFill>
                <a:srgbClr val="FFFFFF"/>
              </a:solidFill>
              <a:latin typeface="Chronicle Office Regular" charset="0"/>
            </a:endParaRPr>
          </a:p>
        </p:txBody>
      </p:sp>
      <p:pic>
        <p:nvPicPr>
          <p:cNvPr id="32772" name="Picture 4" descr="mage may contain: 4 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10743" cy="5747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4133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522F09-2E7F-BC45-8287-CFCB9FED4F98}"/>
              </a:ext>
            </a:extLst>
          </p:cNvPr>
          <p:cNvSpPr>
            <a:spLocks/>
          </p:cNvSpPr>
          <p:nvPr/>
        </p:nvSpPr>
        <p:spPr bwMode="auto">
          <a:xfrm>
            <a:off x="1" y="0"/>
            <a:ext cx="12172122" cy="5778500"/>
          </a:xfrm>
          <a:prstGeom prst="rect">
            <a:avLst/>
          </a:prstGeom>
          <a:solidFill>
            <a:schemeClr val="tx2">
              <a:lumMod val="50000"/>
            </a:schemeClr>
          </a:solidFill>
          <a:ln>
            <a:noFill/>
          </a:ln>
          <a:effectLst/>
          <a:extLst/>
        </p:spPr>
        <p:txBody>
          <a:bodyPr lIns="25400" tIns="25400" rIns="25400" bIns="25400" anchor="ctr"/>
          <a:lstStyle/>
          <a:p>
            <a:pPr algn="ctr" eaLnBrk="1"/>
            <a:endParaRPr lang="en-US" altLang="en-US" sz="1600">
              <a:solidFill>
                <a:srgbClr val="FFFFFF"/>
              </a:solidFill>
            </a:endParaRPr>
          </a:p>
        </p:txBody>
      </p:sp>
      <p:pic>
        <p:nvPicPr>
          <p:cNvPr id="1026" name="Picture 2" descr="Related image">
            <a:extLst>
              <a:ext uri="{FF2B5EF4-FFF2-40B4-BE49-F238E27FC236}">
                <a16:creationId xmlns:a16="http://schemas.microsoft.com/office/drawing/2014/main" id="{7BDF3F17-E33B-B54A-9749-F803305D63D3}"/>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7688" b="91271" l="1735" r="94936">
                        <a14:foregroundMark x1="90851" y1="49387" x2="90851" y2="49387"/>
                        <a14:foregroundMark x1="90067" y1="48315" x2="90067" y2="48315"/>
                        <a14:foregroundMark x1="89452" y1="47894" x2="89452" y2="47894"/>
                        <a14:foregroundMark x1="91746" y1="51531" x2="91746" y2="51531"/>
                        <a14:foregroundMark x1="91494" y1="51531" x2="91494" y2="51531"/>
                        <a14:foregroundMark x1="91382" y1="50842" x2="91382" y2="50842"/>
                        <a14:foregroundMark x1="89228" y1="46975" x2="89228" y2="46975"/>
                        <a14:foregroundMark x1="89340" y1="47397" x2="89340" y2="47397"/>
                        <a14:foregroundMark x1="91774" y1="53101" x2="91774" y2="53101"/>
                        <a14:foregroundMark x1="91466" y1="50613" x2="91466" y2="50613"/>
                        <a14:foregroundMark x1="91158" y1="49617" x2="91158" y2="49617"/>
                        <a14:foregroundMark x1="90543" y1="48813" x2="90543" y2="48813"/>
                        <a14:foregroundMark x1="90347" y1="48392" x2="90347" y2="48392"/>
                      </a14:backgroundRemoval>
                    </a14:imgEffect>
                  </a14:imgLayer>
                </a14:imgProps>
              </a:ext>
              <a:ext uri="{28A0092B-C50C-407E-A947-70E740481C1C}">
                <a14:useLocalDpi xmlns:a14="http://schemas.microsoft.com/office/drawing/2010/main" val="0"/>
              </a:ext>
            </a:extLst>
          </a:blip>
          <a:srcRect t="18235" r="5477" b="7647"/>
          <a:stretch/>
        </p:blipFill>
        <p:spPr bwMode="auto">
          <a:xfrm>
            <a:off x="271990" y="817418"/>
            <a:ext cx="5922723" cy="33913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A2EFE901-C684-EC49-B5FE-7B8C1A3A29F3}"/>
              </a:ext>
            </a:extLst>
          </p:cNvPr>
          <p:cNvPicPr>
            <a:picLocks noChangeAspect="1" noChangeArrowheads="1"/>
          </p:cNvPicPr>
          <p:nvPr/>
        </p:nvPicPr>
        <p:blipFill rotWithShape="1">
          <a:blip r:embed="rId5">
            <a:extLst>
              <a:ext uri="{BEBA8EAE-BF5A-486C-A8C5-ECC9F3942E4B}">
                <a14:imgProps xmlns:a14="http://schemas.microsoft.com/office/drawing/2010/main">
                  <a14:imgLayer>
                    <a14:imgEffect>
                      <a14:backgroundRemoval t="17274" b="81434" l="6875" r="93281">
                        <a14:foregroundMark x1="20469" y1="35840" x2="20469" y2="35840"/>
                        <a14:foregroundMark x1="21094" y1="34078" x2="21094" y2="34078"/>
                        <a14:foregroundMark x1="13203" y1="58049" x2="13203" y2="58049"/>
                        <a14:foregroundMark x1="13203" y1="53349" x2="13203" y2="53349"/>
                        <a14:foregroundMark x1="12266" y1="50764" x2="12266" y2="50764"/>
                        <a14:foregroundMark x1="11641" y1="35253" x2="11641" y2="35253"/>
                        <a14:foregroundMark x1="12031" y1="38425" x2="12031" y2="38425"/>
                        <a14:foregroundMark x1="12734" y1="40776" x2="12734" y2="40776"/>
                      </a14:backgroundRemoval>
                    </a14:imgEffect>
                  </a14:imgLayer>
                </a14:imgProps>
              </a:ext>
              <a:ext uri="{28A0092B-C50C-407E-A947-70E740481C1C}">
                <a14:useLocalDpi xmlns:a14="http://schemas.microsoft.com/office/drawing/2010/main" val="0"/>
              </a:ext>
            </a:extLst>
          </a:blip>
          <a:srcRect l="5783" t="15219" r="4759" b="16502"/>
          <a:stretch/>
        </p:blipFill>
        <p:spPr bwMode="auto">
          <a:xfrm flipH="1">
            <a:off x="6194713" y="2889037"/>
            <a:ext cx="5731409" cy="2909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7375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nvPr>
        </p:nvGraphicFramePr>
        <p:xfrm>
          <a:off x="4050322" y="890954"/>
          <a:ext cx="7895615" cy="4196373"/>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p:cNvSpPr>
            <a:spLocks/>
          </p:cNvSpPr>
          <p:nvPr/>
        </p:nvSpPr>
        <p:spPr bwMode="auto">
          <a:xfrm>
            <a:off x="0" y="0"/>
            <a:ext cx="3798277" cy="5778500"/>
          </a:xfrm>
          <a:prstGeom prst="rect">
            <a:avLst/>
          </a:prstGeom>
          <a:solidFill>
            <a:srgbClr val="65160D"/>
          </a:solidFill>
          <a:ln>
            <a:noFill/>
          </a:ln>
          <a:effectLst/>
          <a:extLst/>
        </p:spPr>
        <p:txBody>
          <a:bodyPr lIns="25400" tIns="25400" rIns="25400" bIns="25400" anchor="ctr"/>
          <a:lstStyle/>
          <a:p>
            <a:pPr algn="ctr" eaLnBrk="1"/>
            <a:endParaRPr lang="en-US" altLang="en-US" sz="1600">
              <a:solidFill>
                <a:srgbClr val="FFFFFF"/>
              </a:solidFill>
            </a:endParaRPr>
          </a:p>
        </p:txBody>
      </p:sp>
      <p:pic>
        <p:nvPicPr>
          <p:cNvPr id="12" name="Picture 11"/>
          <p:cNvPicPr>
            <a:picLocks noChangeAspect="1"/>
          </p:cNvPicPr>
          <p:nvPr/>
        </p:nvPicPr>
        <p:blipFill rotWithShape="1">
          <a:blip r:embed="rId4"/>
          <a:srcRect r="56341"/>
          <a:stretch/>
        </p:blipFill>
        <p:spPr>
          <a:xfrm>
            <a:off x="0" y="0"/>
            <a:ext cx="3798278" cy="5778500"/>
          </a:xfrm>
          <a:prstGeom prst="rect">
            <a:avLst/>
          </a:prstGeom>
          <a:ln>
            <a:noFill/>
          </a:ln>
          <a:effectLst/>
        </p:spPr>
      </p:pic>
      <p:sp>
        <p:nvSpPr>
          <p:cNvPr id="13" name="Rectangle 12"/>
          <p:cNvSpPr/>
          <p:nvPr/>
        </p:nvSpPr>
        <p:spPr>
          <a:xfrm>
            <a:off x="0" y="0"/>
            <a:ext cx="3798277" cy="5778500"/>
          </a:xfrm>
          <a:prstGeom prst="rect">
            <a:avLst/>
          </a:prstGeom>
          <a:gradFill>
            <a:gsLst>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40679" y="220451"/>
            <a:ext cx="3587260" cy="3416320"/>
          </a:xfrm>
          <a:prstGeom prst="rect">
            <a:avLst/>
          </a:prstGeom>
          <a:noFill/>
        </p:spPr>
        <p:txBody>
          <a:bodyPr wrap="square" rtlCol="0">
            <a:spAutoFit/>
          </a:bodyPr>
          <a:lstStyle/>
          <a:p>
            <a:r>
              <a:rPr lang="en-US" sz="2400" dirty="0">
                <a:latin typeface="Andale Mono" charset="0"/>
                <a:ea typeface="Andale Mono" charset="0"/>
                <a:cs typeface="Andale Mono" charset="0"/>
              </a:rPr>
              <a:t>Use computer models </a:t>
            </a:r>
          </a:p>
          <a:p>
            <a:r>
              <a:rPr lang="en-US" sz="2400" dirty="0">
                <a:latin typeface="Andale Mono" charset="0"/>
                <a:ea typeface="Andale Mono" charset="0"/>
                <a:cs typeface="Andale Mono" charset="0"/>
              </a:rPr>
              <a:t>to ask</a:t>
            </a:r>
          </a:p>
          <a:p>
            <a:r>
              <a:rPr lang="en-US" sz="2400" dirty="0">
                <a:latin typeface="Andale Mono" charset="0"/>
                <a:ea typeface="Andale Mono" charset="0"/>
                <a:cs typeface="Andale Mono" charset="0"/>
              </a:rPr>
              <a:t/>
            </a:r>
            <a:br>
              <a:rPr lang="en-US" sz="2400" dirty="0">
                <a:latin typeface="Andale Mono" charset="0"/>
                <a:ea typeface="Andale Mono" charset="0"/>
                <a:cs typeface="Andale Mono" charset="0"/>
              </a:rPr>
            </a:br>
            <a:r>
              <a:rPr lang="en-US" sz="2400" dirty="0">
                <a:latin typeface="Andale Mono" charset="0"/>
                <a:ea typeface="Andale Mono" charset="0"/>
                <a:cs typeface="Andale Mono" charset="0"/>
              </a:rPr>
              <a:t>what happens to herring stocks if they follow their elders vs. diffuse to closest sites </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782" y="6182139"/>
            <a:ext cx="1567966" cy="599661"/>
          </a:xfrm>
          <a:prstGeom prst="rect">
            <a:avLst/>
          </a:prstGeom>
        </p:spPr>
      </p:pic>
    </p:spTree>
    <p:extLst>
      <p:ext uri="{BB962C8B-B14F-4D97-AF65-F5344CB8AC3E}">
        <p14:creationId xmlns:p14="http://schemas.microsoft.com/office/powerpoint/2010/main" val="6591702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50494" t="1" r="-276" b="55778"/>
          <a:stretch/>
        </p:blipFill>
        <p:spPr>
          <a:xfrm>
            <a:off x="4212337" y="15240"/>
            <a:ext cx="7979664" cy="2835175"/>
          </a:xfrm>
          <a:prstGeom prst="rect">
            <a:avLst/>
          </a:prstGeom>
          <a:effectLst>
            <a:outerShdw blurRad="50800" dist="50800" dir="5400000" algn="ctr" rotWithShape="0">
              <a:srgbClr val="000000">
                <a:alpha val="41000"/>
              </a:srgbClr>
            </a:outerShdw>
          </a:effectLst>
        </p:spPr>
      </p:pic>
      <p:pic>
        <p:nvPicPr>
          <p:cNvPr id="6" name="Picture 5" descr="mage result for sefs uw logo"/>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744200" y="5943600"/>
            <a:ext cx="1363462" cy="800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plot.pdf"/>
          <p:cNvPicPr>
            <a:picLocks noChangeAspect="1"/>
          </p:cNvPicPr>
          <p:nvPr/>
        </p:nvPicPr>
        <p:blipFill rotWithShape="1">
          <a:blip r:embed="rId5" cstate="screen">
            <a:extLst>
              <a:ext uri="{28A0092B-C50C-407E-A947-70E740481C1C}">
                <a14:useLocalDpi xmlns:a14="http://schemas.microsoft.com/office/drawing/2010/main"/>
              </a:ext>
            </a:extLst>
          </a:blip>
          <a:srcRect r="49309" b="50236"/>
          <a:stretch/>
        </p:blipFill>
        <p:spPr>
          <a:xfrm>
            <a:off x="3886200" y="3009900"/>
            <a:ext cx="8229600" cy="3231605"/>
          </a:xfrm>
          <a:prstGeom prst="rect">
            <a:avLst/>
          </a:prstGeom>
        </p:spPr>
      </p:pic>
      <p:pic>
        <p:nvPicPr>
          <p:cNvPr id="3074" name="Picture 2" descr="https://scontent-sea1-1.xx.fbcdn.net/hphotos-xpf1/v/t1.0-9/12573850_1128405810511530_566078383835009694_n.jpg?oh=dd6e39f9c1bd4a5e9c0d5e1f45cf663d&amp;oe=5764AA8A"/>
          <p:cNvPicPr>
            <a:picLocks noChangeAspect="1" noChangeArrowheads="1"/>
          </p:cNvPicPr>
          <p:nvPr/>
        </p:nvPicPr>
        <p:blipFill rotWithShape="1">
          <a:blip r:embed="rId6">
            <a:extLst>
              <a:ext uri="{28A0092B-C50C-407E-A947-70E740481C1C}">
                <a14:useLocalDpi xmlns:a14="http://schemas.microsoft.com/office/drawing/2010/main"/>
              </a:ext>
            </a:extLst>
          </a:blip>
          <a:srcRect l="51731"/>
          <a:stretch/>
        </p:blipFill>
        <p:spPr bwMode="auto">
          <a:xfrm flipH="1">
            <a:off x="0" y="0"/>
            <a:ext cx="4076700" cy="551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2979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3310836" y="1"/>
            <a:ext cx="8881165" cy="5761473"/>
          </a:xfrm>
          <a:prstGeom prst="rect">
            <a:avLst/>
          </a:prstGeom>
        </p:spPr>
      </p:pic>
      <p:pic>
        <p:nvPicPr>
          <p:cNvPr id="4" name="Picture 3">
            <a:extLst>
              <a:ext uri="{FF2B5EF4-FFF2-40B4-BE49-F238E27FC236}">
                <a16:creationId xmlns:a16="http://schemas.microsoft.com/office/drawing/2014/main" id="{ACF54ED1-3EC9-4849-A6D6-C694C565FA47}"/>
              </a:ext>
            </a:extLst>
          </p:cNvPr>
          <p:cNvPicPr>
            <a:picLocks noChangeAspect="1"/>
          </p:cNvPicPr>
          <p:nvPr/>
        </p:nvPicPr>
        <p:blipFill rotWithShape="1">
          <a:blip r:embed="rId4"/>
          <a:srcRect r="63797"/>
          <a:stretch/>
        </p:blipFill>
        <p:spPr>
          <a:xfrm>
            <a:off x="0" y="0"/>
            <a:ext cx="3149600" cy="5778500"/>
          </a:xfrm>
          <a:prstGeom prst="rect">
            <a:avLst/>
          </a:prstGeom>
          <a:ln>
            <a:noFill/>
          </a:ln>
          <a:effectLst/>
        </p:spPr>
      </p:pic>
    </p:spTree>
    <p:extLst>
      <p:ext uri="{BB962C8B-B14F-4D97-AF65-F5344CB8AC3E}">
        <p14:creationId xmlns:p14="http://schemas.microsoft.com/office/powerpoint/2010/main" val="26311750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734129" y="1430830"/>
            <a:ext cx="2711450" cy="2476500"/>
          </a:xfrm>
          <a:prstGeom prst="rect">
            <a:avLst/>
          </a:prstGeom>
        </p:spPr>
      </p:pic>
      <p:pic>
        <p:nvPicPr>
          <p:cNvPr id="11" name="Picture 10"/>
          <p:cNvPicPr>
            <a:picLocks noChangeAspect="1"/>
          </p:cNvPicPr>
          <p:nvPr/>
        </p:nvPicPr>
        <p:blipFill rotWithShape="1">
          <a:blip r:embed="rId3"/>
          <a:srcRect l="70854" t="37026" r="11514" b="24759"/>
          <a:stretch/>
        </p:blipFill>
        <p:spPr>
          <a:xfrm>
            <a:off x="9042982" y="39356"/>
            <a:ext cx="2897944" cy="5736749"/>
          </a:xfrm>
          <a:prstGeom prst="rect">
            <a:avLst/>
          </a:prstGeom>
          <a:ln w="38100">
            <a:solidFill>
              <a:schemeClr val="tx1"/>
            </a:solidFill>
          </a:ln>
          <a:effectLst/>
        </p:spPr>
      </p:pic>
      <p:sp>
        <p:nvSpPr>
          <p:cNvPr id="12" name="Rectangle 11"/>
          <p:cNvSpPr/>
          <p:nvPr/>
        </p:nvSpPr>
        <p:spPr>
          <a:xfrm flipH="1">
            <a:off x="6854736" y="2303433"/>
            <a:ext cx="281355" cy="78779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V="1">
            <a:off x="6854734" y="39355"/>
            <a:ext cx="2188248" cy="2264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79252" y="3090610"/>
            <a:ext cx="2163730" cy="26854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3"/>
          <p:cNvSpPr>
            <a:spLocks/>
          </p:cNvSpPr>
          <p:nvPr/>
        </p:nvSpPr>
        <p:spPr bwMode="auto">
          <a:xfrm>
            <a:off x="0" y="-103251"/>
            <a:ext cx="4572000" cy="5992215"/>
          </a:xfrm>
          <a:prstGeom prst="rect">
            <a:avLst/>
          </a:prstGeom>
          <a:solidFill>
            <a:srgbClr val="2A5D82"/>
          </a:solidFill>
          <a:ln>
            <a:noFill/>
          </a:ln>
          <a:effectLst/>
        </p:spPr>
        <p:txBody>
          <a:bodyPr lIns="25400" tIns="25400" rIns="25400" bIns="25400" anchor="ctr"/>
          <a:lstStyle/>
          <a:p>
            <a:pPr algn="ctr" eaLnBrk="1"/>
            <a:endParaRPr lang="en-US" altLang="en-US" sz="1600">
              <a:solidFill>
                <a:srgbClr val="FFFFFF"/>
              </a:solidFill>
            </a:endParaRPr>
          </a:p>
        </p:txBody>
      </p:sp>
      <p:sp>
        <p:nvSpPr>
          <p:cNvPr id="15" name="Rectangle 4"/>
          <p:cNvSpPr>
            <a:spLocks/>
          </p:cNvSpPr>
          <p:nvPr/>
        </p:nvSpPr>
        <p:spPr bwMode="auto">
          <a:xfrm>
            <a:off x="114301" y="2426347"/>
            <a:ext cx="4080013" cy="8722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lvl1pPr algn="ctr">
              <a:defRPr sz="5000">
                <a:solidFill>
                  <a:srgbClr val="000000"/>
                </a:solidFill>
                <a:latin typeface="Helvetica Light" charset="0"/>
                <a:ea typeface="Helvetica Light" charset="0"/>
                <a:cs typeface="Helvetica Light" charset="0"/>
                <a:sym typeface="Helvetica Light" charset="0"/>
              </a:defRPr>
            </a:lvl1pPr>
            <a:lvl2pPr marL="742950" indent="-285750" algn="ctr">
              <a:defRPr sz="5000">
                <a:solidFill>
                  <a:srgbClr val="000000"/>
                </a:solidFill>
                <a:latin typeface="Helvetica Light" charset="0"/>
                <a:ea typeface="Helvetica Light" charset="0"/>
                <a:cs typeface="Helvetica Light" charset="0"/>
                <a:sym typeface="Helvetica Light" charset="0"/>
              </a:defRPr>
            </a:lvl2pPr>
            <a:lvl3pPr marL="1143000" indent="-228600" algn="ctr">
              <a:defRPr sz="5000">
                <a:solidFill>
                  <a:srgbClr val="000000"/>
                </a:solidFill>
                <a:latin typeface="Helvetica Light" charset="0"/>
                <a:ea typeface="Helvetica Light" charset="0"/>
                <a:cs typeface="Helvetica Light" charset="0"/>
                <a:sym typeface="Helvetica Light" charset="0"/>
              </a:defRPr>
            </a:lvl3pPr>
            <a:lvl4pPr marL="1600200" indent="-228600" algn="ctr">
              <a:defRPr sz="5000">
                <a:solidFill>
                  <a:srgbClr val="000000"/>
                </a:solidFill>
                <a:latin typeface="Helvetica Light" charset="0"/>
                <a:ea typeface="Helvetica Light" charset="0"/>
                <a:cs typeface="Helvetica Light" charset="0"/>
                <a:sym typeface="Helvetica Light" charset="0"/>
              </a:defRPr>
            </a:lvl4pPr>
            <a:lvl5pPr marL="2057400" indent="-228600" algn="ctr">
              <a:defRPr sz="50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nSpc>
                <a:spcPts val="3250"/>
              </a:lnSpc>
            </a:pPr>
            <a:r>
              <a:rPr lang="en-US" altLang="en-US" sz="2700" dirty="0">
                <a:solidFill>
                  <a:srgbClr val="FFFFFF"/>
                </a:solidFill>
                <a:latin typeface="Andale Mono" charset="0"/>
                <a:ea typeface="Andale Mono" charset="0"/>
                <a:cs typeface="Andale Mono" charset="0"/>
                <a:sym typeface="Chronicle Office Regular" charset="0"/>
              </a:rPr>
              <a:t>A Herring </a:t>
            </a:r>
          </a:p>
          <a:p>
            <a:pPr>
              <a:lnSpc>
                <a:spcPts val="3250"/>
              </a:lnSpc>
            </a:pPr>
            <a:r>
              <a:rPr lang="en-US" altLang="en-US" sz="2700" dirty="0">
                <a:solidFill>
                  <a:srgbClr val="FFFFFF"/>
                </a:solidFill>
                <a:latin typeface="Andale Mono" charset="0"/>
                <a:ea typeface="Andale Mono" charset="0"/>
                <a:cs typeface="Andale Mono" charset="0"/>
                <a:sym typeface="Chronicle Office Regular" charset="0"/>
              </a:rPr>
              <a:t>Stock Portfolio</a:t>
            </a:r>
          </a:p>
        </p:txBody>
      </p:sp>
    </p:spTree>
    <p:extLst>
      <p:ext uri="{BB962C8B-B14F-4D97-AF65-F5344CB8AC3E}">
        <p14:creationId xmlns:p14="http://schemas.microsoft.com/office/powerpoint/2010/main" val="10042909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93BE75B-FC1D-5D47-909E-7B0D2AFC47E8}"/>
              </a:ext>
            </a:extLst>
          </p:cNvPr>
          <p:cNvSpPr/>
          <p:nvPr/>
        </p:nvSpPr>
        <p:spPr bwMode="auto">
          <a:xfrm>
            <a:off x="2586038" y="0"/>
            <a:ext cx="9605962" cy="5743575"/>
          </a:xfrm>
          <a:prstGeom prst="rect">
            <a:avLst/>
          </a:prstGeom>
          <a:solidFill>
            <a:schemeClr val="accent2">
              <a:lumMod val="20000"/>
              <a:lumOff val="80000"/>
            </a:schemeClr>
          </a:solidFill>
          <a:ln w="25400" cap="flat" cmpd="sng" algn="ctr">
            <a:noFill/>
            <a:prstDash val="solid"/>
            <a:miter lim="40000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a:ln>
                <a:noFill/>
              </a:ln>
              <a:solidFill>
                <a:srgbClr val="000000"/>
              </a:solidFill>
              <a:effectLst/>
              <a:latin typeface="Helvetica Light" charset="0"/>
              <a:ea typeface="Helvetica Light" charset="0"/>
              <a:cs typeface="Helvetica Light" charset="0"/>
              <a:sym typeface="Helvetica Light" charset="0"/>
            </a:endParaRPr>
          </a:p>
        </p:txBody>
      </p:sp>
      <p:pic>
        <p:nvPicPr>
          <p:cNvPr id="17" name="Picture 16">
            <a:extLst>
              <a:ext uri="{FF2B5EF4-FFF2-40B4-BE49-F238E27FC236}">
                <a16:creationId xmlns:a16="http://schemas.microsoft.com/office/drawing/2014/main" id="{F462AE72-5FEA-5047-A61E-72893C2AF5F0}"/>
              </a:ext>
            </a:extLst>
          </p:cNvPr>
          <p:cNvPicPr>
            <a:picLocks noChangeAspect="1"/>
          </p:cNvPicPr>
          <p:nvPr/>
        </p:nvPicPr>
        <p:blipFill>
          <a:blip r:embed="rId3"/>
          <a:stretch>
            <a:fillRect/>
          </a:stretch>
        </p:blipFill>
        <p:spPr>
          <a:xfrm>
            <a:off x="2679398" y="0"/>
            <a:ext cx="9512602" cy="5643562"/>
          </a:xfrm>
          <a:prstGeom prst="rect">
            <a:avLst/>
          </a:prstGeom>
        </p:spPr>
      </p:pic>
      <p:pic>
        <p:nvPicPr>
          <p:cNvPr id="18" name="Picture 2" descr="http://www.setster.com/blog/wp-content/uploads/can-stress-cause-acid-reflux.jpg">
            <a:extLst>
              <a:ext uri="{FF2B5EF4-FFF2-40B4-BE49-F238E27FC236}">
                <a16:creationId xmlns:a16="http://schemas.microsoft.com/office/drawing/2014/main" id="{C07D173B-C467-DE4A-89E4-DC460727EFFD}"/>
              </a:ext>
            </a:extLst>
          </p:cNvPr>
          <p:cNvPicPr>
            <a:picLocks noChangeAspect="1" noChangeArrowheads="1"/>
          </p:cNvPicPr>
          <p:nvPr/>
        </p:nvPicPr>
        <p:blipFill>
          <a:blip r:embed="rId4" cstate="hqprint">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478979" y="2085176"/>
            <a:ext cx="4105830" cy="355838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49BCF356-F2DB-3D47-8F0E-64CE3FFEDEF6}"/>
              </a:ext>
            </a:extLst>
          </p:cNvPr>
          <p:cNvSpPr/>
          <p:nvPr/>
        </p:nvSpPr>
        <p:spPr bwMode="auto">
          <a:xfrm>
            <a:off x="0" y="0"/>
            <a:ext cx="2468880" cy="5743575"/>
          </a:xfrm>
          <a:prstGeom prst="rect">
            <a:avLst/>
          </a:prstGeom>
          <a:solidFill>
            <a:schemeClr val="accent5"/>
          </a:solidFill>
          <a:ln w="25400" cap="flat" cmpd="sng" algn="ctr">
            <a:noFill/>
            <a:prstDash val="solid"/>
            <a:miter lim="40000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dirty="0">
              <a:ln>
                <a:noFill/>
              </a:ln>
              <a:solidFill>
                <a:srgbClr val="000000"/>
              </a:solidFill>
              <a:effectLst/>
              <a:latin typeface="Helvetica Light" charset="0"/>
              <a:ea typeface="Helvetica Light" charset="0"/>
              <a:cs typeface="Helvetica Light" charset="0"/>
              <a:sym typeface="Helvetica Light" charset="0"/>
            </a:endParaRPr>
          </a:p>
        </p:txBody>
      </p:sp>
      <p:sp>
        <p:nvSpPr>
          <p:cNvPr id="22" name="Title 1">
            <a:extLst>
              <a:ext uri="{FF2B5EF4-FFF2-40B4-BE49-F238E27FC236}">
                <a16:creationId xmlns:a16="http://schemas.microsoft.com/office/drawing/2014/main" id="{ACA1C48D-540F-2D47-9DBB-37B195D1A979}"/>
              </a:ext>
            </a:extLst>
          </p:cNvPr>
          <p:cNvSpPr txBox="1">
            <a:spLocks/>
          </p:cNvSpPr>
          <p:nvPr/>
        </p:nvSpPr>
        <p:spPr>
          <a:xfrm>
            <a:off x="177746" y="4275138"/>
            <a:ext cx="3273926" cy="1143000"/>
          </a:xfrm>
          <a:prstGeom prst="rect">
            <a:avLst/>
          </a:prstGeom>
        </p:spPr>
        <p:txBody>
          <a:bodyPr/>
          <a:lstStyle>
            <a:lvl1pPr algn="ctr" defTabSz="412750" rtl="0" eaLnBrk="1" fontAlgn="base" hangingPunct="1">
              <a:spcBef>
                <a:spcPct val="0"/>
              </a:spcBef>
              <a:spcAft>
                <a:spcPct val="0"/>
              </a:spcAft>
              <a:defRPr sz="5600" kern="1200">
                <a:solidFill>
                  <a:srgbClr val="000000"/>
                </a:solidFill>
                <a:latin typeface="+mj-lt"/>
                <a:ea typeface="+mj-ea"/>
                <a:cs typeface="+mj-cs"/>
                <a:sym typeface="Helvetica Light" charset="0"/>
              </a:defRPr>
            </a:lvl1pPr>
            <a:lvl2pPr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2pPr>
            <a:lvl3pPr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3pPr>
            <a:lvl4pPr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4pPr>
            <a:lvl5pPr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5pPr>
            <a:lvl6pPr marL="228600"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6pPr>
            <a:lvl7pPr marL="457200"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7pPr>
            <a:lvl8pPr marL="685800"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8pPr>
            <a:lvl9pPr marL="914400"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9pPr>
          </a:lstStyle>
          <a:p>
            <a:pPr algn="l"/>
            <a:r>
              <a:rPr lang="en-US" sz="3600" dirty="0">
                <a:solidFill>
                  <a:schemeClr val="bg1"/>
                </a:solidFill>
                <a:latin typeface="+mn-lt"/>
              </a:rPr>
              <a:t>Research explosion</a:t>
            </a:r>
          </a:p>
        </p:txBody>
      </p:sp>
    </p:spTree>
    <p:extLst>
      <p:ext uri="{BB962C8B-B14F-4D97-AF65-F5344CB8AC3E}">
        <p14:creationId xmlns:p14="http://schemas.microsoft.com/office/powerpoint/2010/main" val="12672481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nc_70811967_preview_cropped.jpg"/>
          <p:cNvPicPr>
            <a:picLocks noChangeAspect="1"/>
          </p:cNvPicPr>
          <p:nvPr/>
        </p:nvPicPr>
        <p:blipFill rotWithShape="1">
          <a:blip r:embed="rId3" cstate="email">
            <a:extLst>
              <a:ext uri="{28A0092B-C50C-407E-A947-70E740481C1C}">
                <a14:useLocalDpi xmlns:a14="http://schemas.microsoft.com/office/drawing/2010/main"/>
              </a:ext>
            </a:extLst>
          </a:blip>
          <a:srcRect b="1205"/>
          <a:stretch/>
        </p:blipFill>
        <p:spPr>
          <a:xfrm>
            <a:off x="2903409" y="0"/>
            <a:ext cx="5384250" cy="2788072"/>
          </a:xfrm>
          <a:prstGeom prst="rect">
            <a:avLst/>
          </a:prstGeom>
        </p:spPr>
      </p:pic>
      <p:pic>
        <p:nvPicPr>
          <p:cNvPr id="8" name="Picture 1" descr="tnc_70767395_preview_cropped.jpg"/>
          <p:cNvPicPr>
            <a:picLocks noChangeAspect="1"/>
          </p:cNvPicPr>
          <p:nvPr/>
        </p:nvPicPr>
        <p:blipFill rotWithShape="1">
          <a:blip r:embed="rId4" cstate="email">
            <a:extLst>
              <a:ext uri="{28A0092B-C50C-407E-A947-70E740481C1C}">
                <a14:useLocalDpi xmlns:a14="http://schemas.microsoft.com/office/drawing/2010/main"/>
              </a:ext>
            </a:extLst>
          </a:blip>
          <a:srcRect l="1530"/>
          <a:stretch/>
        </p:blipFill>
        <p:spPr bwMode="auto">
          <a:xfrm>
            <a:off x="0" y="-1588"/>
            <a:ext cx="2802396" cy="57765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2" name="Picture Placeholder 6" descr="iStock_67378963_LARGE.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2895601" y="2890460"/>
            <a:ext cx="5392058" cy="2879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GettyImages-160869585.jpg"/>
          <p:cNvPicPr>
            <a:picLocks noChangeAspect="1"/>
          </p:cNvPicPr>
          <p:nvPr/>
        </p:nvPicPr>
        <p:blipFill rotWithShape="1">
          <a:blip r:embed="rId6" cstate="email">
            <a:extLst>
              <a:ext uri="{28A0092B-C50C-407E-A947-70E740481C1C}">
                <a14:useLocalDpi xmlns:a14="http://schemas.microsoft.com/office/drawing/2010/main"/>
              </a:ext>
            </a:extLst>
          </a:blip>
          <a:srcRect l="878"/>
          <a:stretch/>
        </p:blipFill>
        <p:spPr>
          <a:xfrm>
            <a:off x="8379098" y="0"/>
            <a:ext cx="3812902" cy="5769972"/>
          </a:xfrm>
          <a:prstGeom prst="rect">
            <a:avLst/>
          </a:prstGeom>
        </p:spPr>
      </p:pic>
    </p:spTree>
    <p:extLst>
      <p:ext uri="{BB962C8B-B14F-4D97-AF65-F5344CB8AC3E}">
        <p14:creationId xmlns:p14="http://schemas.microsoft.com/office/powerpoint/2010/main" val="678316743"/>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nc_36439395_preview_cropped.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38386" y="0"/>
            <a:ext cx="2475924" cy="5759630"/>
          </a:xfrm>
          <a:prstGeom prst="rect">
            <a:avLst/>
          </a:prstGeom>
        </p:spPr>
      </p:pic>
      <p:pic>
        <p:nvPicPr>
          <p:cNvPr id="4" name="Picture 3" descr="tnc_61494970_preview_cropped.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05750" y="-1"/>
            <a:ext cx="5686249" cy="2275389"/>
          </a:xfrm>
          <a:prstGeom prst="rect">
            <a:avLst/>
          </a:prstGeom>
        </p:spPr>
      </p:pic>
      <p:pic>
        <p:nvPicPr>
          <p:cNvPr id="5" name="Picture 4" descr="sea-turtle-hero-turtleblog.jpg"/>
          <p:cNvPicPr>
            <a:picLocks noChangeAspect="1"/>
          </p:cNvPicPr>
          <p:nvPr/>
        </p:nvPicPr>
        <p:blipFill rotWithShape="1">
          <a:blip r:embed="rId5" cstate="email">
            <a:extLst>
              <a:ext uri="{28A0092B-C50C-407E-A947-70E740481C1C}">
                <a14:useLocalDpi xmlns:a14="http://schemas.microsoft.com/office/drawing/2010/main"/>
              </a:ext>
            </a:extLst>
          </a:blip>
          <a:srcRect l="515" t="567" b="1"/>
          <a:stretch/>
        </p:blipFill>
        <p:spPr>
          <a:xfrm>
            <a:off x="6505751" y="2366828"/>
            <a:ext cx="5686248" cy="3392802"/>
          </a:xfrm>
          <a:prstGeom prst="rect">
            <a:avLst/>
          </a:prstGeom>
        </p:spPr>
      </p:pic>
      <p:pic>
        <p:nvPicPr>
          <p:cNvPr id="15" name="Picture 14" descr="EmeraldEdge_by_Bryan_Evans.jpg"/>
          <p:cNvPicPr>
            <a:picLocks noChangeAspect="1"/>
          </p:cNvPicPr>
          <p:nvPr/>
        </p:nvPicPr>
        <p:blipFill rotWithShape="1">
          <a:blip r:embed="rId6" cstate="email">
            <a:extLst>
              <a:ext uri="{28A0092B-C50C-407E-A947-70E740481C1C}">
                <a14:useLocalDpi xmlns:a14="http://schemas.microsoft.com/office/drawing/2010/main"/>
              </a:ext>
            </a:extLst>
          </a:blip>
          <a:srcRect r="752"/>
          <a:stretch/>
        </p:blipFill>
        <p:spPr>
          <a:xfrm>
            <a:off x="0" y="0"/>
            <a:ext cx="3846945" cy="5763286"/>
          </a:xfrm>
          <a:prstGeom prst="rect">
            <a:avLst/>
          </a:prstGeom>
        </p:spPr>
      </p:pic>
    </p:spTree>
    <p:extLst>
      <p:ext uri="{BB962C8B-B14F-4D97-AF65-F5344CB8AC3E}">
        <p14:creationId xmlns:p14="http://schemas.microsoft.com/office/powerpoint/2010/main" val="1196286061"/>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22041" r="74243" b="7981"/>
          <a:stretch/>
        </p:blipFill>
        <p:spPr>
          <a:xfrm>
            <a:off x="0" y="0"/>
            <a:ext cx="3140765" cy="5678906"/>
          </a:xfrm>
          <a:prstGeom prst="rect">
            <a:avLst/>
          </a:prstGeom>
        </p:spPr>
      </p:pic>
      <p:pic>
        <p:nvPicPr>
          <p:cNvPr id="3" name="herring.mp4">
            <a:hlinkClick r:id="" action="ppaction://media"/>
            <a:extLst>
              <a:ext uri="{FF2B5EF4-FFF2-40B4-BE49-F238E27FC236}">
                <a16:creationId xmlns:a16="http://schemas.microsoft.com/office/drawing/2014/main" id="{D8C1D1E4-DE51-C341-BE08-F2B5DD835D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96148" y="241852"/>
            <a:ext cx="8895851" cy="5003916"/>
          </a:xfrm>
          <a:prstGeom prst="rect">
            <a:avLst/>
          </a:prstGeom>
        </p:spPr>
      </p:pic>
    </p:spTree>
    <p:extLst>
      <p:ext uri="{BB962C8B-B14F-4D97-AF65-F5344CB8AC3E}">
        <p14:creationId xmlns:p14="http://schemas.microsoft.com/office/powerpoint/2010/main" val="38888762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564EE0-0831-F749-946E-0ACEB0FFF751}"/>
              </a:ext>
            </a:extLst>
          </p:cNvPr>
          <p:cNvSpPr/>
          <p:nvPr/>
        </p:nvSpPr>
        <p:spPr bwMode="auto">
          <a:xfrm>
            <a:off x="0" y="0"/>
            <a:ext cx="3417358" cy="5414211"/>
          </a:xfrm>
          <a:prstGeom prst="rect">
            <a:avLst/>
          </a:prstGeom>
          <a:solidFill>
            <a:schemeClr val="accent5"/>
          </a:solidFill>
          <a:ln w="25400" cap="flat" cmpd="sng" algn="ctr">
            <a:noFill/>
            <a:prstDash val="solid"/>
            <a:miter lim="40000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dirty="0">
              <a:ln>
                <a:noFill/>
              </a:ln>
              <a:solidFill>
                <a:srgbClr val="000000"/>
              </a:solidFill>
              <a:effectLst/>
              <a:latin typeface="Helvetica Light" charset="0"/>
              <a:ea typeface="Helvetica Light" charset="0"/>
              <a:cs typeface="Helvetica Light" charset="0"/>
              <a:sym typeface="Helvetica Light" charset="0"/>
            </a:endParaRPr>
          </a:p>
        </p:txBody>
      </p:sp>
      <p:sp>
        <p:nvSpPr>
          <p:cNvPr id="9" name="Rectangle 8">
            <a:extLst>
              <a:ext uri="{FF2B5EF4-FFF2-40B4-BE49-F238E27FC236}">
                <a16:creationId xmlns:a16="http://schemas.microsoft.com/office/drawing/2014/main" id="{985C048F-7C78-274D-9270-D4D7A0C651E2}"/>
              </a:ext>
            </a:extLst>
          </p:cNvPr>
          <p:cNvSpPr/>
          <p:nvPr/>
        </p:nvSpPr>
        <p:spPr bwMode="auto">
          <a:xfrm>
            <a:off x="3489158" y="0"/>
            <a:ext cx="8702842" cy="5414211"/>
          </a:xfrm>
          <a:prstGeom prst="rect">
            <a:avLst/>
          </a:prstGeom>
          <a:solidFill>
            <a:schemeClr val="bg2"/>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dirty="0">
              <a:ln>
                <a:noFill/>
              </a:ln>
              <a:solidFill>
                <a:srgbClr val="000000"/>
              </a:solidFill>
              <a:effectLst/>
              <a:latin typeface="Helvetica Light" charset="0"/>
              <a:ea typeface="Helvetica Light" charset="0"/>
              <a:cs typeface="Helvetica Light" charset="0"/>
              <a:sym typeface="Helvetica Light" charset="0"/>
            </a:endParaRPr>
          </a:p>
        </p:txBody>
      </p:sp>
      <p:sp>
        <p:nvSpPr>
          <p:cNvPr id="2" name="Title 1"/>
          <p:cNvSpPr>
            <a:spLocks noGrp="1"/>
          </p:cNvSpPr>
          <p:nvPr>
            <p:ph type="title"/>
          </p:nvPr>
        </p:nvSpPr>
        <p:spPr>
          <a:xfrm>
            <a:off x="143432" y="3379070"/>
            <a:ext cx="3273926" cy="1143000"/>
          </a:xfrm>
        </p:spPr>
        <p:txBody>
          <a:bodyPr/>
          <a:lstStyle/>
          <a:p>
            <a:pPr algn="l"/>
            <a:r>
              <a:rPr lang="en-US" sz="3600" dirty="0">
                <a:solidFill>
                  <a:schemeClr val="bg1"/>
                </a:solidFill>
                <a:latin typeface="+mn-lt"/>
              </a:rPr>
              <a:t>The environmental health paradigm</a:t>
            </a:r>
          </a:p>
        </p:txBody>
      </p:sp>
      <p:sp>
        <p:nvSpPr>
          <p:cNvPr id="3" name="Oval 2"/>
          <p:cNvSpPr/>
          <p:nvPr/>
        </p:nvSpPr>
        <p:spPr>
          <a:xfrm>
            <a:off x="4364790" y="661737"/>
            <a:ext cx="2947736" cy="14798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EXPOSURE</a:t>
            </a:r>
          </a:p>
        </p:txBody>
      </p:sp>
      <p:sp>
        <p:nvSpPr>
          <p:cNvPr id="4" name="Oval 3"/>
          <p:cNvSpPr/>
          <p:nvPr/>
        </p:nvSpPr>
        <p:spPr>
          <a:xfrm>
            <a:off x="9029032" y="589549"/>
            <a:ext cx="2947736" cy="14798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OUTCOME</a:t>
            </a:r>
          </a:p>
        </p:txBody>
      </p:sp>
      <p:sp>
        <p:nvSpPr>
          <p:cNvPr id="5" name="Right Arrow 4"/>
          <p:cNvSpPr/>
          <p:nvPr/>
        </p:nvSpPr>
        <p:spPr>
          <a:xfrm>
            <a:off x="7518399" y="1143000"/>
            <a:ext cx="1304759" cy="517359"/>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4364790" y="2903623"/>
            <a:ext cx="2947736" cy="14798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NATURE CONTACT</a:t>
            </a:r>
          </a:p>
        </p:txBody>
      </p:sp>
      <p:sp>
        <p:nvSpPr>
          <p:cNvPr id="7" name="Oval 6"/>
          <p:cNvSpPr/>
          <p:nvPr/>
        </p:nvSpPr>
        <p:spPr>
          <a:xfrm>
            <a:off x="9029032" y="2903623"/>
            <a:ext cx="2947736" cy="14798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HEALTH BENEFIT</a:t>
            </a:r>
          </a:p>
        </p:txBody>
      </p:sp>
      <p:sp>
        <p:nvSpPr>
          <p:cNvPr id="8" name="Right Arrow 7"/>
          <p:cNvSpPr/>
          <p:nvPr/>
        </p:nvSpPr>
        <p:spPr>
          <a:xfrm>
            <a:off x="7515566" y="3382961"/>
            <a:ext cx="1307592" cy="52120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16767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7149B1-A07E-2D41-83B7-B26C9D0BA9AA}"/>
              </a:ext>
            </a:extLst>
          </p:cNvPr>
          <p:cNvSpPr/>
          <p:nvPr/>
        </p:nvSpPr>
        <p:spPr bwMode="auto">
          <a:xfrm>
            <a:off x="8890000" y="0"/>
            <a:ext cx="3302000" cy="5537200"/>
          </a:xfrm>
          <a:prstGeom prst="rect">
            <a:avLst/>
          </a:prstGeom>
          <a:solidFill>
            <a:schemeClr val="accent5"/>
          </a:solidFill>
          <a:ln w="25400" cap="flat" cmpd="sng" algn="ctr">
            <a:noFill/>
            <a:prstDash val="solid"/>
            <a:miter lim="40000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a:ln>
                <a:noFill/>
              </a:ln>
              <a:solidFill>
                <a:srgbClr val="000000"/>
              </a:solidFill>
              <a:effectLst/>
              <a:latin typeface="Helvetica Light" charset="0"/>
              <a:ea typeface="Helvetica Light" charset="0"/>
              <a:cs typeface="Helvetica Light" charset="0"/>
              <a:sym typeface="Helvetica Light" charset="0"/>
            </a:endParaRPr>
          </a:p>
        </p:txBody>
      </p:sp>
      <p:pic>
        <p:nvPicPr>
          <p:cNvPr id="2" name="Picture 1">
            <a:extLst>
              <a:ext uri="{FF2B5EF4-FFF2-40B4-BE49-F238E27FC236}">
                <a16:creationId xmlns:a16="http://schemas.microsoft.com/office/drawing/2014/main" id="{14F223AD-A195-F647-BEBA-84CC61CB80C4}"/>
              </a:ext>
            </a:extLst>
          </p:cNvPr>
          <p:cNvPicPr>
            <a:picLocks noChangeAspect="1"/>
          </p:cNvPicPr>
          <p:nvPr/>
        </p:nvPicPr>
        <p:blipFill>
          <a:blip r:embed="rId3"/>
          <a:stretch>
            <a:fillRect/>
          </a:stretch>
        </p:blipFill>
        <p:spPr>
          <a:xfrm>
            <a:off x="-88690" y="215900"/>
            <a:ext cx="8803618" cy="5562600"/>
          </a:xfrm>
          <a:prstGeom prst="rect">
            <a:avLst/>
          </a:prstGeom>
        </p:spPr>
      </p:pic>
      <p:sp>
        <p:nvSpPr>
          <p:cNvPr id="29" name="Title 1">
            <a:extLst>
              <a:ext uri="{FF2B5EF4-FFF2-40B4-BE49-F238E27FC236}">
                <a16:creationId xmlns:a16="http://schemas.microsoft.com/office/drawing/2014/main" id="{B9C66405-7000-2844-B80C-60A645864115}"/>
              </a:ext>
            </a:extLst>
          </p:cNvPr>
          <p:cNvSpPr txBox="1">
            <a:spLocks/>
          </p:cNvSpPr>
          <p:nvPr/>
        </p:nvSpPr>
        <p:spPr>
          <a:xfrm>
            <a:off x="9093146" y="3975100"/>
            <a:ext cx="3273926" cy="1143000"/>
          </a:xfrm>
          <a:prstGeom prst="rect">
            <a:avLst/>
          </a:prstGeom>
        </p:spPr>
        <p:txBody>
          <a:bodyPr/>
          <a:lstStyle>
            <a:lvl1pPr algn="ctr" defTabSz="412750" rtl="0" eaLnBrk="1" fontAlgn="base" hangingPunct="1">
              <a:spcBef>
                <a:spcPct val="0"/>
              </a:spcBef>
              <a:spcAft>
                <a:spcPct val="0"/>
              </a:spcAft>
              <a:defRPr sz="5600" kern="1200">
                <a:solidFill>
                  <a:srgbClr val="000000"/>
                </a:solidFill>
                <a:latin typeface="+mj-lt"/>
                <a:ea typeface="+mj-ea"/>
                <a:cs typeface="+mj-cs"/>
                <a:sym typeface="Helvetica Light" charset="0"/>
              </a:defRPr>
            </a:lvl1pPr>
            <a:lvl2pPr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2pPr>
            <a:lvl3pPr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3pPr>
            <a:lvl4pPr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4pPr>
            <a:lvl5pPr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5pPr>
            <a:lvl6pPr marL="228600"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6pPr>
            <a:lvl7pPr marL="457200"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7pPr>
            <a:lvl8pPr marL="685800"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8pPr>
            <a:lvl9pPr marL="914400" algn="ctr" defTabSz="412750" rtl="0" eaLnBrk="1" fontAlgn="base" hangingPunct="1">
              <a:spcBef>
                <a:spcPct val="0"/>
              </a:spcBef>
              <a:spcAft>
                <a:spcPct val="0"/>
              </a:spcAft>
              <a:defRPr sz="5600">
                <a:solidFill>
                  <a:srgbClr val="000000"/>
                </a:solidFill>
                <a:latin typeface="Helvetica Light" charset="0"/>
                <a:ea typeface="Helvetica Light" charset="0"/>
                <a:cs typeface="Helvetica Light" charset="0"/>
                <a:sym typeface="Helvetica Light" charset="0"/>
              </a:defRPr>
            </a:lvl9pPr>
          </a:lstStyle>
          <a:p>
            <a:pPr algn="l"/>
            <a:r>
              <a:rPr lang="en-US" sz="3600" dirty="0">
                <a:solidFill>
                  <a:schemeClr val="bg1"/>
                </a:solidFill>
                <a:latin typeface="+mn-lt"/>
              </a:rPr>
              <a:t>Scales of exposure</a:t>
            </a:r>
          </a:p>
        </p:txBody>
      </p:sp>
    </p:spTree>
    <p:extLst>
      <p:ext uri="{BB962C8B-B14F-4D97-AF65-F5344CB8AC3E}">
        <p14:creationId xmlns:p14="http://schemas.microsoft.com/office/powerpoint/2010/main" val="34043925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7F5A31-B485-5C4C-B0F1-F29D2ACF1264}"/>
              </a:ext>
            </a:extLst>
          </p:cNvPr>
          <p:cNvSpPr/>
          <p:nvPr/>
        </p:nvSpPr>
        <p:spPr bwMode="auto">
          <a:xfrm>
            <a:off x="0" y="28576"/>
            <a:ext cx="12213244" cy="5852160"/>
          </a:xfrm>
          <a:prstGeom prst="rect">
            <a:avLst/>
          </a:prstGeom>
          <a:solidFill>
            <a:schemeClr val="bg2"/>
          </a:solidFill>
          <a:ln w="25400" cap="flat" cmpd="sng" algn="ctr">
            <a:noFill/>
            <a:prstDash val="solid"/>
            <a:miter lim="40000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dirty="0">
              <a:ln>
                <a:noFill/>
              </a:ln>
              <a:solidFill>
                <a:srgbClr val="000000"/>
              </a:solidFill>
              <a:effectLst/>
              <a:latin typeface="Helvetica Light" charset="0"/>
              <a:ea typeface="Helvetica Light" charset="0"/>
              <a:cs typeface="Helvetica Light" charset="0"/>
              <a:sym typeface="Helvetica Light" charset="0"/>
            </a:endParaRPr>
          </a:p>
        </p:txBody>
      </p:sp>
      <p:sp>
        <p:nvSpPr>
          <p:cNvPr id="24" name="Oval 23">
            <a:extLst>
              <a:ext uri="{FF2B5EF4-FFF2-40B4-BE49-F238E27FC236}">
                <a16:creationId xmlns:a16="http://schemas.microsoft.com/office/drawing/2014/main" id="{323A9816-078B-7245-9FC5-8902DD491594}"/>
              </a:ext>
            </a:extLst>
          </p:cNvPr>
          <p:cNvSpPr/>
          <p:nvPr/>
        </p:nvSpPr>
        <p:spPr>
          <a:xfrm>
            <a:off x="343135" y="241387"/>
            <a:ext cx="1097280" cy="1097280"/>
          </a:xfrm>
          <a:prstGeom prst="ellipse">
            <a:avLst/>
          </a:prstGeom>
          <a:blipFill>
            <a:blip r:embed="rId3"/>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4A7E825-D6F6-D848-AA4E-D5B17EC3B035}"/>
              </a:ext>
            </a:extLst>
          </p:cNvPr>
          <p:cNvSpPr/>
          <p:nvPr/>
        </p:nvSpPr>
        <p:spPr>
          <a:xfrm>
            <a:off x="2059609" y="238224"/>
            <a:ext cx="1097280" cy="1097280"/>
          </a:xfrm>
          <a:prstGeom prst="ellipse">
            <a:avLst/>
          </a:prstGeom>
          <a:blipFill>
            <a:blip r:embed="rId4"/>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B5FF93D-774C-6E40-8F27-467F25F24150}"/>
              </a:ext>
            </a:extLst>
          </p:cNvPr>
          <p:cNvSpPr/>
          <p:nvPr/>
        </p:nvSpPr>
        <p:spPr>
          <a:xfrm>
            <a:off x="3851088" y="238224"/>
            <a:ext cx="1097280" cy="1097280"/>
          </a:xfrm>
          <a:prstGeom prst="ellipse">
            <a:avLst/>
          </a:prstGeom>
          <a:blipFill>
            <a:blip r:embed="rId5"/>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F5B1F3C8-E3A2-1440-A02F-32E6461705C1}"/>
              </a:ext>
            </a:extLst>
          </p:cNvPr>
          <p:cNvPicPr>
            <a:picLocks noChangeAspect="1"/>
          </p:cNvPicPr>
          <p:nvPr/>
        </p:nvPicPr>
        <p:blipFill>
          <a:blip r:embed="rId6"/>
          <a:stretch>
            <a:fillRect/>
          </a:stretch>
        </p:blipFill>
        <p:spPr>
          <a:xfrm>
            <a:off x="5567562" y="238224"/>
            <a:ext cx="1121761" cy="1121761"/>
          </a:xfrm>
          <a:prstGeom prst="rect">
            <a:avLst/>
          </a:prstGeom>
        </p:spPr>
      </p:pic>
      <p:pic>
        <p:nvPicPr>
          <p:cNvPr id="28" name="Picture 27">
            <a:extLst>
              <a:ext uri="{FF2B5EF4-FFF2-40B4-BE49-F238E27FC236}">
                <a16:creationId xmlns:a16="http://schemas.microsoft.com/office/drawing/2014/main" id="{7FCCFA06-9731-FB42-A749-DA0C8BAF8EA4}"/>
              </a:ext>
            </a:extLst>
          </p:cNvPr>
          <p:cNvPicPr>
            <a:picLocks noChangeAspect="1"/>
          </p:cNvPicPr>
          <p:nvPr/>
        </p:nvPicPr>
        <p:blipFill>
          <a:blip r:embed="rId7"/>
          <a:stretch>
            <a:fillRect/>
          </a:stretch>
        </p:blipFill>
        <p:spPr>
          <a:xfrm>
            <a:off x="7308517" y="238224"/>
            <a:ext cx="1121761" cy="1121761"/>
          </a:xfrm>
          <a:prstGeom prst="rect">
            <a:avLst/>
          </a:prstGeom>
        </p:spPr>
      </p:pic>
      <p:pic>
        <p:nvPicPr>
          <p:cNvPr id="29" name="Picture 28">
            <a:extLst>
              <a:ext uri="{FF2B5EF4-FFF2-40B4-BE49-F238E27FC236}">
                <a16:creationId xmlns:a16="http://schemas.microsoft.com/office/drawing/2014/main" id="{BD833C13-F35F-6140-8F51-0DB1541D4C34}"/>
              </a:ext>
            </a:extLst>
          </p:cNvPr>
          <p:cNvPicPr>
            <a:picLocks noChangeAspect="1"/>
          </p:cNvPicPr>
          <p:nvPr/>
        </p:nvPicPr>
        <p:blipFill>
          <a:blip r:embed="rId8"/>
          <a:stretch>
            <a:fillRect/>
          </a:stretch>
        </p:blipFill>
        <p:spPr>
          <a:xfrm>
            <a:off x="9069146" y="238224"/>
            <a:ext cx="1121761" cy="1121761"/>
          </a:xfrm>
          <a:prstGeom prst="rect">
            <a:avLst/>
          </a:prstGeom>
        </p:spPr>
      </p:pic>
      <p:sp>
        <p:nvSpPr>
          <p:cNvPr id="30" name="Oval 29">
            <a:extLst>
              <a:ext uri="{FF2B5EF4-FFF2-40B4-BE49-F238E27FC236}">
                <a16:creationId xmlns:a16="http://schemas.microsoft.com/office/drawing/2014/main" id="{5D81F13E-6491-6E4A-A223-40F6D518DACF}"/>
              </a:ext>
            </a:extLst>
          </p:cNvPr>
          <p:cNvSpPr/>
          <p:nvPr/>
        </p:nvSpPr>
        <p:spPr>
          <a:xfrm>
            <a:off x="10743924" y="189378"/>
            <a:ext cx="1097280" cy="1097280"/>
          </a:xfrm>
          <a:prstGeom prst="ellipse">
            <a:avLst/>
          </a:prstGeom>
          <a:blipFill>
            <a:blip r:embed="rId9"/>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CDBEC5E-06E5-8C4C-9B2A-770046E757BD}"/>
              </a:ext>
            </a:extLst>
          </p:cNvPr>
          <p:cNvSpPr txBox="1"/>
          <p:nvPr/>
        </p:nvSpPr>
        <p:spPr>
          <a:xfrm>
            <a:off x="163848" y="1286659"/>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REDUCED STRESS</a:t>
            </a:r>
          </a:p>
        </p:txBody>
      </p:sp>
      <p:sp>
        <p:nvSpPr>
          <p:cNvPr id="32" name="TextBox 31">
            <a:extLst>
              <a:ext uri="{FF2B5EF4-FFF2-40B4-BE49-F238E27FC236}">
                <a16:creationId xmlns:a16="http://schemas.microsoft.com/office/drawing/2014/main" id="{49523EDC-0A4B-E648-BA14-E85C69ED852A}"/>
              </a:ext>
            </a:extLst>
          </p:cNvPr>
          <p:cNvSpPr txBox="1"/>
          <p:nvPr/>
        </p:nvSpPr>
        <p:spPr>
          <a:xfrm>
            <a:off x="1833918" y="1286658"/>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IMPROVED SLEEP</a:t>
            </a:r>
          </a:p>
        </p:txBody>
      </p:sp>
      <p:sp>
        <p:nvSpPr>
          <p:cNvPr id="33" name="TextBox 32">
            <a:extLst>
              <a:ext uri="{FF2B5EF4-FFF2-40B4-BE49-F238E27FC236}">
                <a16:creationId xmlns:a16="http://schemas.microsoft.com/office/drawing/2014/main" id="{BE123558-94FC-4940-B45B-E3BF7EE34589}"/>
              </a:ext>
            </a:extLst>
          </p:cNvPr>
          <p:cNvSpPr txBox="1"/>
          <p:nvPr/>
        </p:nvSpPr>
        <p:spPr>
          <a:xfrm>
            <a:off x="3186957" y="1335504"/>
            <a:ext cx="2305262" cy="584775"/>
          </a:xfrm>
          <a:prstGeom prst="rect">
            <a:avLst/>
          </a:prstGeom>
          <a:noFill/>
        </p:spPr>
        <p:txBody>
          <a:bodyPr wrap="square" rtlCol="0">
            <a:spAutoFit/>
          </a:bodyPr>
          <a:lstStyle/>
          <a:p>
            <a:pPr algn="ctr"/>
            <a:r>
              <a:rPr lang="en-US" sz="1600" b="1" dirty="0">
                <a:latin typeface="Comic Sans MS" panose="030F0702030302020204" pitchFamily="66" charset="0"/>
              </a:rPr>
              <a:t>REDUCED ANXIETY &amp; DEPRESSION</a:t>
            </a:r>
          </a:p>
        </p:txBody>
      </p:sp>
      <p:sp>
        <p:nvSpPr>
          <p:cNvPr id="34" name="TextBox 33">
            <a:extLst>
              <a:ext uri="{FF2B5EF4-FFF2-40B4-BE49-F238E27FC236}">
                <a16:creationId xmlns:a16="http://schemas.microsoft.com/office/drawing/2014/main" id="{865A4E33-1E1F-A44D-806D-AAAAC006E137}"/>
              </a:ext>
            </a:extLst>
          </p:cNvPr>
          <p:cNvSpPr txBox="1"/>
          <p:nvPr/>
        </p:nvSpPr>
        <p:spPr>
          <a:xfrm>
            <a:off x="7086946" y="1297106"/>
            <a:ext cx="1639929" cy="584775"/>
          </a:xfrm>
          <a:prstGeom prst="rect">
            <a:avLst/>
          </a:prstGeom>
          <a:noFill/>
        </p:spPr>
        <p:txBody>
          <a:bodyPr wrap="square" rtlCol="0">
            <a:spAutoFit/>
          </a:bodyPr>
          <a:lstStyle/>
          <a:p>
            <a:pPr algn="ctr"/>
            <a:r>
              <a:rPr lang="en-US" sz="1600" b="1" dirty="0">
                <a:latin typeface="Comic Sans MS" panose="030F0702030302020204" pitchFamily="66" charset="0"/>
              </a:rPr>
              <a:t>REDUCED AGGRESSION</a:t>
            </a:r>
          </a:p>
        </p:txBody>
      </p:sp>
      <p:sp>
        <p:nvSpPr>
          <p:cNvPr id="35" name="TextBox 34">
            <a:extLst>
              <a:ext uri="{FF2B5EF4-FFF2-40B4-BE49-F238E27FC236}">
                <a16:creationId xmlns:a16="http://schemas.microsoft.com/office/drawing/2014/main" id="{B8CD6D74-A6AB-064B-A1DD-02DF2406D81D}"/>
              </a:ext>
            </a:extLst>
          </p:cNvPr>
          <p:cNvSpPr txBox="1"/>
          <p:nvPr/>
        </p:nvSpPr>
        <p:spPr>
          <a:xfrm>
            <a:off x="8872546" y="1297105"/>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PROSOCIAL BEHAVIOR</a:t>
            </a:r>
          </a:p>
        </p:txBody>
      </p:sp>
      <p:sp>
        <p:nvSpPr>
          <p:cNvPr id="36" name="TextBox 35">
            <a:extLst>
              <a:ext uri="{FF2B5EF4-FFF2-40B4-BE49-F238E27FC236}">
                <a16:creationId xmlns:a16="http://schemas.microsoft.com/office/drawing/2014/main" id="{FF66B8C0-14ED-D446-9CAF-CF1C52A3CC7A}"/>
              </a:ext>
            </a:extLst>
          </p:cNvPr>
          <p:cNvSpPr txBox="1"/>
          <p:nvPr/>
        </p:nvSpPr>
        <p:spPr>
          <a:xfrm>
            <a:off x="5375705" y="1317437"/>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GREATER HAPPINESS</a:t>
            </a:r>
          </a:p>
        </p:txBody>
      </p:sp>
      <p:sp>
        <p:nvSpPr>
          <p:cNvPr id="37" name="TextBox 36">
            <a:extLst>
              <a:ext uri="{FF2B5EF4-FFF2-40B4-BE49-F238E27FC236}">
                <a16:creationId xmlns:a16="http://schemas.microsoft.com/office/drawing/2014/main" id="{27CC381E-B330-484F-89DD-0CCDF40DCF15}"/>
              </a:ext>
            </a:extLst>
          </p:cNvPr>
          <p:cNvSpPr txBox="1"/>
          <p:nvPr/>
        </p:nvSpPr>
        <p:spPr>
          <a:xfrm>
            <a:off x="10518233" y="1267694"/>
            <a:ext cx="1548662" cy="830997"/>
          </a:xfrm>
          <a:prstGeom prst="rect">
            <a:avLst/>
          </a:prstGeom>
          <a:noFill/>
        </p:spPr>
        <p:txBody>
          <a:bodyPr wrap="square" rtlCol="0">
            <a:spAutoFit/>
          </a:bodyPr>
          <a:lstStyle/>
          <a:p>
            <a:pPr algn="ctr"/>
            <a:r>
              <a:rPr lang="en-US" sz="1600" b="1" dirty="0">
                <a:latin typeface="Comic Sans MS" panose="030F0702030302020204" pitchFamily="66" charset="0"/>
              </a:rPr>
              <a:t>REDUCED ADHD SYMPTOMS</a:t>
            </a:r>
          </a:p>
        </p:txBody>
      </p:sp>
      <p:sp>
        <p:nvSpPr>
          <p:cNvPr id="38" name="Oval 37">
            <a:extLst>
              <a:ext uri="{FF2B5EF4-FFF2-40B4-BE49-F238E27FC236}">
                <a16:creationId xmlns:a16="http://schemas.microsoft.com/office/drawing/2014/main" id="{9A5C4469-66F3-5748-BDC9-86DC7701F2B5}"/>
              </a:ext>
            </a:extLst>
          </p:cNvPr>
          <p:cNvSpPr/>
          <p:nvPr/>
        </p:nvSpPr>
        <p:spPr>
          <a:xfrm>
            <a:off x="270081" y="2196995"/>
            <a:ext cx="1097280" cy="1097280"/>
          </a:xfrm>
          <a:prstGeom prst="ellipse">
            <a:avLst/>
          </a:prstGeom>
          <a:blipFill>
            <a:blip r:embed="rId10"/>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8305CC18-15BF-C840-913A-EE3D4E7B5883}"/>
              </a:ext>
            </a:extLst>
          </p:cNvPr>
          <p:cNvSpPr txBox="1"/>
          <p:nvPr/>
        </p:nvSpPr>
        <p:spPr>
          <a:xfrm>
            <a:off x="130019" y="3275311"/>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PHYSICAL ACTIVITY</a:t>
            </a:r>
          </a:p>
        </p:txBody>
      </p:sp>
      <p:sp>
        <p:nvSpPr>
          <p:cNvPr id="3" name="TextBox 2">
            <a:extLst>
              <a:ext uri="{FF2B5EF4-FFF2-40B4-BE49-F238E27FC236}">
                <a16:creationId xmlns:a16="http://schemas.microsoft.com/office/drawing/2014/main" id="{F6CD8D78-42A2-7C4D-8BF9-161931FBA433}"/>
              </a:ext>
            </a:extLst>
          </p:cNvPr>
          <p:cNvSpPr txBox="1"/>
          <p:nvPr/>
        </p:nvSpPr>
        <p:spPr>
          <a:xfrm>
            <a:off x="8139443" y="5317471"/>
            <a:ext cx="3921266" cy="461665"/>
          </a:xfrm>
          <a:prstGeom prst="rect">
            <a:avLst/>
          </a:prstGeom>
          <a:noFill/>
        </p:spPr>
        <p:txBody>
          <a:bodyPr wrap="none" rtlCol="0">
            <a:spAutoFit/>
          </a:bodyPr>
          <a:lstStyle/>
          <a:p>
            <a:pPr algn="r"/>
            <a:r>
              <a:rPr lang="en-US" sz="1200" dirty="0" err="1"/>
              <a:t>Frumkin</a:t>
            </a:r>
            <a:r>
              <a:rPr lang="en-US" sz="1200" dirty="0"/>
              <a:t> et al. 2017 Environmental Health Perspectives</a:t>
            </a:r>
          </a:p>
          <a:p>
            <a:pPr algn="r"/>
            <a:r>
              <a:rPr lang="en-US" sz="1200" dirty="0"/>
              <a:t>Bratman et al. 2019 Science Advances</a:t>
            </a:r>
          </a:p>
        </p:txBody>
      </p:sp>
    </p:spTree>
    <p:extLst>
      <p:ext uri="{BB962C8B-B14F-4D97-AF65-F5344CB8AC3E}">
        <p14:creationId xmlns:p14="http://schemas.microsoft.com/office/powerpoint/2010/main" val="1364555632"/>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7F5A31-B485-5C4C-B0F1-F29D2ACF1264}"/>
              </a:ext>
            </a:extLst>
          </p:cNvPr>
          <p:cNvSpPr/>
          <p:nvPr/>
        </p:nvSpPr>
        <p:spPr bwMode="auto">
          <a:xfrm>
            <a:off x="0" y="28576"/>
            <a:ext cx="12213244" cy="5852160"/>
          </a:xfrm>
          <a:prstGeom prst="rect">
            <a:avLst/>
          </a:prstGeom>
          <a:solidFill>
            <a:schemeClr val="bg2"/>
          </a:solidFill>
          <a:ln w="25400" cap="flat" cmpd="sng" algn="ctr">
            <a:noFill/>
            <a:prstDash val="solid"/>
            <a:miter lim="400000"/>
            <a:headEnd type="none" w="med" len="med"/>
            <a:tailEnd type="none" w="med" len="med"/>
          </a:ln>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5000" b="0" i="0" u="none" strike="noStrike" cap="none" normalizeH="0" baseline="0" dirty="0">
              <a:ln>
                <a:noFill/>
              </a:ln>
              <a:solidFill>
                <a:srgbClr val="000000"/>
              </a:solidFill>
              <a:effectLst/>
              <a:latin typeface="Helvetica Light" charset="0"/>
              <a:ea typeface="Helvetica Light" charset="0"/>
              <a:cs typeface="Helvetica Light" charset="0"/>
              <a:sym typeface="Helvetica Light" charset="0"/>
            </a:endParaRPr>
          </a:p>
        </p:txBody>
      </p:sp>
      <p:sp>
        <p:nvSpPr>
          <p:cNvPr id="24" name="Oval 23">
            <a:extLst>
              <a:ext uri="{FF2B5EF4-FFF2-40B4-BE49-F238E27FC236}">
                <a16:creationId xmlns:a16="http://schemas.microsoft.com/office/drawing/2014/main" id="{323A9816-078B-7245-9FC5-8902DD491594}"/>
              </a:ext>
            </a:extLst>
          </p:cNvPr>
          <p:cNvSpPr/>
          <p:nvPr/>
        </p:nvSpPr>
        <p:spPr>
          <a:xfrm>
            <a:off x="343135" y="241387"/>
            <a:ext cx="1097280" cy="1097280"/>
          </a:xfrm>
          <a:prstGeom prst="ellipse">
            <a:avLst/>
          </a:prstGeom>
          <a:blipFill>
            <a:blip r:embed="rId3"/>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4A7E825-D6F6-D848-AA4E-D5B17EC3B035}"/>
              </a:ext>
            </a:extLst>
          </p:cNvPr>
          <p:cNvSpPr/>
          <p:nvPr/>
        </p:nvSpPr>
        <p:spPr>
          <a:xfrm>
            <a:off x="2059609" y="238224"/>
            <a:ext cx="1097280" cy="1097280"/>
          </a:xfrm>
          <a:prstGeom prst="ellipse">
            <a:avLst/>
          </a:prstGeom>
          <a:blipFill>
            <a:blip r:embed="rId4"/>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B5FF93D-774C-6E40-8F27-467F25F24150}"/>
              </a:ext>
            </a:extLst>
          </p:cNvPr>
          <p:cNvSpPr/>
          <p:nvPr/>
        </p:nvSpPr>
        <p:spPr>
          <a:xfrm>
            <a:off x="3851088" y="238224"/>
            <a:ext cx="1097280" cy="1097280"/>
          </a:xfrm>
          <a:prstGeom prst="ellipse">
            <a:avLst/>
          </a:prstGeom>
          <a:blipFill>
            <a:blip r:embed="rId5"/>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F5B1F3C8-E3A2-1440-A02F-32E6461705C1}"/>
              </a:ext>
            </a:extLst>
          </p:cNvPr>
          <p:cNvPicPr>
            <a:picLocks noChangeAspect="1"/>
          </p:cNvPicPr>
          <p:nvPr/>
        </p:nvPicPr>
        <p:blipFill>
          <a:blip r:embed="rId6"/>
          <a:stretch>
            <a:fillRect/>
          </a:stretch>
        </p:blipFill>
        <p:spPr>
          <a:xfrm>
            <a:off x="5567562" y="238224"/>
            <a:ext cx="1121761" cy="1121761"/>
          </a:xfrm>
          <a:prstGeom prst="rect">
            <a:avLst/>
          </a:prstGeom>
        </p:spPr>
      </p:pic>
      <p:pic>
        <p:nvPicPr>
          <p:cNvPr id="28" name="Picture 27">
            <a:extLst>
              <a:ext uri="{FF2B5EF4-FFF2-40B4-BE49-F238E27FC236}">
                <a16:creationId xmlns:a16="http://schemas.microsoft.com/office/drawing/2014/main" id="{7FCCFA06-9731-FB42-A749-DA0C8BAF8EA4}"/>
              </a:ext>
            </a:extLst>
          </p:cNvPr>
          <p:cNvPicPr>
            <a:picLocks noChangeAspect="1"/>
          </p:cNvPicPr>
          <p:nvPr/>
        </p:nvPicPr>
        <p:blipFill>
          <a:blip r:embed="rId7"/>
          <a:stretch>
            <a:fillRect/>
          </a:stretch>
        </p:blipFill>
        <p:spPr>
          <a:xfrm>
            <a:off x="7308517" y="238224"/>
            <a:ext cx="1121761" cy="1121761"/>
          </a:xfrm>
          <a:prstGeom prst="rect">
            <a:avLst/>
          </a:prstGeom>
        </p:spPr>
      </p:pic>
      <p:pic>
        <p:nvPicPr>
          <p:cNvPr id="29" name="Picture 28">
            <a:extLst>
              <a:ext uri="{FF2B5EF4-FFF2-40B4-BE49-F238E27FC236}">
                <a16:creationId xmlns:a16="http://schemas.microsoft.com/office/drawing/2014/main" id="{BD833C13-F35F-6140-8F51-0DB1541D4C34}"/>
              </a:ext>
            </a:extLst>
          </p:cNvPr>
          <p:cNvPicPr>
            <a:picLocks noChangeAspect="1"/>
          </p:cNvPicPr>
          <p:nvPr/>
        </p:nvPicPr>
        <p:blipFill>
          <a:blip r:embed="rId8"/>
          <a:stretch>
            <a:fillRect/>
          </a:stretch>
        </p:blipFill>
        <p:spPr>
          <a:xfrm>
            <a:off x="9069146" y="238224"/>
            <a:ext cx="1121761" cy="1121761"/>
          </a:xfrm>
          <a:prstGeom prst="rect">
            <a:avLst/>
          </a:prstGeom>
        </p:spPr>
      </p:pic>
      <p:sp>
        <p:nvSpPr>
          <p:cNvPr id="30" name="Oval 29">
            <a:extLst>
              <a:ext uri="{FF2B5EF4-FFF2-40B4-BE49-F238E27FC236}">
                <a16:creationId xmlns:a16="http://schemas.microsoft.com/office/drawing/2014/main" id="{5D81F13E-6491-6E4A-A223-40F6D518DACF}"/>
              </a:ext>
            </a:extLst>
          </p:cNvPr>
          <p:cNvSpPr/>
          <p:nvPr/>
        </p:nvSpPr>
        <p:spPr>
          <a:xfrm>
            <a:off x="10743924" y="189378"/>
            <a:ext cx="1097280" cy="1097280"/>
          </a:xfrm>
          <a:prstGeom prst="ellipse">
            <a:avLst/>
          </a:prstGeom>
          <a:blipFill>
            <a:blip r:embed="rId9"/>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CDBEC5E-06E5-8C4C-9B2A-770046E757BD}"/>
              </a:ext>
            </a:extLst>
          </p:cNvPr>
          <p:cNvSpPr txBox="1"/>
          <p:nvPr/>
        </p:nvSpPr>
        <p:spPr>
          <a:xfrm>
            <a:off x="163848" y="1286659"/>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REDUCED STRESS</a:t>
            </a:r>
          </a:p>
        </p:txBody>
      </p:sp>
      <p:sp>
        <p:nvSpPr>
          <p:cNvPr id="32" name="TextBox 31">
            <a:extLst>
              <a:ext uri="{FF2B5EF4-FFF2-40B4-BE49-F238E27FC236}">
                <a16:creationId xmlns:a16="http://schemas.microsoft.com/office/drawing/2014/main" id="{49523EDC-0A4B-E648-BA14-E85C69ED852A}"/>
              </a:ext>
            </a:extLst>
          </p:cNvPr>
          <p:cNvSpPr txBox="1"/>
          <p:nvPr/>
        </p:nvSpPr>
        <p:spPr>
          <a:xfrm>
            <a:off x="1833918" y="1286658"/>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IMPROVED SLEEP</a:t>
            </a:r>
          </a:p>
        </p:txBody>
      </p:sp>
      <p:sp>
        <p:nvSpPr>
          <p:cNvPr id="33" name="TextBox 32">
            <a:extLst>
              <a:ext uri="{FF2B5EF4-FFF2-40B4-BE49-F238E27FC236}">
                <a16:creationId xmlns:a16="http://schemas.microsoft.com/office/drawing/2014/main" id="{BE123558-94FC-4940-B45B-E3BF7EE34589}"/>
              </a:ext>
            </a:extLst>
          </p:cNvPr>
          <p:cNvSpPr txBox="1"/>
          <p:nvPr/>
        </p:nvSpPr>
        <p:spPr>
          <a:xfrm>
            <a:off x="3186957" y="1335504"/>
            <a:ext cx="2305262" cy="584775"/>
          </a:xfrm>
          <a:prstGeom prst="rect">
            <a:avLst/>
          </a:prstGeom>
          <a:noFill/>
        </p:spPr>
        <p:txBody>
          <a:bodyPr wrap="square" rtlCol="0">
            <a:spAutoFit/>
          </a:bodyPr>
          <a:lstStyle/>
          <a:p>
            <a:pPr algn="ctr"/>
            <a:r>
              <a:rPr lang="en-US" sz="1600" b="1" dirty="0">
                <a:latin typeface="Comic Sans MS" panose="030F0702030302020204" pitchFamily="66" charset="0"/>
              </a:rPr>
              <a:t>REDUCED ANXIETY &amp; DEPRESSION</a:t>
            </a:r>
          </a:p>
        </p:txBody>
      </p:sp>
      <p:sp>
        <p:nvSpPr>
          <p:cNvPr id="34" name="TextBox 33">
            <a:extLst>
              <a:ext uri="{FF2B5EF4-FFF2-40B4-BE49-F238E27FC236}">
                <a16:creationId xmlns:a16="http://schemas.microsoft.com/office/drawing/2014/main" id="{865A4E33-1E1F-A44D-806D-AAAAC006E137}"/>
              </a:ext>
            </a:extLst>
          </p:cNvPr>
          <p:cNvSpPr txBox="1"/>
          <p:nvPr/>
        </p:nvSpPr>
        <p:spPr>
          <a:xfrm>
            <a:off x="7086946" y="1297106"/>
            <a:ext cx="1639929" cy="584775"/>
          </a:xfrm>
          <a:prstGeom prst="rect">
            <a:avLst/>
          </a:prstGeom>
          <a:noFill/>
        </p:spPr>
        <p:txBody>
          <a:bodyPr wrap="square" rtlCol="0">
            <a:spAutoFit/>
          </a:bodyPr>
          <a:lstStyle/>
          <a:p>
            <a:pPr algn="ctr"/>
            <a:r>
              <a:rPr lang="en-US" sz="1600" b="1" dirty="0">
                <a:latin typeface="Comic Sans MS" panose="030F0702030302020204" pitchFamily="66" charset="0"/>
              </a:rPr>
              <a:t>REDUCED AGGRESSION</a:t>
            </a:r>
          </a:p>
        </p:txBody>
      </p:sp>
      <p:sp>
        <p:nvSpPr>
          <p:cNvPr id="35" name="TextBox 34">
            <a:extLst>
              <a:ext uri="{FF2B5EF4-FFF2-40B4-BE49-F238E27FC236}">
                <a16:creationId xmlns:a16="http://schemas.microsoft.com/office/drawing/2014/main" id="{B8CD6D74-A6AB-064B-A1DD-02DF2406D81D}"/>
              </a:ext>
            </a:extLst>
          </p:cNvPr>
          <p:cNvSpPr txBox="1"/>
          <p:nvPr/>
        </p:nvSpPr>
        <p:spPr>
          <a:xfrm>
            <a:off x="8872546" y="1297105"/>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PROSOCIAL BEHAVIOR</a:t>
            </a:r>
          </a:p>
        </p:txBody>
      </p:sp>
      <p:sp>
        <p:nvSpPr>
          <p:cNvPr id="36" name="TextBox 35">
            <a:extLst>
              <a:ext uri="{FF2B5EF4-FFF2-40B4-BE49-F238E27FC236}">
                <a16:creationId xmlns:a16="http://schemas.microsoft.com/office/drawing/2014/main" id="{FF66B8C0-14ED-D446-9CAF-CF1C52A3CC7A}"/>
              </a:ext>
            </a:extLst>
          </p:cNvPr>
          <p:cNvSpPr txBox="1"/>
          <p:nvPr/>
        </p:nvSpPr>
        <p:spPr>
          <a:xfrm>
            <a:off x="5375705" y="1317437"/>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GREATER HAPPINESS</a:t>
            </a:r>
          </a:p>
        </p:txBody>
      </p:sp>
      <p:sp>
        <p:nvSpPr>
          <p:cNvPr id="37" name="TextBox 36">
            <a:extLst>
              <a:ext uri="{FF2B5EF4-FFF2-40B4-BE49-F238E27FC236}">
                <a16:creationId xmlns:a16="http://schemas.microsoft.com/office/drawing/2014/main" id="{27CC381E-B330-484F-89DD-0CCDF40DCF15}"/>
              </a:ext>
            </a:extLst>
          </p:cNvPr>
          <p:cNvSpPr txBox="1"/>
          <p:nvPr/>
        </p:nvSpPr>
        <p:spPr>
          <a:xfrm>
            <a:off x="10518233" y="1267694"/>
            <a:ext cx="1548662" cy="830997"/>
          </a:xfrm>
          <a:prstGeom prst="rect">
            <a:avLst/>
          </a:prstGeom>
          <a:noFill/>
        </p:spPr>
        <p:txBody>
          <a:bodyPr wrap="square" rtlCol="0">
            <a:spAutoFit/>
          </a:bodyPr>
          <a:lstStyle/>
          <a:p>
            <a:pPr algn="ctr"/>
            <a:r>
              <a:rPr lang="en-US" sz="1600" b="1" dirty="0">
                <a:latin typeface="Comic Sans MS" panose="030F0702030302020204" pitchFamily="66" charset="0"/>
              </a:rPr>
              <a:t>REDUCED ADHD SYMPTOMS</a:t>
            </a:r>
          </a:p>
        </p:txBody>
      </p:sp>
      <p:sp>
        <p:nvSpPr>
          <p:cNvPr id="38" name="Oval 37">
            <a:extLst>
              <a:ext uri="{FF2B5EF4-FFF2-40B4-BE49-F238E27FC236}">
                <a16:creationId xmlns:a16="http://schemas.microsoft.com/office/drawing/2014/main" id="{9A5C4469-66F3-5748-BDC9-86DC7701F2B5}"/>
              </a:ext>
            </a:extLst>
          </p:cNvPr>
          <p:cNvSpPr/>
          <p:nvPr/>
        </p:nvSpPr>
        <p:spPr>
          <a:xfrm>
            <a:off x="270081" y="2196995"/>
            <a:ext cx="1097280" cy="1097280"/>
          </a:xfrm>
          <a:prstGeom prst="ellipse">
            <a:avLst/>
          </a:prstGeom>
          <a:blipFill>
            <a:blip r:embed="rId10"/>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D6731B63-A2CA-5E45-93D8-34BB7AA09A83}"/>
              </a:ext>
            </a:extLst>
          </p:cNvPr>
          <p:cNvSpPr/>
          <p:nvPr/>
        </p:nvSpPr>
        <p:spPr>
          <a:xfrm>
            <a:off x="2009769" y="2196995"/>
            <a:ext cx="1097280" cy="1097280"/>
          </a:xfrm>
          <a:prstGeom prst="ellipse">
            <a:avLst/>
          </a:prstGeom>
          <a:blipFill>
            <a:blip r:embed="rId11"/>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7A9E33B-8D91-2844-9D99-A4CE6333BE15}"/>
              </a:ext>
            </a:extLst>
          </p:cNvPr>
          <p:cNvSpPr/>
          <p:nvPr/>
        </p:nvSpPr>
        <p:spPr>
          <a:xfrm>
            <a:off x="3881589" y="2196995"/>
            <a:ext cx="1097280" cy="1097280"/>
          </a:xfrm>
          <a:prstGeom prst="ellipse">
            <a:avLst/>
          </a:prstGeom>
          <a:blipFill>
            <a:blip r:embed="rId12"/>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C1E214C-CA4F-1B44-B79C-D67542528820}"/>
              </a:ext>
            </a:extLst>
          </p:cNvPr>
          <p:cNvSpPr/>
          <p:nvPr/>
        </p:nvSpPr>
        <p:spPr>
          <a:xfrm>
            <a:off x="5621277" y="2196995"/>
            <a:ext cx="1097280" cy="1097280"/>
          </a:xfrm>
          <a:prstGeom prst="ellipse">
            <a:avLst/>
          </a:prstGeom>
          <a:blipFill>
            <a:blip r:embed="rId13"/>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FA0FDA9-2A20-7940-B6E1-8E5D64D06120}"/>
              </a:ext>
            </a:extLst>
          </p:cNvPr>
          <p:cNvSpPr/>
          <p:nvPr/>
        </p:nvSpPr>
        <p:spPr>
          <a:xfrm>
            <a:off x="7394338" y="2196995"/>
            <a:ext cx="1097280" cy="1097280"/>
          </a:xfrm>
          <a:prstGeom prst="ellipse">
            <a:avLst/>
          </a:prstGeom>
          <a:blipFill>
            <a:blip r:embed="rId14"/>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A16D696-3225-5D49-91BB-8F30876F6F29}"/>
              </a:ext>
            </a:extLst>
          </p:cNvPr>
          <p:cNvSpPr/>
          <p:nvPr/>
        </p:nvSpPr>
        <p:spPr>
          <a:xfrm>
            <a:off x="9134026" y="2196995"/>
            <a:ext cx="1097280" cy="1097280"/>
          </a:xfrm>
          <a:prstGeom prst="ellipse">
            <a:avLst/>
          </a:prstGeom>
          <a:blipFill>
            <a:blip r:embed="rId15"/>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A7FCBF0-E12C-9A47-AC14-15B594C6672F}"/>
              </a:ext>
            </a:extLst>
          </p:cNvPr>
          <p:cNvSpPr/>
          <p:nvPr/>
        </p:nvSpPr>
        <p:spPr>
          <a:xfrm>
            <a:off x="10743924" y="2240529"/>
            <a:ext cx="1097280" cy="1097280"/>
          </a:xfrm>
          <a:prstGeom prst="ellipse">
            <a:avLst/>
          </a:prstGeom>
          <a:blipFill>
            <a:blip r:embed="rId16"/>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27318EF-88AA-CF47-9413-DFBF921413FA}"/>
              </a:ext>
            </a:extLst>
          </p:cNvPr>
          <p:cNvSpPr/>
          <p:nvPr/>
        </p:nvSpPr>
        <p:spPr>
          <a:xfrm>
            <a:off x="317493" y="4210082"/>
            <a:ext cx="1097280" cy="1097280"/>
          </a:xfrm>
          <a:prstGeom prst="ellipse">
            <a:avLst/>
          </a:prstGeom>
          <a:blipFill>
            <a:blip r:embed="rId17"/>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B2716FA-0D11-9C45-AEF6-B1AC9EA5E5D0}"/>
              </a:ext>
            </a:extLst>
          </p:cNvPr>
          <p:cNvSpPr/>
          <p:nvPr/>
        </p:nvSpPr>
        <p:spPr>
          <a:xfrm>
            <a:off x="2064036" y="4210082"/>
            <a:ext cx="1097280" cy="1097280"/>
          </a:xfrm>
          <a:prstGeom prst="ellipse">
            <a:avLst/>
          </a:prstGeom>
          <a:blipFill>
            <a:blip r:embed="rId18"/>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8305CC18-15BF-C840-913A-EE3D4E7B5883}"/>
              </a:ext>
            </a:extLst>
          </p:cNvPr>
          <p:cNvSpPr txBox="1"/>
          <p:nvPr/>
        </p:nvSpPr>
        <p:spPr>
          <a:xfrm>
            <a:off x="130019" y="3275311"/>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PHYSICAL ACTIVITY</a:t>
            </a:r>
          </a:p>
        </p:txBody>
      </p:sp>
      <p:sp>
        <p:nvSpPr>
          <p:cNvPr id="48" name="TextBox 47">
            <a:extLst>
              <a:ext uri="{FF2B5EF4-FFF2-40B4-BE49-F238E27FC236}">
                <a16:creationId xmlns:a16="http://schemas.microsoft.com/office/drawing/2014/main" id="{8B6054C0-91FF-F74E-B42B-D69E16EBA583}"/>
              </a:ext>
            </a:extLst>
          </p:cNvPr>
          <p:cNvSpPr txBox="1"/>
          <p:nvPr/>
        </p:nvSpPr>
        <p:spPr>
          <a:xfrm>
            <a:off x="1784078" y="3294275"/>
            <a:ext cx="1548662" cy="830997"/>
          </a:xfrm>
          <a:prstGeom prst="rect">
            <a:avLst/>
          </a:prstGeom>
          <a:noFill/>
        </p:spPr>
        <p:txBody>
          <a:bodyPr wrap="square" rtlCol="0">
            <a:spAutoFit/>
          </a:bodyPr>
          <a:lstStyle/>
          <a:p>
            <a:pPr algn="ctr"/>
            <a:r>
              <a:rPr lang="en-US" sz="1600" b="1" dirty="0">
                <a:latin typeface="Comic Sans MS" panose="030F0702030302020204" pitchFamily="66" charset="0"/>
              </a:rPr>
              <a:t>LOWER BLOOD PRESSURE</a:t>
            </a:r>
          </a:p>
        </p:txBody>
      </p:sp>
      <p:sp>
        <p:nvSpPr>
          <p:cNvPr id="49" name="TextBox 48">
            <a:extLst>
              <a:ext uri="{FF2B5EF4-FFF2-40B4-BE49-F238E27FC236}">
                <a16:creationId xmlns:a16="http://schemas.microsoft.com/office/drawing/2014/main" id="{445E30DD-5AD2-734D-B946-5DA723D7C3D6}"/>
              </a:ext>
            </a:extLst>
          </p:cNvPr>
          <p:cNvSpPr txBox="1"/>
          <p:nvPr/>
        </p:nvSpPr>
        <p:spPr>
          <a:xfrm>
            <a:off x="3734725" y="3271500"/>
            <a:ext cx="1548662" cy="830997"/>
          </a:xfrm>
          <a:prstGeom prst="rect">
            <a:avLst/>
          </a:prstGeom>
          <a:noFill/>
        </p:spPr>
        <p:txBody>
          <a:bodyPr wrap="square" rtlCol="0">
            <a:spAutoFit/>
          </a:bodyPr>
          <a:lstStyle/>
          <a:p>
            <a:pPr algn="ctr"/>
            <a:r>
              <a:rPr lang="en-US" sz="1600" b="1" dirty="0">
                <a:latin typeface="Comic Sans MS" panose="030F0702030302020204" pitchFamily="66" charset="0"/>
              </a:rPr>
              <a:t>FASTER POST-OP RECOVERY</a:t>
            </a:r>
          </a:p>
        </p:txBody>
      </p:sp>
      <p:sp>
        <p:nvSpPr>
          <p:cNvPr id="50" name="TextBox 49">
            <a:extLst>
              <a:ext uri="{FF2B5EF4-FFF2-40B4-BE49-F238E27FC236}">
                <a16:creationId xmlns:a16="http://schemas.microsoft.com/office/drawing/2014/main" id="{76817A30-AC0B-0C4B-B608-4AF48462A9BB}"/>
              </a:ext>
            </a:extLst>
          </p:cNvPr>
          <p:cNvSpPr txBox="1"/>
          <p:nvPr/>
        </p:nvSpPr>
        <p:spPr>
          <a:xfrm>
            <a:off x="5507786" y="3271500"/>
            <a:ext cx="1548662" cy="830997"/>
          </a:xfrm>
          <a:prstGeom prst="rect">
            <a:avLst/>
          </a:prstGeom>
          <a:noFill/>
        </p:spPr>
        <p:txBody>
          <a:bodyPr wrap="square" rtlCol="0">
            <a:spAutoFit/>
          </a:bodyPr>
          <a:lstStyle/>
          <a:p>
            <a:pPr algn="ctr"/>
            <a:r>
              <a:rPr lang="en-US" sz="1600" b="1" dirty="0">
                <a:latin typeface="Comic Sans MS" panose="030F0702030302020204" pitchFamily="66" charset="0"/>
              </a:rPr>
              <a:t>IMPROVED BIRTH OUTCOMES</a:t>
            </a:r>
          </a:p>
        </p:txBody>
      </p:sp>
      <p:sp>
        <p:nvSpPr>
          <p:cNvPr id="51" name="TextBox 50">
            <a:extLst>
              <a:ext uri="{FF2B5EF4-FFF2-40B4-BE49-F238E27FC236}">
                <a16:creationId xmlns:a16="http://schemas.microsoft.com/office/drawing/2014/main" id="{707ECA81-D226-1B4E-88E7-6F2B64212E6C}"/>
              </a:ext>
            </a:extLst>
          </p:cNvPr>
          <p:cNvSpPr txBox="1"/>
          <p:nvPr/>
        </p:nvSpPr>
        <p:spPr>
          <a:xfrm>
            <a:off x="7176478" y="3262847"/>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PAIN CONTROL</a:t>
            </a:r>
          </a:p>
        </p:txBody>
      </p:sp>
      <p:sp>
        <p:nvSpPr>
          <p:cNvPr id="52" name="TextBox 51">
            <a:extLst>
              <a:ext uri="{FF2B5EF4-FFF2-40B4-BE49-F238E27FC236}">
                <a16:creationId xmlns:a16="http://schemas.microsoft.com/office/drawing/2014/main" id="{BD5E05A5-DA08-EC46-86DD-9DBCF1D600F8}"/>
              </a:ext>
            </a:extLst>
          </p:cNvPr>
          <p:cNvSpPr txBox="1"/>
          <p:nvPr/>
        </p:nvSpPr>
        <p:spPr>
          <a:xfrm>
            <a:off x="8908335" y="3271500"/>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LESS OBESITY</a:t>
            </a:r>
          </a:p>
        </p:txBody>
      </p:sp>
      <p:sp>
        <p:nvSpPr>
          <p:cNvPr id="53" name="TextBox 52">
            <a:extLst>
              <a:ext uri="{FF2B5EF4-FFF2-40B4-BE49-F238E27FC236}">
                <a16:creationId xmlns:a16="http://schemas.microsoft.com/office/drawing/2014/main" id="{3CD9AAF9-4604-C641-B3BF-D318413F464C}"/>
              </a:ext>
            </a:extLst>
          </p:cNvPr>
          <p:cNvSpPr txBox="1"/>
          <p:nvPr/>
        </p:nvSpPr>
        <p:spPr>
          <a:xfrm>
            <a:off x="10518233" y="3348736"/>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LESS DIABETES</a:t>
            </a:r>
          </a:p>
        </p:txBody>
      </p:sp>
      <p:sp>
        <p:nvSpPr>
          <p:cNvPr id="54" name="TextBox 53">
            <a:extLst>
              <a:ext uri="{FF2B5EF4-FFF2-40B4-BE49-F238E27FC236}">
                <a16:creationId xmlns:a16="http://schemas.microsoft.com/office/drawing/2014/main" id="{48A2FA3D-196F-424B-A8F8-E8D27FB73091}"/>
              </a:ext>
            </a:extLst>
          </p:cNvPr>
          <p:cNvSpPr txBox="1"/>
          <p:nvPr/>
        </p:nvSpPr>
        <p:spPr>
          <a:xfrm>
            <a:off x="61734" y="5307362"/>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BETTER EYESIGHT</a:t>
            </a:r>
          </a:p>
        </p:txBody>
      </p:sp>
      <p:sp>
        <p:nvSpPr>
          <p:cNvPr id="55" name="TextBox 54">
            <a:extLst>
              <a:ext uri="{FF2B5EF4-FFF2-40B4-BE49-F238E27FC236}">
                <a16:creationId xmlns:a16="http://schemas.microsoft.com/office/drawing/2014/main" id="{7D1D0077-A37D-504C-8D8D-CFE075870BAB}"/>
              </a:ext>
            </a:extLst>
          </p:cNvPr>
          <p:cNvSpPr txBox="1"/>
          <p:nvPr/>
        </p:nvSpPr>
        <p:spPr>
          <a:xfrm>
            <a:off x="1775758" y="5322100"/>
            <a:ext cx="1548662" cy="584775"/>
          </a:xfrm>
          <a:prstGeom prst="rect">
            <a:avLst/>
          </a:prstGeom>
          <a:noFill/>
        </p:spPr>
        <p:txBody>
          <a:bodyPr wrap="square" rtlCol="0">
            <a:spAutoFit/>
          </a:bodyPr>
          <a:lstStyle/>
          <a:p>
            <a:pPr algn="ctr"/>
            <a:r>
              <a:rPr lang="en-US" sz="1600" b="1" dirty="0">
                <a:latin typeface="Comic Sans MS" panose="030F0702030302020204" pitchFamily="66" charset="0"/>
              </a:rPr>
              <a:t>+/- ASTHMA IMPACTS</a:t>
            </a:r>
          </a:p>
        </p:txBody>
      </p:sp>
      <p:sp>
        <p:nvSpPr>
          <p:cNvPr id="62" name="TextBox 61">
            <a:extLst>
              <a:ext uri="{FF2B5EF4-FFF2-40B4-BE49-F238E27FC236}">
                <a16:creationId xmlns:a16="http://schemas.microsoft.com/office/drawing/2014/main" id="{42194EC6-17D3-C041-9088-D6E9D2F7A22E}"/>
              </a:ext>
            </a:extLst>
          </p:cNvPr>
          <p:cNvSpPr txBox="1"/>
          <p:nvPr/>
        </p:nvSpPr>
        <p:spPr>
          <a:xfrm>
            <a:off x="8139443" y="5317471"/>
            <a:ext cx="3921266" cy="461665"/>
          </a:xfrm>
          <a:prstGeom prst="rect">
            <a:avLst/>
          </a:prstGeom>
          <a:noFill/>
        </p:spPr>
        <p:txBody>
          <a:bodyPr wrap="none" rtlCol="0">
            <a:spAutoFit/>
          </a:bodyPr>
          <a:lstStyle/>
          <a:p>
            <a:pPr algn="r"/>
            <a:r>
              <a:rPr lang="en-US" sz="1200" dirty="0" err="1"/>
              <a:t>Frumkin</a:t>
            </a:r>
            <a:r>
              <a:rPr lang="en-US" sz="1200" dirty="0"/>
              <a:t> et al. 2017 Environmental Health Perspectives</a:t>
            </a:r>
          </a:p>
          <a:p>
            <a:pPr algn="r"/>
            <a:r>
              <a:rPr lang="en-US" sz="1200" dirty="0"/>
              <a:t>Bratman et al. 2019 Science Advances</a:t>
            </a:r>
          </a:p>
        </p:txBody>
      </p:sp>
    </p:spTree>
    <p:extLst>
      <p:ext uri="{BB962C8B-B14F-4D97-AF65-F5344CB8AC3E}">
        <p14:creationId xmlns:p14="http://schemas.microsoft.com/office/powerpoint/2010/main" val="3454201893"/>
      </p:ext>
    </p:extLst>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heme1">
  <a:themeElements>
    <a:clrScheme name="TNC WAFO colors">
      <a:dk1>
        <a:srgbClr val="000000"/>
      </a:dk1>
      <a:lt1>
        <a:srgbClr val="FFFFFF"/>
      </a:lt1>
      <a:dk2>
        <a:srgbClr val="53585F"/>
      </a:dk2>
      <a:lt2>
        <a:srgbClr val="DCDEE0"/>
      </a:lt2>
      <a:accent1>
        <a:srgbClr val="FDDA24"/>
      </a:accent1>
      <a:accent2>
        <a:srgbClr val="509E2F"/>
      </a:accent2>
      <a:accent3>
        <a:srgbClr val="AF272F"/>
      </a:accent3>
      <a:accent4>
        <a:srgbClr val="E57200"/>
      </a:accent4>
      <a:accent5>
        <a:srgbClr val="009CDE"/>
      </a:accent5>
      <a:accent6>
        <a:srgbClr val="782F40"/>
      </a:accent6>
      <a:hlink>
        <a:srgbClr val="0365C0"/>
      </a:hlink>
      <a:folHlink>
        <a:srgbClr val="BF00B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2"/>
        </a:solidFill>
        <a:ln w="25400" cap="flat" cmpd="sng" algn="ctr">
          <a:noFill/>
          <a:prstDash val="solid"/>
          <a:miter lim="400000"/>
          <a:headEnd type="none" w="med" len="med"/>
          <a:tailEnd type="none" w="med" len="med"/>
        </a:ln>
        <a:effectLst/>
      </a:spPr>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sz="50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40000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altLang="en-US" sz="50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extLst>
    <a:ext uri="{05A4C25C-085E-4340-85A3-A5531E510DB2}">
      <thm15:themeFamily xmlns:thm15="http://schemas.microsoft.com/office/thememl/2012/main" name="WAFO expanded Powerpoint slide set - Jan 2017" id="{CDA38DB5-99CA-A441-AAAD-600798AC252B}" vid="{9DB15937-549A-5446-94AD-7E3F88B72A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9413</TotalTime>
  <Words>2023</Words>
  <Application>Microsoft Office PowerPoint</Application>
  <PresentationFormat>Widescreen</PresentationFormat>
  <Paragraphs>211</Paragraphs>
  <Slides>52</Slides>
  <Notes>24</Notes>
  <HiddenSlides>8</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Andale Mono</vt:lpstr>
      <vt:lpstr>Arial</vt:lpstr>
      <vt:lpstr>Calibri</vt:lpstr>
      <vt:lpstr>Chronicle Deck Semi</vt:lpstr>
      <vt:lpstr>Chronicle Office Regular</vt:lpstr>
      <vt:lpstr>Comic Sans MS</vt:lpstr>
      <vt:lpstr>Helvetica Light</vt:lpstr>
      <vt:lpstr>Times New Roman</vt:lpstr>
      <vt:lpstr>Whitney Bold</vt:lpstr>
      <vt:lpstr>Whitney Office Bold</vt:lpstr>
      <vt:lpstr>Theme1</vt:lpstr>
      <vt:lpstr>PowerPoint Presentation</vt:lpstr>
      <vt:lpstr>PowerPoint Presentation</vt:lpstr>
      <vt:lpstr>PowerPoint Presentation</vt:lpstr>
      <vt:lpstr>PowerPoint Presentation</vt:lpstr>
      <vt:lpstr>PowerPoint Presentation</vt:lpstr>
      <vt:lpstr>The environmental health paradigm</vt:lpstr>
      <vt:lpstr>PowerPoint Presentation</vt:lpstr>
      <vt:lpstr>PowerPoint Presentation</vt:lpstr>
      <vt:lpstr>PowerPoint Presentation</vt:lpstr>
      <vt:lpstr>PowerPoint Presentation</vt:lpstr>
      <vt:lpstr>An observational study:  Street trees and depression</vt:lpstr>
      <vt:lpstr>Experimental evidence:  Nature contact and ADHD</vt:lpstr>
      <vt:lpstr>A true experiment:   Nature contact and ADHD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Levin</dc:creator>
  <cp:lastModifiedBy>Nelson Mandela University</cp:lastModifiedBy>
  <cp:revision>51</cp:revision>
  <dcterms:created xsi:type="dcterms:W3CDTF">2020-01-16T17:08:26Z</dcterms:created>
  <dcterms:modified xsi:type="dcterms:W3CDTF">2020-01-23T06:21:03Z</dcterms:modified>
</cp:coreProperties>
</file>