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3"/>
  </p:notesMasterIdLst>
  <p:sldIdLst>
    <p:sldId id="480" r:id="rId2"/>
    <p:sldId id="499" r:id="rId3"/>
    <p:sldId id="260" r:id="rId4"/>
    <p:sldId id="464" r:id="rId5"/>
    <p:sldId id="359" r:id="rId6"/>
    <p:sldId id="262" r:id="rId7"/>
    <p:sldId id="462" r:id="rId8"/>
    <p:sldId id="301" r:id="rId9"/>
    <p:sldId id="303" r:id="rId10"/>
    <p:sldId id="302" r:id="rId11"/>
    <p:sldId id="304" r:id="rId12"/>
    <p:sldId id="305" r:id="rId13"/>
    <p:sldId id="306" r:id="rId14"/>
    <p:sldId id="349" r:id="rId15"/>
    <p:sldId id="497" r:id="rId16"/>
    <p:sldId id="653" r:id="rId17"/>
    <p:sldId id="482" r:id="rId18"/>
    <p:sldId id="313" r:id="rId19"/>
    <p:sldId id="338" r:id="rId20"/>
    <p:sldId id="309" r:id="rId21"/>
    <p:sldId id="335" r:id="rId22"/>
    <p:sldId id="503" r:id="rId23"/>
    <p:sldId id="498" r:id="rId24"/>
    <p:sldId id="485" r:id="rId25"/>
    <p:sldId id="502" r:id="rId26"/>
    <p:sldId id="318" r:id="rId27"/>
    <p:sldId id="331" r:id="rId28"/>
    <p:sldId id="443" r:id="rId29"/>
    <p:sldId id="460" r:id="rId30"/>
    <p:sldId id="393" r:id="rId31"/>
    <p:sldId id="486" r:id="rId32"/>
    <p:sldId id="487" r:id="rId33"/>
    <p:sldId id="377" r:id="rId34"/>
    <p:sldId id="652" r:id="rId35"/>
    <p:sldId id="378" r:id="rId36"/>
    <p:sldId id="339" r:id="rId37"/>
    <p:sldId id="385" r:id="rId38"/>
    <p:sldId id="387" r:id="rId39"/>
    <p:sldId id="386" r:id="rId40"/>
    <p:sldId id="388" r:id="rId41"/>
    <p:sldId id="311" r:id="rId42"/>
    <p:sldId id="461" r:id="rId43"/>
    <p:sldId id="308" r:id="rId44"/>
    <p:sldId id="395" r:id="rId45"/>
    <p:sldId id="270" r:id="rId46"/>
    <p:sldId id="456" r:id="rId47"/>
    <p:sldId id="294" r:id="rId48"/>
    <p:sldId id="295" r:id="rId49"/>
    <p:sldId id="654" r:id="rId50"/>
    <p:sldId id="310" r:id="rId51"/>
    <p:sldId id="337" r:id="rId5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583"/>
    <a:srgbClr val="161A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076" autoAdjust="0"/>
    <p:restoredTop sz="93907" autoAdjust="0"/>
  </p:normalViewPr>
  <p:slideViewPr>
    <p:cSldViewPr snapToGrid="0" snapToObjects="1">
      <p:cViewPr varScale="1">
        <p:scale>
          <a:sx n="63" d="100"/>
          <a:sy n="63" d="100"/>
        </p:scale>
        <p:origin x="768" y="124"/>
      </p:cViewPr>
      <p:guideLst>
        <p:guide orient="horz" pos="2160"/>
        <p:guide pos="665"/>
      </p:guideLst>
    </p:cSldViewPr>
  </p:slideViewPr>
  <p:outlineViewPr>
    <p:cViewPr>
      <p:scale>
        <a:sx n="33" d="100"/>
        <a:sy n="33" d="100"/>
      </p:scale>
      <p:origin x="0" y="-11156"/>
    </p:cViewPr>
  </p:outlineViewPr>
  <p:notesTextViewPr>
    <p:cViewPr>
      <p:scale>
        <a:sx n="1" d="1"/>
        <a:sy n="1" d="1"/>
      </p:scale>
      <p:origin x="0" y="0"/>
    </p:cViewPr>
  </p:notesTextViewPr>
  <p:sorterViewPr>
    <p:cViewPr>
      <p:scale>
        <a:sx n="110" d="100"/>
        <a:sy n="110" d="100"/>
      </p:scale>
      <p:origin x="0" y="-105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E9A0BC-49A5-FB4E-915E-670DC6D886CF}" type="datetimeFigureOut">
              <a:rPr lang="en-US" smtClean="0"/>
              <a:t>1/20/2020</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94CCFF-6412-9042-A3B0-438C5FEDD57B}" type="slidenum">
              <a:rPr lang="en-US" smtClean="0"/>
              <a:t>‹#›</a:t>
            </a:fld>
            <a:endParaRPr lang="en-US"/>
          </a:p>
        </p:txBody>
      </p:sp>
    </p:spTree>
    <p:extLst>
      <p:ext uri="{BB962C8B-B14F-4D97-AF65-F5344CB8AC3E}">
        <p14:creationId xmlns:p14="http://schemas.microsoft.com/office/powerpoint/2010/main" val="1913821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94CCFF-6412-9042-A3B0-438C5FEDD57B}" type="slidenum">
              <a:rPr lang="en-US" smtClean="0"/>
              <a:t>1</a:t>
            </a:fld>
            <a:endParaRPr lang="en-US"/>
          </a:p>
        </p:txBody>
      </p:sp>
    </p:spTree>
    <p:extLst>
      <p:ext uri="{BB962C8B-B14F-4D97-AF65-F5344CB8AC3E}">
        <p14:creationId xmlns:p14="http://schemas.microsoft.com/office/powerpoint/2010/main" val="850030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en-US" altLang="en-US"/>
          </a:p>
        </p:txBody>
      </p:sp>
      <p:sp>
        <p:nvSpPr>
          <p:cNvPr id="76804" name="Slide Number Placeholder 3"/>
          <p:cNvSpPr>
            <a:spLocks noGrp="1"/>
          </p:cNvSpPr>
          <p:nvPr>
            <p:ph type="sldNum" sz="quarter" idx="5"/>
          </p:nvPr>
        </p:nvSpPr>
        <p:spPr>
          <a:noFill/>
        </p:spPr>
        <p:txBody>
          <a:bodyPr/>
          <a:lstStyle/>
          <a:p>
            <a:fld id="{A0355246-60BC-4367-B992-A7B35B7AFAD2}" type="slidenum">
              <a:rPr lang="en-US" altLang="en-US">
                <a:solidFill>
                  <a:srgbClr val="000000"/>
                </a:solidFill>
              </a:rPr>
              <a:pPr/>
              <a:t>10</a:t>
            </a:fld>
            <a:endParaRPr lang="en-US" altLang="en-US">
              <a:solidFill>
                <a:srgbClr val="000000"/>
              </a:solidFill>
            </a:endParaRPr>
          </a:p>
        </p:txBody>
      </p:sp>
    </p:spTree>
    <p:extLst>
      <p:ext uri="{BB962C8B-B14F-4D97-AF65-F5344CB8AC3E}">
        <p14:creationId xmlns:p14="http://schemas.microsoft.com/office/powerpoint/2010/main" val="3747572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altLang="en-US"/>
          </a:p>
        </p:txBody>
      </p:sp>
      <p:sp>
        <p:nvSpPr>
          <p:cNvPr id="80900" name="Slide Number Placeholder 3"/>
          <p:cNvSpPr>
            <a:spLocks noGrp="1"/>
          </p:cNvSpPr>
          <p:nvPr>
            <p:ph type="sldNum" sz="quarter" idx="5"/>
          </p:nvPr>
        </p:nvSpPr>
        <p:spPr>
          <a:noFill/>
        </p:spPr>
        <p:txBody>
          <a:bodyPr/>
          <a:lstStyle/>
          <a:p>
            <a:fld id="{91C5C70C-DB6A-42B3-A9D4-6F4FDB3E1818}" type="slidenum">
              <a:rPr lang="en-US" altLang="en-US">
                <a:solidFill>
                  <a:srgbClr val="000000"/>
                </a:solidFill>
              </a:rPr>
              <a:pPr/>
              <a:t>11</a:t>
            </a:fld>
            <a:endParaRPr lang="en-US" altLang="en-US">
              <a:solidFill>
                <a:srgbClr val="000000"/>
              </a:solidFill>
            </a:endParaRPr>
          </a:p>
        </p:txBody>
      </p:sp>
    </p:spTree>
    <p:extLst>
      <p:ext uri="{BB962C8B-B14F-4D97-AF65-F5344CB8AC3E}">
        <p14:creationId xmlns:p14="http://schemas.microsoft.com/office/powerpoint/2010/main" val="2414459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endParaRPr lang="en-US" altLang="en-US"/>
          </a:p>
        </p:txBody>
      </p:sp>
      <p:sp>
        <p:nvSpPr>
          <p:cNvPr id="82948" name="Slide Number Placeholder 3"/>
          <p:cNvSpPr>
            <a:spLocks noGrp="1"/>
          </p:cNvSpPr>
          <p:nvPr>
            <p:ph type="sldNum" sz="quarter" idx="5"/>
          </p:nvPr>
        </p:nvSpPr>
        <p:spPr>
          <a:noFill/>
        </p:spPr>
        <p:txBody>
          <a:bodyPr/>
          <a:lstStyle/>
          <a:p>
            <a:fld id="{795D97C1-1306-4B85-8B16-20896FF6270C}" type="slidenum">
              <a:rPr lang="en-US" altLang="en-US">
                <a:solidFill>
                  <a:srgbClr val="000000"/>
                </a:solidFill>
              </a:rPr>
              <a:pPr/>
              <a:t>12</a:t>
            </a:fld>
            <a:endParaRPr lang="en-US" altLang="en-US">
              <a:solidFill>
                <a:srgbClr val="000000"/>
              </a:solidFill>
            </a:endParaRPr>
          </a:p>
        </p:txBody>
      </p:sp>
    </p:spTree>
    <p:extLst>
      <p:ext uri="{BB962C8B-B14F-4D97-AF65-F5344CB8AC3E}">
        <p14:creationId xmlns:p14="http://schemas.microsoft.com/office/powerpoint/2010/main" val="326360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endParaRPr lang="en-US" altLang="en-US"/>
          </a:p>
        </p:txBody>
      </p:sp>
      <p:sp>
        <p:nvSpPr>
          <p:cNvPr id="84996" name="Slide Number Placeholder 3"/>
          <p:cNvSpPr>
            <a:spLocks noGrp="1"/>
          </p:cNvSpPr>
          <p:nvPr>
            <p:ph type="sldNum" sz="quarter" idx="5"/>
          </p:nvPr>
        </p:nvSpPr>
        <p:spPr>
          <a:noFill/>
        </p:spPr>
        <p:txBody>
          <a:bodyPr/>
          <a:lstStyle/>
          <a:p>
            <a:fld id="{E9F4168F-5F3C-4DD5-8FDF-8965EE114B00}" type="slidenum">
              <a:rPr lang="en-US" altLang="en-US">
                <a:solidFill>
                  <a:srgbClr val="000000"/>
                </a:solidFill>
              </a:rPr>
              <a:pPr/>
              <a:t>13</a:t>
            </a:fld>
            <a:endParaRPr lang="en-US" altLang="en-US">
              <a:solidFill>
                <a:srgbClr val="000000"/>
              </a:solidFill>
            </a:endParaRPr>
          </a:p>
        </p:txBody>
      </p:sp>
    </p:spTree>
    <p:extLst>
      <p:ext uri="{BB962C8B-B14F-4D97-AF65-F5344CB8AC3E}">
        <p14:creationId xmlns:p14="http://schemas.microsoft.com/office/powerpoint/2010/main" val="3345148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endParaRPr lang="en-US" altLang="en-US"/>
          </a:p>
        </p:txBody>
      </p:sp>
      <p:sp>
        <p:nvSpPr>
          <p:cNvPr id="87044" name="Slide Number Placeholder 3"/>
          <p:cNvSpPr>
            <a:spLocks noGrp="1"/>
          </p:cNvSpPr>
          <p:nvPr>
            <p:ph type="sldNum" sz="quarter" idx="5"/>
          </p:nvPr>
        </p:nvSpPr>
        <p:spPr>
          <a:noFill/>
        </p:spPr>
        <p:txBody>
          <a:bodyPr/>
          <a:lstStyle/>
          <a:p>
            <a:fld id="{F652A217-B813-46B7-86C4-B175DEAF8A72}" type="slidenum">
              <a:rPr lang="en-US" altLang="en-US">
                <a:solidFill>
                  <a:srgbClr val="000000"/>
                </a:solidFill>
              </a:rPr>
              <a:pPr/>
              <a:t>14</a:t>
            </a:fld>
            <a:endParaRPr lang="en-US" altLang="en-US">
              <a:solidFill>
                <a:srgbClr val="000000"/>
              </a:solidFill>
            </a:endParaRPr>
          </a:p>
        </p:txBody>
      </p:sp>
    </p:spTree>
    <p:extLst>
      <p:ext uri="{BB962C8B-B14F-4D97-AF65-F5344CB8AC3E}">
        <p14:creationId xmlns:p14="http://schemas.microsoft.com/office/powerpoint/2010/main" val="3760876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endParaRPr lang="en-US" altLang="en-US"/>
          </a:p>
        </p:txBody>
      </p:sp>
      <p:sp>
        <p:nvSpPr>
          <p:cNvPr id="89092" name="Slide Number Placeholder 3"/>
          <p:cNvSpPr>
            <a:spLocks noGrp="1"/>
          </p:cNvSpPr>
          <p:nvPr>
            <p:ph type="sldNum" sz="quarter" idx="5"/>
          </p:nvPr>
        </p:nvSpPr>
        <p:spPr>
          <a:noFill/>
        </p:spPr>
        <p:txBody>
          <a:bodyPr/>
          <a:lstStyle/>
          <a:p>
            <a:fld id="{B1BE403E-31EA-4D60-AD3C-88AA91638F86}" type="slidenum">
              <a:rPr lang="en-US" altLang="en-US">
                <a:solidFill>
                  <a:srgbClr val="000000"/>
                </a:solidFill>
              </a:rPr>
              <a:pPr/>
              <a:t>15</a:t>
            </a:fld>
            <a:endParaRPr lang="en-US" altLang="en-US">
              <a:solidFill>
                <a:srgbClr val="000000"/>
              </a:solidFill>
            </a:endParaRPr>
          </a:p>
        </p:txBody>
      </p:sp>
    </p:spTree>
    <p:extLst>
      <p:ext uri="{BB962C8B-B14F-4D97-AF65-F5344CB8AC3E}">
        <p14:creationId xmlns:p14="http://schemas.microsoft.com/office/powerpoint/2010/main" val="688258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endParaRPr lang="en-US" altLang="en-US"/>
          </a:p>
        </p:txBody>
      </p:sp>
      <p:sp>
        <p:nvSpPr>
          <p:cNvPr id="89092" name="Slide Number Placeholder 3"/>
          <p:cNvSpPr>
            <a:spLocks noGrp="1"/>
          </p:cNvSpPr>
          <p:nvPr>
            <p:ph type="sldNum" sz="quarter" idx="5"/>
          </p:nvPr>
        </p:nvSpPr>
        <p:spPr>
          <a:noFill/>
        </p:spPr>
        <p:txBody>
          <a:bodyPr/>
          <a:lstStyle/>
          <a:p>
            <a:fld id="{B1BE403E-31EA-4D60-AD3C-88AA91638F86}" type="slidenum">
              <a:rPr lang="en-US" altLang="en-US">
                <a:solidFill>
                  <a:srgbClr val="000000"/>
                </a:solidFill>
              </a:rPr>
              <a:pPr/>
              <a:t>16</a:t>
            </a:fld>
            <a:endParaRPr lang="en-US" altLang="en-US">
              <a:solidFill>
                <a:srgbClr val="000000"/>
              </a:solidFill>
            </a:endParaRPr>
          </a:p>
        </p:txBody>
      </p:sp>
    </p:spTree>
    <p:extLst>
      <p:ext uri="{BB962C8B-B14F-4D97-AF65-F5344CB8AC3E}">
        <p14:creationId xmlns:p14="http://schemas.microsoft.com/office/powerpoint/2010/main" val="688258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endParaRPr lang="en-US" altLang="en-US" dirty="0"/>
          </a:p>
        </p:txBody>
      </p:sp>
      <p:sp>
        <p:nvSpPr>
          <p:cNvPr id="91140" name="Slide Number Placeholder 3"/>
          <p:cNvSpPr>
            <a:spLocks noGrp="1"/>
          </p:cNvSpPr>
          <p:nvPr>
            <p:ph type="sldNum" sz="quarter" idx="5"/>
          </p:nvPr>
        </p:nvSpPr>
        <p:spPr>
          <a:noFill/>
        </p:spPr>
        <p:txBody>
          <a:bodyPr/>
          <a:lstStyle/>
          <a:p>
            <a:fld id="{E7C38B52-5E36-4492-B284-6BF2E256188B}" type="slidenum">
              <a:rPr lang="en-US" altLang="en-US">
                <a:solidFill>
                  <a:srgbClr val="000000"/>
                </a:solidFill>
              </a:rPr>
              <a:pPr/>
              <a:t>17</a:t>
            </a:fld>
            <a:endParaRPr lang="en-US" altLang="en-US">
              <a:solidFill>
                <a:srgbClr val="000000"/>
              </a:solidFill>
            </a:endParaRPr>
          </a:p>
        </p:txBody>
      </p:sp>
    </p:spTree>
    <p:extLst>
      <p:ext uri="{BB962C8B-B14F-4D97-AF65-F5344CB8AC3E}">
        <p14:creationId xmlns:p14="http://schemas.microsoft.com/office/powerpoint/2010/main" val="1698973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endParaRPr lang="en-US" altLang="en-US" dirty="0"/>
          </a:p>
        </p:txBody>
      </p:sp>
      <p:sp>
        <p:nvSpPr>
          <p:cNvPr id="91140" name="Slide Number Placeholder 3"/>
          <p:cNvSpPr>
            <a:spLocks noGrp="1"/>
          </p:cNvSpPr>
          <p:nvPr>
            <p:ph type="sldNum" sz="quarter" idx="5"/>
          </p:nvPr>
        </p:nvSpPr>
        <p:spPr>
          <a:noFill/>
        </p:spPr>
        <p:txBody>
          <a:bodyPr/>
          <a:lstStyle/>
          <a:p>
            <a:fld id="{E7C38B52-5E36-4492-B284-6BF2E256188B}" type="slidenum">
              <a:rPr lang="en-US" altLang="en-US">
                <a:solidFill>
                  <a:srgbClr val="000000"/>
                </a:solidFill>
              </a:rPr>
              <a:pPr/>
              <a:t>18</a:t>
            </a:fld>
            <a:endParaRPr lang="en-US" altLang="en-US">
              <a:solidFill>
                <a:srgbClr val="000000"/>
              </a:solidFill>
            </a:endParaRPr>
          </a:p>
        </p:txBody>
      </p:sp>
    </p:spTree>
    <p:extLst>
      <p:ext uri="{BB962C8B-B14F-4D97-AF65-F5344CB8AC3E}">
        <p14:creationId xmlns:p14="http://schemas.microsoft.com/office/powerpoint/2010/main" val="2529153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altLang="en-US" sz="1200" dirty="0"/>
              <a:t>To understand the</a:t>
            </a:r>
            <a:r>
              <a:rPr lang="en-US" altLang="en-US" sz="1200" baseline="0" dirty="0"/>
              <a:t> role of the World Ocean Council it is important to have a clear picture of international ocean business activity. </a:t>
            </a:r>
            <a:r>
              <a:rPr lang="en-US" altLang="en-US" sz="1200" dirty="0"/>
              <a:t>Over the years ocean use has grown</a:t>
            </a:r>
            <a:r>
              <a:rPr lang="en-US" altLang="en-US" sz="1200" baseline="0" dirty="0"/>
              <a:t> and the types of use have expanded.</a:t>
            </a:r>
            <a:r>
              <a:rPr lang="en-US" altLang="en-US" sz="1200" dirty="0"/>
              <a:t> Human activity</a:t>
            </a:r>
            <a:r>
              <a:rPr lang="en-US" altLang="en-US" sz="1200" baseline="0" dirty="0"/>
              <a:t> in the ocean</a:t>
            </a:r>
            <a:r>
              <a:rPr lang="en-US" altLang="en-US" sz="1200" dirty="0"/>
              <a:t> has grown tremendously in duration, intensity and frequency. The location of these activities has extended geographically all around the world.</a:t>
            </a:r>
          </a:p>
          <a:p>
            <a:endParaRPr lang="en-US" altLang="en-US" sz="1200" dirty="0">
              <a:solidFill>
                <a:srgbClr val="FF0000"/>
              </a:solidFill>
            </a:endParaRPr>
          </a:p>
          <a:p>
            <a:r>
              <a:rPr lang="en-US" altLang="en-US" sz="1200" i="1" dirty="0"/>
              <a:t>[EXTRA</a:t>
            </a:r>
            <a:r>
              <a:rPr lang="en-US" altLang="en-US" sz="1200" i="1" baseline="0" dirty="0"/>
              <a:t> – FOR MORE DETAIL] Examples of expanding use </a:t>
            </a:r>
            <a:r>
              <a:rPr lang="en-US" altLang="en-US" sz="1200" i="1" dirty="0"/>
              <a:t>are the development of offshore renewable energies, subsea mining,</a:t>
            </a:r>
            <a:r>
              <a:rPr lang="en-US" altLang="en-US" sz="1200" i="1" baseline="0" dirty="0"/>
              <a:t> and</a:t>
            </a:r>
            <a:r>
              <a:rPr lang="en-US" altLang="en-US" sz="1200" i="1" dirty="0"/>
              <a:t> cruise and coastal tourism</a:t>
            </a:r>
            <a:r>
              <a:rPr lang="en-US" altLang="en-US" sz="1200" i="1" baseline="0" dirty="0"/>
              <a:t> – these industries have rapidly blossomed into economic powerhouses.</a:t>
            </a:r>
            <a:r>
              <a:rPr lang="en-US" altLang="en-US" sz="1200" i="1" dirty="0"/>
              <a:t> </a:t>
            </a:r>
            <a:endParaRPr lang="en-US" sz="1200" i="1" dirty="0"/>
          </a:p>
          <a:p>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1" dirty="0">
                <a:solidFill>
                  <a:srgbClr val="FF0000"/>
                </a:solidFill>
              </a:rPr>
              <a:t>[EXTRA] Each industry has it’s own sense of what amount/parts of the ocean it needs. As industry use of the ocean has increased, interaction among the</a:t>
            </a:r>
            <a:r>
              <a:rPr lang="en-US" altLang="en-US" sz="1200" i="1" baseline="0" dirty="0">
                <a:solidFill>
                  <a:srgbClr val="FF0000"/>
                </a:solidFill>
              </a:rPr>
              <a:t> different business sectors has grown as well.</a:t>
            </a:r>
            <a:endParaRPr lang="en-US" altLang="en-US" sz="1200" i="1" dirty="0">
              <a:solidFill>
                <a:srgbClr val="FF0000"/>
              </a:solidFill>
            </a:endParaRPr>
          </a:p>
          <a:p>
            <a:endParaRPr lang="en-US" dirty="0"/>
          </a:p>
        </p:txBody>
      </p:sp>
      <p:sp>
        <p:nvSpPr>
          <p:cNvPr id="4" name="Espace réservé du numéro de diapositive 3"/>
          <p:cNvSpPr>
            <a:spLocks noGrp="1"/>
          </p:cNvSpPr>
          <p:nvPr>
            <p:ph type="sldNum" sz="quarter" idx="10"/>
          </p:nvPr>
        </p:nvSpPr>
        <p:spPr/>
        <p:txBody>
          <a:bodyPr/>
          <a:lstStyle/>
          <a:p>
            <a:fld id="{C4F50D9A-D98E-4240-B97B-CCF548690E61}" type="slidenum">
              <a:rPr lang="en-US" smtClean="0"/>
              <a:pPr/>
              <a:t>19</a:t>
            </a:fld>
            <a:endParaRPr lang="en-US"/>
          </a:p>
        </p:txBody>
      </p:sp>
    </p:spTree>
    <p:extLst>
      <p:ext uri="{BB962C8B-B14F-4D97-AF65-F5344CB8AC3E}">
        <p14:creationId xmlns:p14="http://schemas.microsoft.com/office/powerpoint/2010/main" val="2717259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ndParaRP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377E0BE5-B9E6-1540-B778-216B44C00F24}" type="slidenum">
              <a:rPr lang="en-US" altLang="en-US" sz="1200">
                <a:latin typeface="Times New Roman" charset="0"/>
              </a:rPr>
              <a:pPr/>
              <a:t>2</a:t>
            </a:fld>
            <a:endParaRPr lang="en-US" altLang="en-US" sz="1200">
              <a:latin typeface="Times New Roman" charset="0"/>
            </a:endParaRPr>
          </a:p>
        </p:txBody>
      </p:sp>
    </p:spTree>
    <p:extLst>
      <p:ext uri="{BB962C8B-B14F-4D97-AF65-F5344CB8AC3E}">
        <p14:creationId xmlns:p14="http://schemas.microsoft.com/office/powerpoint/2010/main" val="862059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p:spPr>
        <p:txBody>
          <a:bodyPr/>
          <a:lstStyle/>
          <a:p>
            <a:r>
              <a:rPr lang="en-US" sz="1200" dirty="0"/>
              <a:t>This</a:t>
            </a:r>
            <a:r>
              <a:rPr lang="en-US" sz="1200" baseline="0" dirty="0"/>
              <a:t> map is very important for the ocean business community, governments, international organizations and other ocean stakeholders to understand. </a:t>
            </a:r>
            <a:r>
              <a:rPr lang="en-US" sz="1200" dirty="0"/>
              <a:t>The ocean is </a:t>
            </a:r>
            <a:r>
              <a:rPr lang="en-US" sz="1200" u="sng" dirty="0"/>
              <a:t>one interconnected ecosystem</a:t>
            </a:r>
            <a:r>
              <a:rPr lang="en-US" sz="1200" dirty="0"/>
              <a:t> and therefore </a:t>
            </a:r>
            <a:r>
              <a:rPr lang="en-GB" altLang="en-US" dirty="0"/>
              <a:t>ALL of the ocean (at</a:t>
            </a:r>
            <a:r>
              <a:rPr lang="en-GB" altLang="en-US" baseline="0" dirty="0"/>
              <a:t> some level or another) is impacted by human activity. </a:t>
            </a:r>
          </a:p>
          <a:p>
            <a:endParaRPr lang="en-GB" altLang="en-US" baseline="0" dirty="0"/>
          </a:p>
          <a:p>
            <a:r>
              <a:rPr lang="en-GB" altLang="en-US" i="1" baseline="0" dirty="0"/>
              <a:t>Examples:</a:t>
            </a:r>
          </a:p>
          <a:p>
            <a:endParaRPr lang="en-GB" altLang="en-US" baseline="0" dirty="0"/>
          </a:p>
          <a:p>
            <a:r>
              <a:rPr lang="en-US" sz="1200" dirty="0"/>
              <a:t>Gulf</a:t>
            </a:r>
            <a:r>
              <a:rPr lang="en-US" sz="1200" baseline="0" dirty="0"/>
              <a:t> of Mexico 2010 oil spill exemplified how even the best managed fisheries can become exposed to the impacts of other commercial activities by no fault of their own.</a:t>
            </a:r>
            <a:r>
              <a:rPr lang="en-US" sz="1200" dirty="0"/>
              <a:t> </a:t>
            </a:r>
          </a:p>
          <a:p>
            <a:endParaRPr lang="en-US" sz="1200" dirty="0"/>
          </a:p>
          <a:p>
            <a:r>
              <a:rPr lang="en-US" sz="1200" dirty="0"/>
              <a:t>The sources of impacts are often much less visible. For example, pathogens accidently introduced from shipping ballast water in the Arabian Gulf have created harmful algal blooms which</a:t>
            </a:r>
            <a:r>
              <a:rPr lang="en-US" sz="1200" baseline="0" dirty="0"/>
              <a:t> have completely</a:t>
            </a:r>
            <a:r>
              <a:rPr lang="en-US" sz="1200" dirty="0"/>
              <a:t> shut down some fisheries in the</a:t>
            </a:r>
            <a:r>
              <a:rPr lang="en-US" sz="1200" baseline="0" dirty="0"/>
              <a:t> region</a:t>
            </a:r>
            <a:r>
              <a:rPr lang="en-US" sz="1200" dirty="0"/>
              <a:t>.</a:t>
            </a:r>
          </a:p>
          <a:p>
            <a:r>
              <a:rPr lang="en-US" sz="1200" dirty="0"/>
              <a:t> </a:t>
            </a:r>
          </a:p>
        </p:txBody>
      </p:sp>
      <p:sp>
        <p:nvSpPr>
          <p:cNvPr id="15364" name="Slide Number Placeholder 3"/>
          <p:cNvSpPr>
            <a:spLocks noGrp="1"/>
          </p:cNvSpPr>
          <p:nvPr>
            <p:ph type="sldNum" sz="quarter" idx="5"/>
          </p:nvPr>
        </p:nvSpPr>
        <p:spPr>
          <a:noFill/>
        </p:spPr>
        <p:txBody>
          <a:bodyPr/>
          <a:lstStyle/>
          <a:p>
            <a:fld id="{9A7740DE-9657-4FD6-A21A-F3573B498B89}" type="slidenum">
              <a:rPr lang="en-US" altLang="en-US">
                <a:solidFill>
                  <a:srgbClr val="000000"/>
                </a:solidFill>
              </a:rPr>
              <a:pPr/>
              <a:t>20</a:t>
            </a:fld>
            <a:endParaRPr lang="en-US" altLang="en-US">
              <a:solidFill>
                <a:srgbClr val="000000"/>
              </a:solidFill>
            </a:endParaRPr>
          </a:p>
        </p:txBody>
      </p:sp>
    </p:spTree>
    <p:extLst>
      <p:ext uri="{BB962C8B-B14F-4D97-AF65-F5344CB8AC3E}">
        <p14:creationId xmlns:p14="http://schemas.microsoft.com/office/powerpoint/2010/main" val="2065108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xfrm>
            <a:off x="609600" y="4778494"/>
            <a:ext cx="5791200" cy="4526995"/>
          </a:xfrm>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t>These</a:t>
            </a:r>
            <a:r>
              <a:rPr lang="en-US" altLang="en-US" sz="1800" baseline="0" dirty="0"/>
              <a:t> trends that have resulted from the “clash of cultures” are affecting the future of all types of ocean industries. </a:t>
            </a:r>
            <a:r>
              <a:rPr lang="en-US" altLang="en-US" sz="1800" dirty="0"/>
              <a:t>Smart companies will realize</a:t>
            </a:r>
            <a:r>
              <a:rPr lang="en-US" altLang="en-US" sz="1800" baseline="0" dirty="0"/>
              <a:t> that there are both risks and opportunities for dealing with these trends. </a:t>
            </a:r>
            <a:endParaRPr lang="en-US" altLang="en-US" sz="1800" dirty="0"/>
          </a:p>
          <a:p>
            <a:endParaRPr lang="en-US" sz="1800" dirty="0"/>
          </a:p>
          <a:p>
            <a:endParaRPr lang="en-US" sz="1800" dirty="0"/>
          </a:p>
          <a:p>
            <a:endParaRPr lang="en-US" altLang="en-US" sz="1800" dirty="0"/>
          </a:p>
          <a:p>
            <a:endParaRPr lang="en-US" altLang="en-US" sz="1800" dirty="0"/>
          </a:p>
          <a:p>
            <a:endParaRPr lang="en-US" altLang="en-US" sz="1800" dirty="0"/>
          </a:p>
        </p:txBody>
      </p:sp>
      <p:sp>
        <p:nvSpPr>
          <p:cNvPr id="47108" name="Slide Number Placeholder 3"/>
          <p:cNvSpPr>
            <a:spLocks noGrp="1"/>
          </p:cNvSpPr>
          <p:nvPr>
            <p:ph type="sldNum" sz="quarter" idx="5"/>
          </p:nvPr>
        </p:nvSpPr>
        <p:spPr>
          <a:noFill/>
        </p:spPr>
        <p:txBody>
          <a:bodyPr/>
          <a:lstStyle/>
          <a:p>
            <a:fld id="{A01B5DD7-CFD6-48F9-A4C3-996D631FA398}" type="slidenum">
              <a:rPr lang="en-US" altLang="en-US" smtClean="0">
                <a:solidFill>
                  <a:srgbClr val="000000"/>
                </a:solidFill>
              </a:rPr>
              <a:pPr/>
              <a:t>21</a:t>
            </a:fld>
            <a:endParaRPr lang="en-US" altLang="en-US">
              <a:solidFill>
                <a:srgbClr val="000000"/>
              </a:solidFill>
            </a:endParaRPr>
          </a:p>
        </p:txBody>
      </p:sp>
      <p:sp>
        <p:nvSpPr>
          <p:cNvPr id="6" name="Rectangle 5"/>
          <p:cNvSpPr/>
          <p:nvPr/>
        </p:nvSpPr>
        <p:spPr>
          <a:xfrm>
            <a:off x="594827" y="6274694"/>
            <a:ext cx="5805974" cy="2585323"/>
          </a:xfrm>
          <a:prstGeom prst="rect">
            <a:avLst/>
          </a:prstGeom>
        </p:spPr>
        <p:txBody>
          <a:bodyPr wrap="square">
            <a:spAutoFit/>
          </a:bodyPr>
          <a:lstStyle/>
          <a:p>
            <a:pPr eaLnBrk="0" fontAlgn="base" hangingPunct="0">
              <a:spcBef>
                <a:spcPct val="0"/>
              </a:spcBef>
              <a:spcAft>
                <a:spcPct val="0"/>
              </a:spcAft>
            </a:pPr>
            <a:r>
              <a:rPr lang="en-US" altLang="en-US" dirty="0">
                <a:solidFill>
                  <a:srgbClr val="000000"/>
                </a:solidFill>
                <a:latin typeface="Arial" charset="0"/>
              </a:rPr>
              <a:t>At the same time, the ocean operating context is becoming more and more complex. </a:t>
            </a:r>
            <a:r>
              <a:rPr lang="en-US" dirty="0">
                <a:solidFill>
                  <a:srgbClr val="000000"/>
                </a:solidFill>
                <a:latin typeface="Arial" charset="0"/>
              </a:rPr>
              <a:t>Overall, the health of the marine environment is declining thus  explaining converging marine environment and sustainability trends like those listed: (precautionary approach, marine protected areas, ecosystem based management, marine spatial planning, marine biodiversity and  deep seabed and high seas concerns).</a:t>
            </a:r>
          </a:p>
        </p:txBody>
      </p:sp>
    </p:spTree>
    <p:extLst>
      <p:ext uri="{BB962C8B-B14F-4D97-AF65-F5344CB8AC3E}">
        <p14:creationId xmlns:p14="http://schemas.microsoft.com/office/powerpoint/2010/main" val="4239541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defRPr/>
            </a:pPr>
            <a:r>
              <a:rPr lang="en-US" sz="1200" u="none" dirty="0">
                <a:solidFill>
                  <a:srgbClr val="000000"/>
                </a:solidFill>
                <a:latin typeface="Arial" charset="0"/>
              </a:rPr>
              <a:t>The</a:t>
            </a:r>
            <a:r>
              <a:rPr lang="en-US" sz="1200" u="none" baseline="0" dirty="0">
                <a:solidFill>
                  <a:srgbClr val="000000"/>
                </a:solidFill>
                <a:latin typeface="Arial" charset="0"/>
              </a:rPr>
              <a:t> “ocean business community challenge”, if you will, is that </a:t>
            </a:r>
            <a:r>
              <a:rPr lang="en-US" sz="1200" u="sng" baseline="0" dirty="0">
                <a:solidFill>
                  <a:srgbClr val="000000"/>
                </a:solidFill>
                <a:latin typeface="Arial" charset="0"/>
              </a:rPr>
              <a:t>o</a:t>
            </a:r>
            <a:r>
              <a:rPr lang="en-US" sz="1200" u="sng" dirty="0">
                <a:solidFill>
                  <a:srgbClr val="000000"/>
                </a:solidFill>
                <a:latin typeface="Arial" charset="0"/>
              </a:rPr>
              <a:t>cean industries require access and the </a:t>
            </a:r>
            <a:r>
              <a:rPr lang="it-IT" sz="1200" u="sng" dirty="0">
                <a:solidFill>
                  <a:srgbClr val="000000"/>
                </a:solidFill>
                <a:latin typeface="Arial" charset="0"/>
              </a:rPr>
              <a:t>social license</a:t>
            </a:r>
            <a:r>
              <a:rPr lang="it-IT" sz="1200" dirty="0">
                <a:solidFill>
                  <a:srgbClr val="000000"/>
                </a:solidFill>
                <a:latin typeface="Arial" charset="0"/>
              </a:rPr>
              <a:t> to </a:t>
            </a:r>
            <a:r>
              <a:rPr lang="en-US" sz="1200" dirty="0">
                <a:solidFill>
                  <a:srgbClr val="000000"/>
                </a:solidFill>
                <a:latin typeface="Arial" charset="0"/>
              </a:rPr>
              <a:t>use ocean space and resources, but</a:t>
            </a:r>
            <a:r>
              <a:rPr lang="it-IT" sz="1200" baseline="0" dirty="0">
                <a:solidFill>
                  <a:srgbClr val="000000"/>
                </a:solidFill>
                <a:latin typeface="Arial" charset="0"/>
              </a:rPr>
              <a:t> </a:t>
            </a:r>
            <a:r>
              <a:rPr lang="it-IT" sz="1200" dirty="0">
                <a:solidFill>
                  <a:srgbClr val="000000"/>
                </a:solidFill>
                <a:latin typeface="Arial" charset="0"/>
              </a:rPr>
              <a:t>most </a:t>
            </a:r>
            <a:r>
              <a:rPr lang="it-IT" sz="1200" u="sng" dirty="0">
                <a:solidFill>
                  <a:srgbClr val="000000"/>
                </a:solidFill>
                <a:latin typeface="Arial" charset="0"/>
              </a:rPr>
              <a:t>critical environmental issues</a:t>
            </a:r>
            <a:r>
              <a:rPr lang="it-IT" sz="1200" dirty="0">
                <a:solidFill>
                  <a:srgbClr val="000000"/>
                </a:solidFill>
                <a:latin typeface="Arial" charset="0"/>
              </a:rPr>
              <a:t> creating impacts and affecting access and social license </a:t>
            </a:r>
            <a:r>
              <a:rPr lang="it-IT" sz="1200" u="sng" dirty="0">
                <a:solidFill>
                  <a:srgbClr val="000000"/>
                </a:solidFill>
                <a:latin typeface="Arial" charset="0"/>
              </a:rPr>
              <a:t>are cross-cutting or cumulative. </a:t>
            </a:r>
            <a:r>
              <a:rPr lang="en-US" sz="1200" dirty="0">
                <a:solidFill>
                  <a:srgbClr val="000000"/>
                </a:solidFill>
                <a:latin typeface="Arial" charset="0"/>
              </a:rPr>
              <a:t>Therefore the best </a:t>
            </a:r>
            <a:r>
              <a:rPr lang="en-US" sz="1200" u="sng" dirty="0">
                <a:solidFill>
                  <a:srgbClr val="000000"/>
                </a:solidFill>
                <a:latin typeface="Arial" charset="0"/>
              </a:rPr>
              <a:t>efforts by a single company</a:t>
            </a:r>
            <a:r>
              <a:rPr lang="en-US" sz="1200" dirty="0">
                <a:solidFill>
                  <a:srgbClr val="000000"/>
                </a:solidFill>
                <a:latin typeface="Arial" charset="0"/>
              </a:rPr>
              <a:t>, or even an entire industry sector, </a:t>
            </a:r>
            <a:r>
              <a:rPr lang="en-US" sz="1200" u="sng" dirty="0">
                <a:solidFill>
                  <a:srgbClr val="000000"/>
                </a:solidFill>
                <a:latin typeface="Arial" charset="0"/>
              </a:rPr>
              <a:t>are not enough</a:t>
            </a:r>
            <a:r>
              <a:rPr lang="en-US" sz="1200" dirty="0">
                <a:solidFill>
                  <a:srgbClr val="000000"/>
                </a:solidFill>
                <a:latin typeface="Arial" charset="0"/>
              </a:rPr>
              <a:t> to secure ocean health. </a:t>
            </a:r>
            <a:r>
              <a:rPr lang="en-US" sz="1200" b="0" dirty="0">
                <a:solidFill>
                  <a:srgbClr val="000000"/>
                </a:solidFill>
                <a:latin typeface="Arial" charset="0"/>
              </a:rPr>
              <a:t>Ocean industries need t</a:t>
            </a:r>
            <a:r>
              <a:rPr lang="en-US" sz="1200" dirty="0">
                <a:solidFill>
                  <a:srgbClr val="000000"/>
                </a:solidFill>
                <a:latin typeface="Arial" charset="0"/>
              </a:rPr>
              <a:t>o create </a:t>
            </a:r>
            <a:r>
              <a:rPr lang="en-US" sz="1200" u="sng" dirty="0">
                <a:solidFill>
                  <a:srgbClr val="000000"/>
                </a:solidFill>
                <a:latin typeface="Arial" charset="0"/>
              </a:rPr>
              <a:t>synergies</a:t>
            </a:r>
            <a:r>
              <a:rPr lang="en-US" sz="1200" dirty="0">
                <a:solidFill>
                  <a:srgbClr val="000000"/>
                </a:solidFill>
                <a:latin typeface="Arial" charset="0"/>
              </a:rPr>
              <a:t> and </a:t>
            </a:r>
            <a:r>
              <a:rPr lang="en-US" sz="1200" u="sng" dirty="0">
                <a:solidFill>
                  <a:srgbClr val="000000"/>
                </a:solidFill>
                <a:latin typeface="Arial" charset="0"/>
              </a:rPr>
              <a:t>economies of scale</a:t>
            </a:r>
            <a:r>
              <a:rPr lang="en-US" sz="1200" dirty="0">
                <a:solidFill>
                  <a:srgbClr val="000000"/>
                </a:solidFill>
                <a:latin typeface="Arial" charset="0"/>
              </a:rPr>
              <a:t> to address impacts and ensure </a:t>
            </a:r>
            <a:r>
              <a:rPr lang="it-IT" sz="1200" dirty="0">
                <a:solidFill>
                  <a:srgbClr val="000000"/>
                </a:solidFill>
                <a:latin typeface="Arial" charset="0"/>
              </a:rPr>
              <a:t>access and social license,</a:t>
            </a:r>
            <a:r>
              <a:rPr lang="it-IT" sz="1200" baseline="0" dirty="0">
                <a:solidFill>
                  <a:srgbClr val="000000"/>
                </a:solidFill>
                <a:latin typeface="Arial" charset="0"/>
              </a:rPr>
              <a:t> and there is a </a:t>
            </a:r>
            <a:r>
              <a:rPr lang="en-US" sz="1200" b="0" u="sng" dirty="0">
                <a:solidFill>
                  <a:srgbClr val="000000"/>
                </a:solidFill>
                <a:latin typeface="Arial" charset="0"/>
              </a:rPr>
              <a:t>need for a structure/process for this leadership and collaboration.</a:t>
            </a:r>
            <a:endParaRPr lang="en-US" sz="1200" dirty="0">
              <a:solidFill>
                <a:srgbClr val="000000"/>
              </a:solidFill>
              <a:latin typeface="Arial" charset="0"/>
            </a:endParaRPr>
          </a:p>
          <a:p>
            <a:pPr marL="0" indent="0" eaLnBrk="0" fontAlgn="base" hangingPunct="0">
              <a:spcBef>
                <a:spcPct val="0"/>
              </a:spcBef>
              <a:spcAft>
                <a:spcPct val="0"/>
              </a:spcAft>
              <a:buFont typeface="Arial" pitchFamily="34" charset="0"/>
              <a:buNone/>
              <a:defRPr/>
            </a:pPr>
            <a:endParaRPr lang="en-US" sz="1200" dirty="0">
              <a:solidFill>
                <a:srgbClr val="000000"/>
              </a:solidFill>
              <a:latin typeface="Arial" charset="0"/>
            </a:endParaRPr>
          </a:p>
          <a:p>
            <a:pPr marL="0" indent="0" eaLnBrk="0" fontAlgn="base" hangingPunct="0">
              <a:spcBef>
                <a:spcPct val="0"/>
              </a:spcBef>
              <a:spcAft>
                <a:spcPct val="0"/>
              </a:spcAft>
              <a:buFont typeface="Arial" pitchFamily="34" charset="0"/>
              <a:buNone/>
              <a:defRPr/>
            </a:pPr>
            <a:endParaRPr lang="en-US" sz="800" dirty="0">
              <a:solidFill>
                <a:srgbClr val="000000"/>
              </a:solidFill>
              <a:latin typeface="Arial" charset="0"/>
            </a:endParaRPr>
          </a:p>
          <a:p>
            <a:endParaRPr lang="en-GB" altLang="en-US" dirty="0"/>
          </a:p>
        </p:txBody>
      </p:sp>
      <p:sp>
        <p:nvSpPr>
          <p:cNvPr id="21508" name="Slide Number Placeholder 3"/>
          <p:cNvSpPr>
            <a:spLocks noGrp="1"/>
          </p:cNvSpPr>
          <p:nvPr>
            <p:ph type="sldNum" sz="quarter" idx="5"/>
          </p:nvPr>
        </p:nvSpPr>
        <p:spPr>
          <a:noFill/>
        </p:spPr>
        <p:txBody>
          <a:bodyPr/>
          <a:lstStyle/>
          <a:p>
            <a:fld id="{F52CCB68-A6BB-49FB-8C6C-2E3B70F4CA91}" type="slidenum">
              <a:rPr lang="en-US" altLang="en-US">
                <a:solidFill>
                  <a:srgbClr val="000000"/>
                </a:solidFill>
              </a:rPr>
              <a:pPr/>
              <a:t>22</a:t>
            </a:fld>
            <a:endParaRPr lang="en-US" altLang="en-US">
              <a:solidFill>
                <a:srgbClr val="000000"/>
              </a:solidFill>
            </a:endParaRPr>
          </a:p>
        </p:txBody>
      </p:sp>
    </p:spTree>
    <p:extLst>
      <p:ext uri="{BB962C8B-B14F-4D97-AF65-F5344CB8AC3E}">
        <p14:creationId xmlns:p14="http://schemas.microsoft.com/office/powerpoint/2010/main" val="4169880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World</a:t>
            </a:r>
            <a:r>
              <a:rPr lang="en-US" altLang="en-US" baseline="0" dirty="0"/>
              <a:t> Ocean Council is an international business leadership alliance bringing together leadership companies from across the spectrum of ocean users to collaborate on stewardship of the seas. The different sectors working with WOC include fishing, shipping, oil &amp; gas, renewables, maritime law, and many others. WOC is working collectively with these different business sectors on a range of policy, planning, technical and scientific issues that affect the future of the ocean and business in the marine space. We have a growing numbers of members currently comprising over </a:t>
            </a:r>
            <a:r>
              <a:rPr lang="en-US" altLang="en-US" b="0" baseline="0" dirty="0">
                <a:solidFill>
                  <a:srgbClr val="FF0000"/>
                </a:solidFill>
              </a:rPr>
              <a:t>80</a:t>
            </a:r>
            <a:r>
              <a:rPr lang="en-US" altLang="en-US" baseline="0" dirty="0"/>
              <a:t> companies big and small from around the world and a growing network of over 35 thousand ocean industry stakeholders.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It is important to understand</a:t>
            </a:r>
            <a:r>
              <a:rPr lang="en-US" altLang="en-US" baseline="0" dirty="0"/>
              <a:t> that there are people working to make a living in ocean industries that care about the future of the ocean for their children and grandchildren, and in order to protect the ocean we need to work with these people. Our members share the goal of a healthy and productive ocean and the responsible use of marine space. The goal of the WOC is also driven by common business interest. Companies want access to marine space and the “social license” to operate  –  in other words the agreement of society and pressure groups that you can responsibly conduct business in the ocean space. Businesses need access to marine space and derive value from showing the public that they are responsible ocean stakeholders.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baseline="0" dirty="0"/>
              <a:t>(Suggestion – perhaps this slide could be broken up into two slides. There is a huge amount of data on this one slide and all of it is very important to the overall presentation so we don’t want to leave any of it out. This  could be separated into two slides, one saying who the WOC is and the second saying what we do)</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baseline="0" dirty="0"/>
              <a:t>(A second comment – I don’t understand exactly how WOC provides companies with access to marine space. I think this is important to an overall understanding of the organization so I would really appreciate if either Christine/Paul could explain this to me in an e-mail or something. Thanks!)</a:t>
            </a:r>
          </a:p>
          <a:p>
            <a:endParaRPr lang="en-US" dirty="0"/>
          </a:p>
        </p:txBody>
      </p:sp>
      <p:sp>
        <p:nvSpPr>
          <p:cNvPr id="4" name="Espace réservé du numéro de diapositive 3"/>
          <p:cNvSpPr>
            <a:spLocks noGrp="1"/>
          </p:cNvSpPr>
          <p:nvPr>
            <p:ph type="sldNum" sz="quarter" idx="10"/>
          </p:nvPr>
        </p:nvSpPr>
        <p:spPr/>
        <p:txBody>
          <a:bodyPr/>
          <a:lstStyle/>
          <a:p>
            <a:fld id="{C4F50D9A-D98E-4240-B97B-CCF548690E61}" type="slidenum">
              <a:rPr lang="en-US" smtClean="0"/>
              <a:pPr/>
              <a:t>23</a:t>
            </a:fld>
            <a:endParaRPr lang="en-US"/>
          </a:p>
        </p:txBody>
      </p:sp>
    </p:spTree>
    <p:extLst>
      <p:ext uri="{BB962C8B-B14F-4D97-AF65-F5344CB8AC3E}">
        <p14:creationId xmlns:p14="http://schemas.microsoft.com/office/powerpoint/2010/main" val="964486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tLang="en-US">
              <a:latin typeface="Times New Roman" charset="0"/>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2DC8EB94-A232-5345-B3D7-72BE3F61AF12}" type="slidenum">
              <a:rPr lang="en-US" altLang="en-US" sz="1200">
                <a:latin typeface="Times New Roman" charset="0"/>
              </a:rPr>
              <a:pPr/>
              <a:t>25</a:t>
            </a:fld>
            <a:endParaRPr lang="en-US" altLang="en-US" sz="1200">
              <a:latin typeface="Times New Roman" charset="0"/>
            </a:endParaRPr>
          </a:p>
        </p:txBody>
      </p:sp>
    </p:spTree>
    <p:extLst>
      <p:ext uri="{BB962C8B-B14F-4D97-AF65-F5344CB8AC3E}">
        <p14:creationId xmlns:p14="http://schemas.microsoft.com/office/powerpoint/2010/main" val="272894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r>
              <a:rPr lang="en-US" altLang="en-US" dirty="0"/>
              <a:t>WOC is conducting</a:t>
            </a:r>
            <a:r>
              <a:rPr lang="en-US" altLang="en-US" baseline="0" dirty="0"/>
              <a:t> </a:t>
            </a:r>
            <a:r>
              <a:rPr lang="en-US" altLang="en-US" dirty="0"/>
              <a:t>a detailed analysis</a:t>
            </a:r>
            <a:r>
              <a:rPr lang="en-US" altLang="en-US" baseline="0" dirty="0"/>
              <a:t> of the SDGs and what they mean to ocean industries. We are working with the ocean business community to identify specific targets and indicators to provide a more operational interpretation of the SDGs for business and to link up with the international commitment undertaken by all of our governments through the UN.</a:t>
            </a:r>
            <a:endParaRPr lang="en-US" altLang="en-US" dirty="0"/>
          </a:p>
          <a:p>
            <a:endParaRPr lang="en-US" altLang="en-US" dirty="0"/>
          </a:p>
        </p:txBody>
      </p:sp>
      <p:sp>
        <p:nvSpPr>
          <p:cNvPr id="46084" name="Slide Number Placeholder 3"/>
          <p:cNvSpPr>
            <a:spLocks noGrp="1"/>
          </p:cNvSpPr>
          <p:nvPr>
            <p:ph type="sldNum" sz="quarter" idx="5"/>
          </p:nvPr>
        </p:nvSpPr>
        <p:spPr>
          <a:noFill/>
        </p:spPr>
        <p:txBody>
          <a:bodyPr/>
          <a:lstStyle/>
          <a:p>
            <a:fld id="{326C3F6E-6415-4E0C-8785-5E35010FEBA4}" type="slidenum">
              <a:rPr lang="en-US" altLang="en-US"/>
              <a:pPr/>
              <a:t>26</a:t>
            </a:fld>
            <a:endParaRPr lang="en-US" altLang="en-US"/>
          </a:p>
        </p:txBody>
      </p:sp>
    </p:spTree>
    <p:extLst>
      <p:ext uri="{BB962C8B-B14F-4D97-AF65-F5344CB8AC3E}">
        <p14:creationId xmlns:p14="http://schemas.microsoft.com/office/powerpoint/2010/main" val="2422027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r>
              <a:rPr lang="en-GB" altLang="en-US" dirty="0"/>
              <a:t>In 2015 WOC completed a full report of the impact of SDGs for business.</a:t>
            </a:r>
            <a:r>
              <a:rPr lang="en-GB" altLang="en-US" baseline="0" dirty="0"/>
              <a:t> In 2016 WOC is developing targets and indicators for the ocean business community to create incentives and tangible goals for businesses to pursue in compliance with the SDGs. We are also working on specific SDG targets for the arctic and have a workshop around the SDGs planned at our annual conference later this year (I’ll discuss this conference more at the end). </a:t>
            </a:r>
            <a:endParaRPr lang="en-GB" altLang="en-US" dirty="0"/>
          </a:p>
        </p:txBody>
      </p:sp>
      <p:sp>
        <p:nvSpPr>
          <p:cNvPr id="48132" name="Slide Number Placeholder 3"/>
          <p:cNvSpPr>
            <a:spLocks noGrp="1"/>
          </p:cNvSpPr>
          <p:nvPr>
            <p:ph type="sldNum" sz="quarter" idx="5"/>
          </p:nvPr>
        </p:nvSpPr>
        <p:spPr>
          <a:noFill/>
        </p:spPr>
        <p:txBody>
          <a:bodyPr/>
          <a:lstStyle/>
          <a:p>
            <a:fld id="{D15C9C89-154A-42B8-8330-2F61EB643698}" type="slidenum">
              <a:rPr lang="en-US" altLang="en-US"/>
              <a:pPr/>
              <a:t>27</a:t>
            </a:fld>
            <a:endParaRPr lang="en-US" altLang="en-US"/>
          </a:p>
        </p:txBody>
      </p:sp>
    </p:spTree>
    <p:extLst>
      <p:ext uri="{BB962C8B-B14F-4D97-AF65-F5344CB8AC3E}">
        <p14:creationId xmlns:p14="http://schemas.microsoft.com/office/powerpoint/2010/main" val="2195384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GB" altLang="en-US" dirty="0"/>
              <a:t>Similar to the smart ocean/smart industry program, a great deal of</a:t>
            </a:r>
            <a:r>
              <a:rPr lang="en-GB" altLang="en-US" baseline="0" dirty="0"/>
              <a:t> </a:t>
            </a:r>
            <a:r>
              <a:rPr lang="en-GB" altLang="en-US" dirty="0"/>
              <a:t>the ocean investment</a:t>
            </a:r>
            <a:r>
              <a:rPr lang="en-GB" altLang="en-US" baseline="0" dirty="0"/>
              <a:t> platform’s value lies in its ability to provide a common process or system for investors and innovators to link up with each other. This forum will facilitate synergies and economies of scale among these two groups.</a:t>
            </a:r>
          </a:p>
          <a:p>
            <a:endParaRPr lang="en-GB" altLang="en-US" baseline="0" dirty="0"/>
          </a:p>
        </p:txBody>
      </p:sp>
      <p:sp>
        <p:nvSpPr>
          <p:cNvPr id="52228" name="Slide Number Placeholder 3"/>
          <p:cNvSpPr>
            <a:spLocks noGrp="1"/>
          </p:cNvSpPr>
          <p:nvPr>
            <p:ph type="sldNum" sz="quarter" idx="5"/>
          </p:nvPr>
        </p:nvSpPr>
        <p:spPr>
          <a:noFill/>
        </p:spPr>
        <p:txBody>
          <a:bodyPr/>
          <a:lstStyle/>
          <a:p>
            <a:fld id="{9DF8D8B5-9F5C-4C3C-A0BE-09D45314E1E2}" type="slidenum">
              <a:rPr lang="en-US" altLang="en-US"/>
              <a:pPr/>
              <a:t>28</a:t>
            </a:fld>
            <a:endParaRPr lang="en-US" altLang="en-US"/>
          </a:p>
        </p:txBody>
      </p:sp>
    </p:spTree>
    <p:extLst>
      <p:ext uri="{BB962C8B-B14F-4D97-AF65-F5344CB8AC3E}">
        <p14:creationId xmlns:p14="http://schemas.microsoft.com/office/powerpoint/2010/main" val="1039199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r>
              <a:rPr lang="en-GB" altLang="en-US" dirty="0"/>
              <a:t>The</a:t>
            </a:r>
            <a:r>
              <a:rPr lang="en-GB" altLang="en-US" baseline="0" dirty="0"/>
              <a:t> platform has been developed to this point at a number of workshops which you can see here. Our initial portfolio areas under consideration include:</a:t>
            </a:r>
          </a:p>
          <a:p>
            <a:endParaRPr lang="en-GB" altLang="en-US" dirty="0"/>
          </a:p>
          <a:p>
            <a:pPr marL="342900" indent="-342900">
              <a:buFont typeface="Arial" panose="020B0604020202020204" pitchFamily="34" charset="0"/>
              <a:buChar char="•"/>
              <a:defRPr/>
            </a:pPr>
            <a:r>
              <a:rPr lang="en-US" sz="1200" dirty="0">
                <a:latin typeface="Arial" panose="020B0604020202020204" pitchFamily="34" charset="0"/>
                <a:cs typeface="Arial" panose="020B0604020202020204" pitchFamily="34" charset="0"/>
              </a:rPr>
              <a:t>Marine debris</a:t>
            </a:r>
            <a:r>
              <a:rPr lang="en-US" sz="1200" baseline="0" dirty="0">
                <a:latin typeface="Arial" panose="020B0604020202020204" pitchFamily="34" charset="0"/>
                <a:cs typeface="Arial" panose="020B0604020202020204" pitchFamily="34" charset="0"/>
              </a:rPr>
              <a:t> and p</a:t>
            </a:r>
            <a:r>
              <a:rPr lang="en-US" sz="1200" dirty="0">
                <a:latin typeface="Arial" panose="020B0604020202020204" pitchFamily="34" charset="0"/>
                <a:cs typeface="Arial" panose="020B0604020202020204" pitchFamily="34" charset="0"/>
              </a:rPr>
              <a:t>ort reception facilities</a:t>
            </a:r>
          </a:p>
          <a:p>
            <a:pPr marL="342900" indent="-342900">
              <a:buFont typeface="Arial" panose="020B0604020202020204" pitchFamily="34" charset="0"/>
              <a:buChar char="•"/>
              <a:defRPr/>
            </a:pPr>
            <a:r>
              <a:rPr lang="en-US" sz="1200" dirty="0">
                <a:latin typeface="Arial" panose="020B0604020202020204" pitchFamily="34" charset="0"/>
                <a:cs typeface="Arial" panose="020B0604020202020204" pitchFamily="34" charset="0"/>
              </a:rPr>
              <a:t>Sustainable aquaculture</a:t>
            </a:r>
          </a:p>
          <a:p>
            <a:pPr marL="342900" indent="-342900">
              <a:buFont typeface="Arial" panose="020B0604020202020204" pitchFamily="34" charset="0"/>
              <a:buChar char="•"/>
              <a:defRPr/>
            </a:pPr>
            <a:r>
              <a:rPr lang="en-US" sz="1200" dirty="0">
                <a:latin typeface="Arial" panose="020B0604020202020204" pitchFamily="34" charset="0"/>
                <a:cs typeface="Arial" panose="020B0604020202020204" pitchFamily="34" charset="0"/>
              </a:rPr>
              <a:t>Offshore renewable energy</a:t>
            </a:r>
          </a:p>
          <a:p>
            <a:pPr marL="342900" indent="-342900">
              <a:buFont typeface="Arial" panose="020B0604020202020204" pitchFamily="34" charset="0"/>
              <a:buChar char="•"/>
              <a:defRPr/>
            </a:pPr>
            <a:r>
              <a:rPr lang="en-US" sz="1200" dirty="0">
                <a:latin typeface="Arial" panose="020B0604020202020204" pitchFamily="34" charset="0"/>
                <a:cs typeface="Arial" panose="020B0604020202020204" pitchFamily="34" charset="0"/>
              </a:rPr>
              <a:t>Technology for ocean data collection </a:t>
            </a:r>
          </a:p>
          <a:p>
            <a:endParaRPr lang="en-GB" altLang="en-US" dirty="0"/>
          </a:p>
        </p:txBody>
      </p:sp>
      <p:sp>
        <p:nvSpPr>
          <p:cNvPr id="56324" name="Slide Number Placeholder 3"/>
          <p:cNvSpPr>
            <a:spLocks noGrp="1"/>
          </p:cNvSpPr>
          <p:nvPr>
            <p:ph type="sldNum" sz="quarter" idx="5"/>
          </p:nvPr>
        </p:nvSpPr>
        <p:spPr>
          <a:noFill/>
        </p:spPr>
        <p:txBody>
          <a:bodyPr/>
          <a:lstStyle/>
          <a:p>
            <a:fld id="{21904204-116D-44B3-A000-12B294C9BD7C}" type="slidenum">
              <a:rPr lang="en-US" altLang="en-US"/>
              <a:pPr/>
              <a:t>29</a:t>
            </a:fld>
            <a:endParaRPr lang="en-US" altLang="en-US"/>
          </a:p>
        </p:txBody>
      </p:sp>
    </p:spTree>
    <p:extLst>
      <p:ext uri="{BB962C8B-B14F-4D97-AF65-F5344CB8AC3E}">
        <p14:creationId xmlns:p14="http://schemas.microsoft.com/office/powerpoint/2010/main" val="1847255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r>
              <a:rPr lang="en-US" altLang="en-US" dirty="0"/>
              <a:t>At the regional level we are bringing together ocean leadership companies</a:t>
            </a:r>
            <a:r>
              <a:rPr lang="en-US" altLang="en-US" baseline="0" dirty="0"/>
              <a:t> to coordinate on region-specific issues. Businesses have expressed great interest in regional coordination as each region has it’s own particular set of issues and concerns. </a:t>
            </a:r>
          </a:p>
          <a:p>
            <a:endParaRPr lang="en-US" altLang="en-US" baseline="0" dirty="0"/>
          </a:p>
          <a:p>
            <a:r>
              <a:rPr lang="en-US" altLang="en-US" baseline="0" dirty="0"/>
              <a:t>We have a number of priority regions including the Arctic, </a:t>
            </a:r>
            <a:r>
              <a:rPr lang="en-US" altLang="en-US" b="0" baseline="0" dirty="0"/>
              <a:t>Africa</a:t>
            </a:r>
            <a:r>
              <a:rPr lang="en-US" altLang="en-US" b="1" baseline="0" dirty="0"/>
              <a:t> (this seems incredibly general…)</a:t>
            </a:r>
            <a:r>
              <a:rPr lang="en-US" altLang="en-US" baseline="0" dirty="0"/>
              <a:t>, West Indian Ocean, and the Caribbean. </a:t>
            </a:r>
            <a:endParaRPr lang="en-US" altLang="en-US" dirty="0"/>
          </a:p>
        </p:txBody>
      </p:sp>
      <p:sp>
        <p:nvSpPr>
          <p:cNvPr id="46084" name="Slide Number Placeholder 3"/>
          <p:cNvSpPr>
            <a:spLocks noGrp="1"/>
          </p:cNvSpPr>
          <p:nvPr>
            <p:ph type="sldNum" sz="quarter" idx="5"/>
          </p:nvPr>
        </p:nvSpPr>
        <p:spPr>
          <a:noFill/>
        </p:spPr>
        <p:txBody>
          <a:bodyPr/>
          <a:lstStyle/>
          <a:p>
            <a:fld id="{573D1807-155C-4A47-AC82-E61507ACE252}" type="slidenum">
              <a:rPr lang="en-US" altLang="en-US">
                <a:solidFill>
                  <a:srgbClr val="000000"/>
                </a:solidFill>
              </a:rPr>
              <a:pPr/>
              <a:t>30</a:t>
            </a:fld>
            <a:endParaRPr lang="en-US" altLang="en-US">
              <a:solidFill>
                <a:srgbClr val="000000"/>
              </a:solidFill>
            </a:endParaRPr>
          </a:p>
        </p:txBody>
      </p:sp>
    </p:spTree>
    <p:extLst>
      <p:ext uri="{BB962C8B-B14F-4D97-AF65-F5344CB8AC3E}">
        <p14:creationId xmlns:p14="http://schemas.microsoft.com/office/powerpoint/2010/main" val="2779466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xfrm>
            <a:off x="304800" y="4694661"/>
            <a:ext cx="6324600" cy="4526995"/>
          </a:xfrm>
          <a:noFill/>
          <a:ln/>
        </p:spPr>
        <p:txBody>
          <a:bodyPr/>
          <a:lstStyle/>
          <a:p>
            <a:r>
              <a:rPr lang="en-US" sz="1800" dirty="0"/>
              <a:t>As a result of increased ocean use marine areas are becoming more</a:t>
            </a:r>
            <a:r>
              <a:rPr lang="en-US" sz="1800" baseline="0" dirty="0"/>
              <a:t> and more</a:t>
            </a:r>
            <a:r>
              <a:rPr lang="en-US" sz="1800" dirty="0"/>
              <a:t> crowded. </a:t>
            </a:r>
          </a:p>
          <a:p>
            <a:endParaRPr lang="en-US" sz="1800" dirty="0"/>
          </a:p>
          <a:p>
            <a:endParaRPr lang="en-US" sz="1800" dirty="0"/>
          </a:p>
          <a:p>
            <a:endParaRPr lang="en-US" sz="1800" dirty="0"/>
          </a:p>
          <a:p>
            <a:endParaRPr lang="en-US" sz="1800" dirty="0"/>
          </a:p>
        </p:txBody>
      </p:sp>
      <p:sp>
        <p:nvSpPr>
          <p:cNvPr id="39940" name="Slide Number Placeholder 3"/>
          <p:cNvSpPr>
            <a:spLocks noGrp="1"/>
          </p:cNvSpPr>
          <p:nvPr>
            <p:ph type="sldNum" sz="quarter" idx="5"/>
          </p:nvPr>
        </p:nvSpPr>
        <p:spPr>
          <a:noFill/>
        </p:spPr>
        <p:txBody>
          <a:bodyPr/>
          <a:lstStyle/>
          <a:p>
            <a:fld id="{14BD54FB-43D6-4D92-8E2C-E59AFB63433A}" type="slidenum">
              <a:rPr lang="en-US" altLang="en-US" smtClean="0">
                <a:solidFill>
                  <a:srgbClr val="000000"/>
                </a:solidFill>
              </a:rPr>
              <a:pPr/>
              <a:t>3</a:t>
            </a:fld>
            <a:endParaRPr lang="en-US" altLang="en-US">
              <a:solidFill>
                <a:srgbClr val="000000"/>
              </a:solidFill>
            </a:endParaRPr>
          </a:p>
        </p:txBody>
      </p:sp>
    </p:spTree>
    <p:extLst>
      <p:ext uri="{BB962C8B-B14F-4D97-AF65-F5344CB8AC3E}">
        <p14:creationId xmlns:p14="http://schemas.microsoft.com/office/powerpoint/2010/main" val="956809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The</a:t>
            </a:r>
            <a:r>
              <a:rPr lang="en-GB" altLang="en-US" baseline="0" dirty="0"/>
              <a:t> WOC is bringing the ocean business community together to work on</a:t>
            </a:r>
            <a:r>
              <a:rPr lang="en-GB" altLang="en-US" b="1" baseline="0" dirty="0"/>
              <a:t> </a:t>
            </a:r>
            <a:r>
              <a:rPr lang="en-GB" altLang="en-US" b="0" baseline="0" dirty="0"/>
              <a:t>these key areas, or global issues platforms</a:t>
            </a:r>
            <a:r>
              <a:rPr lang="en-GB" altLang="en-US" baseline="0" dirty="0"/>
              <a:t>:</a:t>
            </a:r>
          </a:p>
          <a:p>
            <a:pPr marL="228600" indent="-228600">
              <a:buFont typeface="+mj-lt"/>
              <a:buAutoNum type="arabicPeriod"/>
            </a:pPr>
            <a:r>
              <a:rPr lang="en-GB" altLang="en-US" u="sng" baseline="0" dirty="0"/>
              <a:t>Ocean policy and Governance:</a:t>
            </a:r>
            <a:r>
              <a:rPr lang="en-GB" altLang="en-US" baseline="0" dirty="0"/>
              <a:t> informing and involving business in major ocean policy and decision making processes such as the Convention on Biological Diversity (CBD) and the amendments to the Law of the Sea such as the ongoing discussions on a legally binding agreement on Biodiversity Beyond National Jurisdiction (BBNJ). </a:t>
            </a:r>
            <a:endParaRPr lang="en-GB" altLang="en-US" dirty="0"/>
          </a:p>
          <a:p>
            <a:pPr marL="228600" indent="-228600">
              <a:buFont typeface="+mj-lt"/>
              <a:buAutoNum type="arabicPeriod"/>
            </a:pPr>
            <a:r>
              <a:rPr lang="en-GB" altLang="en-US" u="sng" dirty="0"/>
              <a:t>MSP: </a:t>
            </a:r>
            <a:r>
              <a:rPr lang="en-GB" altLang="en-US" u="none" baseline="0" dirty="0"/>
              <a:t> Marine Spatial Planning.</a:t>
            </a:r>
            <a:endParaRPr lang="en-GB" altLang="en-US" u="sng" dirty="0"/>
          </a:p>
          <a:p>
            <a:pPr marL="228600" indent="-228600">
              <a:buFont typeface="+mj-lt"/>
              <a:buAutoNum type="arabicPeriod"/>
            </a:pPr>
            <a:r>
              <a:rPr lang="en-GB" altLang="en-US" u="sng" dirty="0"/>
              <a:t>Operational</a:t>
            </a:r>
            <a:r>
              <a:rPr lang="en-GB" altLang="en-US" u="sng" baseline="0" dirty="0"/>
              <a:t> Environmental Issues:</a:t>
            </a:r>
            <a:r>
              <a:rPr lang="en-GB" altLang="en-US" baseline="0" dirty="0"/>
              <a:t> </a:t>
            </a:r>
            <a:r>
              <a:rPr lang="en-GB" altLang="en-US" dirty="0"/>
              <a:t>A range of cross-cutting environmental issues</a:t>
            </a:r>
            <a:r>
              <a:rPr lang="en-GB" altLang="en-US" baseline="0" dirty="0"/>
              <a:t> including marine sound, marine mammal interactions and biofouling.</a:t>
            </a:r>
            <a:endParaRPr lang="en-GB" altLang="en-US" dirty="0"/>
          </a:p>
          <a:p>
            <a:pPr marL="228600" indent="-228600">
              <a:buFont typeface="+mj-lt"/>
              <a:buAutoNum type="arabicPeriod"/>
            </a:pPr>
            <a:r>
              <a:rPr lang="en-GB" altLang="en-US" u="sng" baseline="0" dirty="0"/>
              <a:t>Regional Councils: </a:t>
            </a:r>
            <a:r>
              <a:rPr lang="en-GB" altLang="en-US" baseline="0" dirty="0"/>
              <a:t>Developing regional ocean business councils around the world, particularly in the arctic.</a:t>
            </a:r>
          </a:p>
          <a:p>
            <a:pPr marL="228600" indent="-228600">
              <a:buFont typeface="+mj-lt"/>
              <a:buAutoNum type="arabicPeriod"/>
            </a:pPr>
            <a:r>
              <a:rPr lang="en-GB" altLang="en-US" u="sng" baseline="0" dirty="0"/>
              <a:t>Smart Ocean/Smart Industries:</a:t>
            </a:r>
            <a:r>
              <a:rPr lang="en-GB" altLang="en-US" baseline="0" dirty="0"/>
              <a:t> WOC is connecting the ocean business community with research organizations with the goal of using business vessels as tools for scientific data collection.</a:t>
            </a:r>
          </a:p>
          <a:p>
            <a:pPr marL="228600" indent="-228600">
              <a:buFont typeface="+mj-lt"/>
              <a:buAutoNum type="arabicPeriod"/>
            </a:pPr>
            <a:r>
              <a:rPr lang="en-GB" altLang="en-US" u="sng" baseline="0" dirty="0"/>
              <a:t>Sea Level Rise/Extreme Weather: </a:t>
            </a:r>
            <a:r>
              <a:rPr lang="en-GB" altLang="en-US" baseline="0" dirty="0"/>
              <a:t>Getting business involved in international environmental threats such as sea level rise and extreme weather events. </a:t>
            </a:r>
          </a:p>
          <a:p>
            <a:pPr marL="0" indent="0">
              <a:buFont typeface="+mj-lt"/>
              <a:buNone/>
            </a:pPr>
            <a:r>
              <a:rPr lang="en-GB" altLang="en-US" baseline="0" dirty="0">
                <a:sym typeface="Wingdings" panose="05000000000000000000" pitchFamily="2" charset="2"/>
              </a:rPr>
              <a:t>  </a:t>
            </a:r>
            <a:r>
              <a:rPr lang="en-GB" altLang="en-US" u="sng" baseline="0" dirty="0">
                <a:sym typeface="Wingdings" panose="05000000000000000000" pitchFamily="2" charset="2"/>
              </a:rPr>
              <a:t>SDG Goals:</a:t>
            </a:r>
            <a:r>
              <a:rPr lang="en-GB" altLang="en-US" baseline="0" dirty="0">
                <a:sym typeface="Wingdings" panose="05000000000000000000" pitchFamily="2" charset="2"/>
              </a:rPr>
              <a:t> Working with the ocean business community to collectively identify targets and indicators for the next 15 years in order to try and meet the sustainable development goals.</a:t>
            </a:r>
          </a:p>
          <a:p>
            <a:pPr marL="0" indent="0">
              <a:buFont typeface="+mj-lt"/>
              <a:buNone/>
            </a:pPr>
            <a:r>
              <a:rPr lang="en-GB" altLang="en-US" baseline="0" dirty="0">
                <a:sym typeface="Wingdings" panose="05000000000000000000" pitchFamily="2" charset="2"/>
              </a:rPr>
              <a:t>  </a:t>
            </a:r>
            <a:r>
              <a:rPr lang="en-GB" altLang="en-US" u="sng" baseline="0" dirty="0"/>
              <a:t>Ocean Investment Platform:</a:t>
            </a:r>
            <a:r>
              <a:rPr lang="en-GB" altLang="en-US" baseline="0" dirty="0"/>
              <a:t> A platform to bring the investment community together with industries and innovators providing solutions to ocean challenges in order to accelerate investment and cash-flow into these projects. </a:t>
            </a:r>
          </a:p>
          <a:p>
            <a:endParaRPr lang="en-US" dirty="0"/>
          </a:p>
        </p:txBody>
      </p:sp>
      <p:sp>
        <p:nvSpPr>
          <p:cNvPr id="4" name="Espace réservé du numéro de diapositive 3"/>
          <p:cNvSpPr>
            <a:spLocks noGrp="1"/>
          </p:cNvSpPr>
          <p:nvPr>
            <p:ph type="sldNum" sz="quarter" idx="10"/>
          </p:nvPr>
        </p:nvSpPr>
        <p:spPr/>
        <p:txBody>
          <a:bodyPr/>
          <a:lstStyle/>
          <a:p>
            <a:fld id="{C4F50D9A-D98E-4240-B97B-CCF548690E61}" type="slidenum">
              <a:rPr lang="en-US" smtClean="0"/>
              <a:pPr/>
              <a:t>31</a:t>
            </a:fld>
            <a:endParaRPr lang="en-US"/>
          </a:p>
        </p:txBody>
      </p:sp>
    </p:spTree>
    <p:extLst>
      <p:ext uri="{BB962C8B-B14F-4D97-AF65-F5344CB8AC3E}">
        <p14:creationId xmlns:p14="http://schemas.microsoft.com/office/powerpoint/2010/main" val="2343782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The</a:t>
            </a:r>
            <a:r>
              <a:rPr lang="en-GB" altLang="en-US" baseline="0" dirty="0"/>
              <a:t> WOC is bringing the ocean business community together to work on</a:t>
            </a:r>
            <a:r>
              <a:rPr lang="en-GB" altLang="en-US" b="1" baseline="0" dirty="0"/>
              <a:t> </a:t>
            </a:r>
            <a:r>
              <a:rPr lang="en-GB" altLang="en-US" b="0" baseline="0" dirty="0"/>
              <a:t>these key areas, or global issues platforms</a:t>
            </a:r>
            <a:r>
              <a:rPr lang="en-GB" altLang="en-US" baseline="0" dirty="0"/>
              <a:t>:</a:t>
            </a:r>
          </a:p>
          <a:p>
            <a:pPr marL="228600" indent="-228600">
              <a:buFont typeface="+mj-lt"/>
              <a:buAutoNum type="arabicPeriod"/>
            </a:pPr>
            <a:r>
              <a:rPr lang="en-GB" altLang="en-US" u="sng" baseline="0" dirty="0"/>
              <a:t>Ocean policy and Governance:</a:t>
            </a:r>
            <a:r>
              <a:rPr lang="en-GB" altLang="en-US" baseline="0" dirty="0"/>
              <a:t> informing and involving business in major ocean policy and decision making processes such as the Convention on Biological Diversity (CBD) and the amendments to the Law of the Sea such as the ongoing discussions on a legally binding agreement on Biodiversity Beyond National Jurisdiction (BBNJ). </a:t>
            </a:r>
            <a:endParaRPr lang="en-GB" altLang="en-US" dirty="0"/>
          </a:p>
          <a:p>
            <a:pPr marL="228600" indent="-228600">
              <a:buFont typeface="+mj-lt"/>
              <a:buAutoNum type="arabicPeriod"/>
            </a:pPr>
            <a:r>
              <a:rPr lang="en-GB" altLang="en-US" u="sng" dirty="0"/>
              <a:t>MSP: </a:t>
            </a:r>
            <a:r>
              <a:rPr lang="en-GB" altLang="en-US" u="none" baseline="0" dirty="0"/>
              <a:t> Marine Spatial Planning.</a:t>
            </a:r>
            <a:endParaRPr lang="en-GB" altLang="en-US" u="sng" dirty="0"/>
          </a:p>
          <a:p>
            <a:pPr marL="228600" indent="-228600">
              <a:buFont typeface="+mj-lt"/>
              <a:buAutoNum type="arabicPeriod"/>
            </a:pPr>
            <a:r>
              <a:rPr lang="en-GB" altLang="en-US" u="sng" dirty="0"/>
              <a:t>Operational</a:t>
            </a:r>
            <a:r>
              <a:rPr lang="en-GB" altLang="en-US" u="sng" baseline="0" dirty="0"/>
              <a:t> Environmental Issues:</a:t>
            </a:r>
            <a:r>
              <a:rPr lang="en-GB" altLang="en-US" baseline="0" dirty="0"/>
              <a:t> </a:t>
            </a:r>
            <a:r>
              <a:rPr lang="en-GB" altLang="en-US" dirty="0"/>
              <a:t>A range of cross-cutting environmental issues</a:t>
            </a:r>
            <a:r>
              <a:rPr lang="en-GB" altLang="en-US" baseline="0" dirty="0"/>
              <a:t> including marine sound, marine mammal interactions and biofouling.</a:t>
            </a:r>
            <a:endParaRPr lang="en-GB" altLang="en-US" dirty="0"/>
          </a:p>
          <a:p>
            <a:pPr marL="228600" indent="-228600">
              <a:buFont typeface="+mj-lt"/>
              <a:buAutoNum type="arabicPeriod"/>
            </a:pPr>
            <a:r>
              <a:rPr lang="en-GB" altLang="en-US" u="sng" baseline="0" dirty="0"/>
              <a:t>Regional Councils: </a:t>
            </a:r>
            <a:r>
              <a:rPr lang="en-GB" altLang="en-US" baseline="0" dirty="0"/>
              <a:t>Developing regional ocean business councils around the world, particularly in the arctic.</a:t>
            </a:r>
          </a:p>
          <a:p>
            <a:pPr marL="228600" indent="-228600">
              <a:buFont typeface="+mj-lt"/>
              <a:buAutoNum type="arabicPeriod"/>
            </a:pPr>
            <a:r>
              <a:rPr lang="en-GB" altLang="en-US" u="sng" baseline="0" dirty="0"/>
              <a:t>Smart Ocean/Smart Industries:</a:t>
            </a:r>
            <a:r>
              <a:rPr lang="en-GB" altLang="en-US" baseline="0" dirty="0"/>
              <a:t> WOC is connecting the ocean business community with research organizations with the goal of using business vessels as tools for scientific data collection.</a:t>
            </a:r>
          </a:p>
          <a:p>
            <a:pPr marL="228600" indent="-228600">
              <a:buFont typeface="+mj-lt"/>
              <a:buAutoNum type="arabicPeriod"/>
            </a:pPr>
            <a:r>
              <a:rPr lang="en-GB" altLang="en-US" u="sng" baseline="0" dirty="0"/>
              <a:t>Sea Level Rise/Extreme Weather: </a:t>
            </a:r>
            <a:r>
              <a:rPr lang="en-GB" altLang="en-US" baseline="0" dirty="0"/>
              <a:t>Getting business involved in international environmental threats such as sea level rise and extreme weather events. </a:t>
            </a:r>
          </a:p>
          <a:p>
            <a:pPr marL="0" indent="0">
              <a:buFont typeface="+mj-lt"/>
              <a:buNone/>
            </a:pPr>
            <a:r>
              <a:rPr lang="en-GB" altLang="en-US" baseline="0" dirty="0">
                <a:sym typeface="Wingdings" panose="05000000000000000000" pitchFamily="2" charset="2"/>
              </a:rPr>
              <a:t>  </a:t>
            </a:r>
            <a:r>
              <a:rPr lang="en-GB" altLang="en-US" u="sng" baseline="0" dirty="0">
                <a:sym typeface="Wingdings" panose="05000000000000000000" pitchFamily="2" charset="2"/>
              </a:rPr>
              <a:t>SDG Goals:</a:t>
            </a:r>
            <a:r>
              <a:rPr lang="en-GB" altLang="en-US" baseline="0" dirty="0">
                <a:sym typeface="Wingdings" panose="05000000000000000000" pitchFamily="2" charset="2"/>
              </a:rPr>
              <a:t> Working with the ocean business community to collectively identify targets and indicators for the next 15 years in order to try and meet the sustainable development goals.</a:t>
            </a:r>
          </a:p>
          <a:p>
            <a:pPr marL="0" indent="0">
              <a:buFont typeface="+mj-lt"/>
              <a:buNone/>
            </a:pPr>
            <a:r>
              <a:rPr lang="en-GB" altLang="en-US" baseline="0" dirty="0">
                <a:sym typeface="Wingdings" panose="05000000000000000000" pitchFamily="2" charset="2"/>
              </a:rPr>
              <a:t>  </a:t>
            </a:r>
            <a:r>
              <a:rPr lang="en-GB" altLang="en-US" u="sng" baseline="0" dirty="0"/>
              <a:t>Ocean Investment Platform:</a:t>
            </a:r>
            <a:r>
              <a:rPr lang="en-GB" altLang="en-US" baseline="0" dirty="0"/>
              <a:t> A platform to bring the investment community together with industries and innovators providing solutions to ocean challenges in order to accelerate investment and cash-flow into these projects. </a:t>
            </a:r>
          </a:p>
          <a:p>
            <a:endParaRPr lang="en-US" dirty="0"/>
          </a:p>
        </p:txBody>
      </p:sp>
      <p:sp>
        <p:nvSpPr>
          <p:cNvPr id="4" name="Espace réservé du numéro de diapositive 3"/>
          <p:cNvSpPr>
            <a:spLocks noGrp="1"/>
          </p:cNvSpPr>
          <p:nvPr>
            <p:ph type="sldNum" sz="quarter" idx="10"/>
          </p:nvPr>
        </p:nvSpPr>
        <p:spPr/>
        <p:txBody>
          <a:bodyPr/>
          <a:lstStyle/>
          <a:p>
            <a:fld id="{C4F50D9A-D98E-4240-B97B-CCF548690E61}" type="slidenum">
              <a:rPr lang="en-US" smtClean="0"/>
              <a:pPr/>
              <a:t>32</a:t>
            </a:fld>
            <a:endParaRPr lang="en-US"/>
          </a:p>
        </p:txBody>
      </p:sp>
    </p:spTree>
    <p:extLst>
      <p:ext uri="{BB962C8B-B14F-4D97-AF65-F5344CB8AC3E}">
        <p14:creationId xmlns:p14="http://schemas.microsoft.com/office/powerpoint/2010/main" val="33436754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p:spPr>
        <p:txBody>
          <a:bodyPr/>
          <a:lstStyle/>
          <a:p>
            <a:r>
              <a:rPr lang="en-US" altLang="en-US" dirty="0"/>
              <a:t>In terms of policy and governance there are a number of key</a:t>
            </a:r>
            <a:r>
              <a:rPr lang="en-US" altLang="en-US" baseline="0" dirty="0"/>
              <a:t> </a:t>
            </a:r>
            <a:r>
              <a:rPr lang="en-US" altLang="en-US" dirty="0"/>
              <a:t>international treaties and conventions</a:t>
            </a:r>
            <a:r>
              <a:rPr lang="en-US" altLang="en-US" baseline="0" dirty="0"/>
              <a:t> that deal with marine space and marine issues.  The most important of these is UNCLOS(UN Convention on the Law of the Sea), the major international treaty governing the ocean. There is also the Convention on Biological Diversity which among other things has called for the establishment of </a:t>
            </a:r>
            <a:r>
              <a:rPr lang="en-US" altLang="en-US" b="0" baseline="0" dirty="0"/>
              <a:t>Ecologically and Biologically Significant Areas (EBSAs), and the Sustainable Development Goals (SDGs), which were </a:t>
            </a:r>
            <a:r>
              <a:rPr lang="en-US" altLang="en-US" baseline="0" dirty="0"/>
              <a:t>adopted by the UN in 2015 to guide the next 15 years of international economic development. One of the SDGs is specific to the ocean</a:t>
            </a:r>
            <a:r>
              <a:rPr lang="en-US" altLang="en-US" b="1" baseline="0" dirty="0"/>
              <a:t>. </a:t>
            </a:r>
            <a:r>
              <a:rPr lang="en-US" altLang="en-US" b="0" baseline="0" dirty="0"/>
              <a:t>The World Ocean Council has been the only entity representing the ocean business community in these processes. </a:t>
            </a:r>
            <a:endParaRPr lang="en-US" altLang="en-US" sz="1200" b="0" dirty="0">
              <a:solidFill>
                <a:srgbClr val="000000"/>
              </a:solidFill>
              <a:latin typeface="Arial" panose="020B0604020202020204" pitchFamily="34" charset="0"/>
            </a:endParaRPr>
          </a:p>
          <a:p>
            <a:endParaRPr lang="en-US" altLang="en-US" b="0" baseline="0" dirty="0"/>
          </a:p>
          <a:p>
            <a:endParaRPr lang="en-US" altLang="en-US" dirty="0"/>
          </a:p>
        </p:txBody>
      </p:sp>
      <p:sp>
        <p:nvSpPr>
          <p:cNvPr id="31748" name="Slide Number Placeholder 3"/>
          <p:cNvSpPr>
            <a:spLocks noGrp="1"/>
          </p:cNvSpPr>
          <p:nvPr>
            <p:ph type="sldNum" sz="quarter" idx="5"/>
          </p:nvPr>
        </p:nvSpPr>
        <p:spPr>
          <a:noFill/>
        </p:spPr>
        <p:txBody>
          <a:bodyPr/>
          <a:lstStyle/>
          <a:p>
            <a:fld id="{64DB8463-6205-4302-A5A3-2CA3C23FCB9C}" type="slidenum">
              <a:rPr lang="en-US" altLang="en-US">
                <a:solidFill>
                  <a:srgbClr val="000000"/>
                </a:solidFill>
              </a:rPr>
              <a:pPr/>
              <a:t>33</a:t>
            </a:fld>
            <a:endParaRPr lang="en-US" altLang="en-US">
              <a:solidFill>
                <a:srgbClr val="000000"/>
              </a:solidFill>
            </a:endParaRPr>
          </a:p>
        </p:txBody>
      </p:sp>
    </p:spTree>
    <p:extLst>
      <p:ext uri="{BB962C8B-B14F-4D97-AF65-F5344CB8AC3E}">
        <p14:creationId xmlns:p14="http://schemas.microsoft.com/office/powerpoint/2010/main" val="3058028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pPr>
              <a:defRPr/>
            </a:pPr>
            <a:r>
              <a:rPr lang="en-US" altLang="en-US" dirty="0"/>
              <a:t>In terms of policy and governance there are a number of key international treaties and conventions that deal with marine space and marine issues.  The most important of these is UNCLOS(UN Convention on the Law of the Sea), the major international treaty governing the ocean. There is also the Convention on Biological Diversity which among other things has called for the establishment of Ecologically and Biologically Significant Areas (EBSAs), and the Sustainable Development Goals (SDGs), which were adopted by the UN in 2015 to guide the next 15 years of international economic development. One of the SDGs is specific to the ocean</a:t>
            </a:r>
            <a:r>
              <a:rPr lang="en-US" altLang="en-US" b="1" dirty="0"/>
              <a:t>. </a:t>
            </a:r>
            <a:endParaRPr lang="en-US" altLang="en-US" baseline="0" dirty="0"/>
          </a:p>
        </p:txBody>
      </p:sp>
      <p:sp>
        <p:nvSpPr>
          <p:cNvPr id="33796" name="Slide Number Placeholder 3"/>
          <p:cNvSpPr>
            <a:spLocks noGrp="1"/>
          </p:cNvSpPr>
          <p:nvPr>
            <p:ph type="sldNum" sz="quarter" idx="5"/>
          </p:nvPr>
        </p:nvSpPr>
        <p:spPr>
          <a:noFill/>
        </p:spPr>
        <p:txBody>
          <a:bodyPr/>
          <a:lstStyle/>
          <a:p>
            <a:fld id="{A516EE58-3593-49C0-AF7D-195689EFB57F}" type="slidenum">
              <a:rPr lang="en-US" altLang="en-US">
                <a:solidFill>
                  <a:srgbClr val="000000"/>
                </a:solidFill>
              </a:rPr>
              <a:pPr/>
              <a:t>34</a:t>
            </a:fld>
            <a:endParaRPr lang="en-US" altLang="en-US">
              <a:solidFill>
                <a:srgbClr val="000000"/>
              </a:solidFill>
            </a:endParaRPr>
          </a:p>
        </p:txBody>
      </p:sp>
    </p:spTree>
    <p:extLst>
      <p:ext uri="{BB962C8B-B14F-4D97-AF65-F5344CB8AC3E}">
        <p14:creationId xmlns:p14="http://schemas.microsoft.com/office/powerpoint/2010/main" val="3440454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baseline="0" dirty="0"/>
              <a:t>WOC </a:t>
            </a:r>
            <a:r>
              <a:rPr lang="en-US" altLang="en-US" sz="1200" b="0" dirty="0">
                <a:solidFill>
                  <a:srgbClr val="000000"/>
                </a:solidFill>
                <a:latin typeface="Arial" panose="020B0604020202020204" pitchFamily="34" charset="0"/>
              </a:rPr>
              <a:t>seeks</a:t>
            </a:r>
            <a:r>
              <a:rPr lang="en-US" altLang="en-US" sz="1200" b="0" baseline="0" dirty="0">
                <a:solidFill>
                  <a:srgbClr val="000000"/>
                </a:solidFill>
                <a:latin typeface="Arial" panose="020B0604020202020204" pitchFamily="34" charset="0"/>
              </a:rPr>
              <a:t> to increase</a:t>
            </a:r>
            <a:r>
              <a:rPr lang="en-US" altLang="en-US" sz="1200" b="0" dirty="0">
                <a:solidFill>
                  <a:srgbClr val="000000"/>
                </a:solidFill>
                <a:latin typeface="Arial" panose="020B0604020202020204" pitchFamily="34" charset="0"/>
              </a:rPr>
              <a:t> the level of informed, coordinated and proactive private sector involvement in ocean governance and policy developments that impact business.</a:t>
            </a:r>
            <a:endParaRPr lang="en-US" altLang="en-US" dirty="0"/>
          </a:p>
          <a:p>
            <a:r>
              <a:rPr lang="en-US" altLang="en-US" dirty="0"/>
              <a:t>The</a:t>
            </a:r>
            <a:r>
              <a:rPr lang="en-US" altLang="en-US" baseline="0" dirty="0"/>
              <a:t> two most important aspects of the Ocean Policy and Governance global issue platform</a:t>
            </a:r>
            <a:r>
              <a:rPr lang="en-US" altLang="en-US" b="1" baseline="0" dirty="0"/>
              <a:t> </a:t>
            </a:r>
            <a:r>
              <a:rPr lang="en-US" altLang="en-US" b="0" baseline="0" dirty="0"/>
              <a:t>are:</a:t>
            </a:r>
          </a:p>
          <a:p>
            <a:endParaRPr lang="en-US" altLang="en-US" b="0" baseline="0" dirty="0"/>
          </a:p>
          <a:p>
            <a:pPr marL="228600" indent="-228600">
              <a:buFont typeface="+mj-lt"/>
              <a:buAutoNum type="arabicPeriod"/>
            </a:pPr>
            <a:r>
              <a:rPr lang="en-US" altLang="en-US" b="0" baseline="0" dirty="0"/>
              <a:t>Informing industry by monitoring, analyzing and reporting on ocean policy developments.</a:t>
            </a:r>
          </a:p>
          <a:p>
            <a:pPr marL="228600" indent="-228600">
              <a:buFont typeface="+mj-lt"/>
              <a:buAutoNum type="arabicPeriod"/>
            </a:pPr>
            <a:r>
              <a:rPr lang="en-US" altLang="en-US" b="0" baseline="0" dirty="0"/>
              <a:t>Representing the ocean business community and ensuring industry input in key ocean policy events </a:t>
            </a:r>
          </a:p>
          <a:p>
            <a:endParaRPr lang="en-US" altLang="en-US" b="0" baseline="0" dirty="0"/>
          </a:p>
        </p:txBody>
      </p:sp>
      <p:sp>
        <p:nvSpPr>
          <p:cNvPr id="35844" name="Slide Number Placeholder 3"/>
          <p:cNvSpPr>
            <a:spLocks noGrp="1"/>
          </p:cNvSpPr>
          <p:nvPr>
            <p:ph type="sldNum" sz="quarter" idx="5"/>
          </p:nvPr>
        </p:nvSpPr>
        <p:spPr>
          <a:noFill/>
        </p:spPr>
        <p:txBody>
          <a:bodyPr/>
          <a:lstStyle/>
          <a:p>
            <a:fld id="{54D69FC9-030C-4F96-9C30-33EA7E376EE8}" type="slidenum">
              <a:rPr lang="en-US" altLang="en-US">
                <a:solidFill>
                  <a:srgbClr val="000000"/>
                </a:solidFill>
              </a:rPr>
              <a:pPr/>
              <a:t>35</a:t>
            </a:fld>
            <a:endParaRPr lang="en-US" altLang="en-US">
              <a:solidFill>
                <a:srgbClr val="000000"/>
              </a:solidFill>
            </a:endParaRPr>
          </a:p>
        </p:txBody>
      </p:sp>
    </p:spTree>
    <p:extLst>
      <p:ext uri="{BB962C8B-B14F-4D97-AF65-F5344CB8AC3E}">
        <p14:creationId xmlns:p14="http://schemas.microsoft.com/office/powerpoint/2010/main" val="3820799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The next two important steps for the</a:t>
            </a:r>
            <a:r>
              <a:rPr lang="en-GB" altLang="en-US" baseline="0" dirty="0"/>
              <a:t> smart ocean-smart industries global issues platform</a:t>
            </a:r>
            <a:r>
              <a:rPr lang="en-GB" altLang="en-US" dirty="0"/>
              <a:t> </a:t>
            </a:r>
            <a:r>
              <a:rPr lang="en-GB" altLang="en-US" baseline="0" dirty="0"/>
              <a:t>are:</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baseline="0" dirty="0"/>
              <a:t> </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GB" altLang="en-US" baseline="0" dirty="0"/>
              <a:t>To develop a joint industry and science steering committee to advice the program.</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GB" altLang="en-US" baseline="0" dirty="0"/>
              <a:t>To further organize and define the program into a structured system for interaction between science and industry by taking some of the steps listed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en-US" baseline="0" dirty="0"/>
          </a:p>
          <a:p>
            <a:endParaRPr lang="en-US" altLang="en-US" dirty="0"/>
          </a:p>
        </p:txBody>
      </p:sp>
      <p:sp>
        <p:nvSpPr>
          <p:cNvPr id="60420" name="Slide Number Placeholder 3"/>
          <p:cNvSpPr>
            <a:spLocks noGrp="1"/>
          </p:cNvSpPr>
          <p:nvPr>
            <p:ph type="sldNum" sz="quarter" idx="5"/>
          </p:nvPr>
        </p:nvSpPr>
        <p:spPr>
          <a:noFill/>
        </p:spPr>
        <p:txBody>
          <a:bodyPr/>
          <a:lstStyle/>
          <a:p>
            <a:fld id="{9EEB72BF-DE1C-4547-96CF-78CDF7786E83}" type="slidenum">
              <a:rPr lang="en-US" altLang="en-US">
                <a:solidFill>
                  <a:srgbClr val="000000"/>
                </a:solidFill>
              </a:rPr>
              <a:pPr/>
              <a:t>36</a:t>
            </a:fld>
            <a:endParaRPr lang="en-US" altLang="en-US">
              <a:solidFill>
                <a:srgbClr val="000000"/>
              </a:solidFill>
            </a:endParaRPr>
          </a:p>
        </p:txBody>
      </p:sp>
    </p:spTree>
    <p:extLst>
      <p:ext uri="{BB962C8B-B14F-4D97-AF65-F5344CB8AC3E}">
        <p14:creationId xmlns:p14="http://schemas.microsoft.com/office/powerpoint/2010/main" val="3643802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r>
              <a:rPr lang="en-US" altLang="en-US" dirty="0"/>
              <a:t>In</a:t>
            </a:r>
            <a:r>
              <a:rPr lang="en-US" altLang="en-US" baseline="0" dirty="0"/>
              <a:t> an increasingly crowded ocean marine spatial planning is essential to mitigate environmental impacts and to ensure operational efficiency and safety. The ocean business community </a:t>
            </a:r>
            <a:r>
              <a:rPr lang="en-US" altLang="en-US" b="0" baseline="0" dirty="0"/>
              <a:t>MUST</a:t>
            </a:r>
            <a:r>
              <a:rPr lang="en-US" altLang="en-US" baseline="0" dirty="0"/>
              <a:t> be involved in marine planning as it is the primary operator in the ocean.</a:t>
            </a:r>
          </a:p>
          <a:p>
            <a:r>
              <a:rPr lang="en-US" altLang="en-US" baseline="0" dirty="0"/>
              <a:t> </a:t>
            </a:r>
            <a:endParaRPr lang="en-US" altLang="en-US" dirty="0"/>
          </a:p>
        </p:txBody>
      </p:sp>
      <p:sp>
        <p:nvSpPr>
          <p:cNvPr id="37892" name="Slide Number Placeholder 3"/>
          <p:cNvSpPr>
            <a:spLocks noGrp="1"/>
          </p:cNvSpPr>
          <p:nvPr>
            <p:ph type="sldNum" sz="quarter" idx="5"/>
          </p:nvPr>
        </p:nvSpPr>
        <p:spPr>
          <a:noFill/>
        </p:spPr>
        <p:txBody>
          <a:bodyPr/>
          <a:lstStyle/>
          <a:p>
            <a:fld id="{D3AF0E01-252B-49F4-9D5A-1F51D44EB0B0}" type="slidenum">
              <a:rPr lang="en-US" altLang="en-US">
                <a:solidFill>
                  <a:srgbClr val="000000"/>
                </a:solidFill>
              </a:rPr>
              <a:pPr/>
              <a:t>37</a:t>
            </a:fld>
            <a:endParaRPr lang="en-US" altLang="en-US">
              <a:solidFill>
                <a:srgbClr val="000000"/>
              </a:solidFill>
            </a:endParaRPr>
          </a:p>
        </p:txBody>
      </p:sp>
    </p:spTree>
    <p:extLst>
      <p:ext uri="{BB962C8B-B14F-4D97-AF65-F5344CB8AC3E}">
        <p14:creationId xmlns:p14="http://schemas.microsoft.com/office/powerpoint/2010/main" val="2262476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r>
              <a:rPr lang="en-US" altLang="en-US" baseline="0" dirty="0"/>
              <a:t>This map of the Irish Sea is an example of the crowded nature of the ocean and the incredibly high level of marine activity taking place around the world today. As you can see there is clearly a need for MSP to coordinate between the different industries and ensure safety, operational efficiency, and environmental stewardship.</a:t>
            </a:r>
          </a:p>
        </p:txBody>
      </p:sp>
      <p:sp>
        <p:nvSpPr>
          <p:cNvPr id="39940" name="Slide Number Placeholder 3"/>
          <p:cNvSpPr>
            <a:spLocks noGrp="1"/>
          </p:cNvSpPr>
          <p:nvPr>
            <p:ph type="sldNum" sz="quarter" idx="5"/>
          </p:nvPr>
        </p:nvSpPr>
        <p:spPr>
          <a:noFill/>
        </p:spPr>
        <p:txBody>
          <a:bodyPr/>
          <a:lstStyle/>
          <a:p>
            <a:fld id="{1271D08B-7D25-47DD-89E9-7E4059EE7FD3}" type="slidenum">
              <a:rPr lang="en-US" altLang="en-US">
                <a:solidFill>
                  <a:srgbClr val="000000"/>
                </a:solidFill>
              </a:rPr>
              <a:pPr/>
              <a:t>38</a:t>
            </a:fld>
            <a:endParaRPr lang="en-US" altLang="en-US">
              <a:solidFill>
                <a:srgbClr val="000000"/>
              </a:solidFill>
            </a:endParaRPr>
          </a:p>
        </p:txBody>
      </p:sp>
    </p:spTree>
    <p:extLst>
      <p:ext uri="{BB962C8B-B14F-4D97-AF65-F5344CB8AC3E}">
        <p14:creationId xmlns:p14="http://schemas.microsoft.com/office/powerpoint/2010/main" val="322322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(same as previous slide…)</a:t>
            </a:r>
          </a:p>
          <a:p>
            <a:endParaRPr lang="en-US" altLang="en-US" dirty="0"/>
          </a:p>
        </p:txBody>
      </p:sp>
      <p:sp>
        <p:nvSpPr>
          <p:cNvPr id="41988" name="Slide Number Placeholder 3"/>
          <p:cNvSpPr>
            <a:spLocks noGrp="1"/>
          </p:cNvSpPr>
          <p:nvPr>
            <p:ph type="sldNum" sz="quarter" idx="5"/>
          </p:nvPr>
        </p:nvSpPr>
        <p:spPr>
          <a:noFill/>
        </p:spPr>
        <p:txBody>
          <a:bodyPr/>
          <a:lstStyle/>
          <a:p>
            <a:fld id="{016E1A17-6ACE-49CA-821A-4AEBB67C3C71}" type="slidenum">
              <a:rPr lang="en-US" altLang="en-US">
                <a:solidFill>
                  <a:srgbClr val="000000"/>
                </a:solidFill>
              </a:rPr>
              <a:pPr/>
              <a:t>39</a:t>
            </a:fld>
            <a:endParaRPr lang="en-US" altLang="en-US">
              <a:solidFill>
                <a:srgbClr val="000000"/>
              </a:solidFill>
            </a:endParaRPr>
          </a:p>
        </p:txBody>
      </p:sp>
    </p:spTree>
    <p:extLst>
      <p:ext uri="{BB962C8B-B14F-4D97-AF65-F5344CB8AC3E}">
        <p14:creationId xmlns:p14="http://schemas.microsoft.com/office/powerpoint/2010/main" val="29980314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r>
              <a:rPr lang="en-GB" altLang="en-US" dirty="0"/>
              <a:t>WOC</a:t>
            </a:r>
            <a:r>
              <a:rPr lang="en-GB" altLang="en-US" baseline="0" dirty="0"/>
              <a:t> is actively working with the ocean business community on a number of operational environmental issues, including marine debris, marine invasive species, marine sound, and marine mammal-vessel interactions.</a:t>
            </a:r>
            <a:endParaRPr lang="en-GB" altLang="en-US" dirty="0"/>
          </a:p>
        </p:txBody>
      </p:sp>
      <p:sp>
        <p:nvSpPr>
          <p:cNvPr id="44036" name="Slide Number Placeholder 3"/>
          <p:cNvSpPr>
            <a:spLocks noGrp="1"/>
          </p:cNvSpPr>
          <p:nvPr>
            <p:ph type="sldNum" sz="quarter" idx="5"/>
          </p:nvPr>
        </p:nvSpPr>
        <p:spPr>
          <a:noFill/>
        </p:spPr>
        <p:txBody>
          <a:bodyPr/>
          <a:lstStyle/>
          <a:p>
            <a:fld id="{4B73B102-D855-4621-B26D-83BEF2DCCC19}" type="slidenum">
              <a:rPr lang="en-US" altLang="en-US">
                <a:solidFill>
                  <a:srgbClr val="000000"/>
                </a:solidFill>
              </a:rPr>
              <a:pPr/>
              <a:t>40</a:t>
            </a:fld>
            <a:endParaRPr lang="en-US" altLang="en-US">
              <a:solidFill>
                <a:srgbClr val="000000"/>
              </a:solidFill>
            </a:endParaRPr>
          </a:p>
        </p:txBody>
      </p:sp>
    </p:spTree>
    <p:extLst>
      <p:ext uri="{BB962C8B-B14F-4D97-AF65-F5344CB8AC3E}">
        <p14:creationId xmlns:p14="http://schemas.microsoft.com/office/powerpoint/2010/main" val="2021223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r>
              <a:rPr lang="en-US" altLang="en-US" dirty="0"/>
              <a:t>When added together ocean economic</a:t>
            </a:r>
            <a:r>
              <a:rPr lang="en-US" altLang="en-US" baseline="0" dirty="0"/>
              <a:t> activity is worth more than $4 trillion dollars per year and accounts for tens (</a:t>
            </a:r>
            <a:r>
              <a:rPr lang="en-US" altLang="en-US" b="1" baseline="0" dirty="0"/>
              <a:t>is it more than a hundred million??</a:t>
            </a:r>
            <a:r>
              <a:rPr lang="en-US" altLang="en-US" baseline="0" dirty="0"/>
              <a:t>) of millions of jobs around the world.</a:t>
            </a:r>
            <a:endParaRPr lang="en-US" altLang="en-US" dirty="0"/>
          </a:p>
        </p:txBody>
      </p:sp>
      <p:sp>
        <p:nvSpPr>
          <p:cNvPr id="70660" name="Slide Number Placeholder 3"/>
          <p:cNvSpPr>
            <a:spLocks noGrp="1"/>
          </p:cNvSpPr>
          <p:nvPr>
            <p:ph type="sldNum" sz="quarter" idx="5"/>
          </p:nvPr>
        </p:nvSpPr>
        <p:spPr>
          <a:noFill/>
        </p:spPr>
        <p:txBody>
          <a:bodyPr/>
          <a:lstStyle/>
          <a:p>
            <a:fld id="{EC002B2B-7817-44D9-B92E-9DF0AF7AF834}" type="slidenum">
              <a:rPr lang="en-US" altLang="en-US">
                <a:solidFill>
                  <a:srgbClr val="000000"/>
                </a:solidFill>
              </a:rPr>
              <a:pPr/>
              <a:t>4</a:t>
            </a:fld>
            <a:endParaRPr lang="en-US" altLang="en-US">
              <a:solidFill>
                <a:srgbClr val="000000"/>
              </a:solidFill>
            </a:endParaRPr>
          </a:p>
        </p:txBody>
      </p:sp>
    </p:spTree>
    <p:extLst>
      <p:ext uri="{BB962C8B-B14F-4D97-AF65-F5344CB8AC3E}">
        <p14:creationId xmlns:p14="http://schemas.microsoft.com/office/powerpoint/2010/main" val="25820417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The</a:t>
            </a:r>
            <a:r>
              <a:rPr lang="en-GB" altLang="en-US" baseline="0" dirty="0"/>
              <a:t> WOC is bringing the ocean business community together to work on</a:t>
            </a:r>
            <a:r>
              <a:rPr lang="en-GB" altLang="en-US" b="1" baseline="0" dirty="0"/>
              <a:t> </a:t>
            </a:r>
            <a:r>
              <a:rPr lang="en-GB" altLang="en-US" b="0" baseline="0" dirty="0"/>
              <a:t>these key areas, or global issues platforms</a:t>
            </a:r>
            <a:r>
              <a:rPr lang="en-GB" altLang="en-US" baseline="0" dirty="0"/>
              <a:t>:</a:t>
            </a:r>
          </a:p>
          <a:p>
            <a:pPr marL="228600" indent="-228600">
              <a:buFont typeface="+mj-lt"/>
              <a:buAutoNum type="arabicPeriod"/>
            </a:pPr>
            <a:r>
              <a:rPr lang="en-GB" altLang="en-US" u="sng" baseline="0" dirty="0"/>
              <a:t>Ocean policy and Governance:</a:t>
            </a:r>
            <a:r>
              <a:rPr lang="en-GB" altLang="en-US" baseline="0" dirty="0"/>
              <a:t> informing and involving business in major ocean policy and decision making processes such as the Convention on Biological Diversity (CBD) and the amendments to the Law of the Sea such as the ongoing discussions on a legally binding agreement on Biodiversity Beyond National Jurisdiction (BBNJ). </a:t>
            </a:r>
            <a:endParaRPr lang="en-GB" altLang="en-US" dirty="0"/>
          </a:p>
          <a:p>
            <a:pPr marL="228600" indent="-228600">
              <a:buFont typeface="+mj-lt"/>
              <a:buAutoNum type="arabicPeriod"/>
            </a:pPr>
            <a:r>
              <a:rPr lang="en-GB" altLang="en-US" u="sng" dirty="0"/>
              <a:t>MSP: </a:t>
            </a:r>
            <a:r>
              <a:rPr lang="en-GB" altLang="en-US" u="none" baseline="0" dirty="0"/>
              <a:t> Marine Spatial Planning.</a:t>
            </a:r>
            <a:endParaRPr lang="en-GB" altLang="en-US" u="sng" dirty="0"/>
          </a:p>
          <a:p>
            <a:pPr marL="228600" indent="-228600">
              <a:buFont typeface="+mj-lt"/>
              <a:buAutoNum type="arabicPeriod"/>
            </a:pPr>
            <a:r>
              <a:rPr lang="en-GB" altLang="en-US" u="sng" dirty="0"/>
              <a:t>Operational</a:t>
            </a:r>
            <a:r>
              <a:rPr lang="en-GB" altLang="en-US" u="sng" baseline="0" dirty="0"/>
              <a:t> Environmental Issues:</a:t>
            </a:r>
            <a:r>
              <a:rPr lang="en-GB" altLang="en-US" baseline="0" dirty="0"/>
              <a:t> </a:t>
            </a:r>
            <a:r>
              <a:rPr lang="en-GB" altLang="en-US" dirty="0"/>
              <a:t>A range of cross-cutting environmental issues</a:t>
            </a:r>
            <a:r>
              <a:rPr lang="en-GB" altLang="en-US" baseline="0" dirty="0"/>
              <a:t> including marine sound, marine mammal interactions and biofouling.</a:t>
            </a:r>
            <a:endParaRPr lang="en-GB" altLang="en-US" dirty="0"/>
          </a:p>
          <a:p>
            <a:pPr marL="228600" indent="-228600">
              <a:buFont typeface="+mj-lt"/>
              <a:buAutoNum type="arabicPeriod"/>
            </a:pPr>
            <a:r>
              <a:rPr lang="en-GB" altLang="en-US" u="sng" baseline="0" dirty="0"/>
              <a:t>Regional Councils: </a:t>
            </a:r>
            <a:r>
              <a:rPr lang="en-GB" altLang="en-US" baseline="0" dirty="0"/>
              <a:t>Developing regional ocean business councils around the world, particularly in the arctic.</a:t>
            </a:r>
          </a:p>
          <a:p>
            <a:pPr marL="228600" indent="-228600">
              <a:buFont typeface="+mj-lt"/>
              <a:buAutoNum type="arabicPeriod"/>
            </a:pPr>
            <a:r>
              <a:rPr lang="en-GB" altLang="en-US" u="sng" baseline="0" dirty="0"/>
              <a:t>Smart Ocean/Smart Industries:</a:t>
            </a:r>
            <a:r>
              <a:rPr lang="en-GB" altLang="en-US" baseline="0" dirty="0"/>
              <a:t> WOC is connecting the ocean business community with research organizations with the goal of using business vessels as tools for scientific data collection.</a:t>
            </a:r>
          </a:p>
          <a:p>
            <a:pPr marL="228600" indent="-228600">
              <a:buFont typeface="+mj-lt"/>
              <a:buAutoNum type="arabicPeriod"/>
            </a:pPr>
            <a:r>
              <a:rPr lang="en-GB" altLang="en-US" u="sng" baseline="0" dirty="0"/>
              <a:t>Sea Level Rise/Extreme Weather: </a:t>
            </a:r>
            <a:r>
              <a:rPr lang="en-GB" altLang="en-US" baseline="0" dirty="0"/>
              <a:t>Getting business involved in international environmental threats such as sea level rise and extreme weather events. </a:t>
            </a:r>
          </a:p>
          <a:p>
            <a:pPr marL="0" indent="0">
              <a:buFont typeface="+mj-lt"/>
              <a:buNone/>
            </a:pPr>
            <a:r>
              <a:rPr lang="en-GB" altLang="en-US" baseline="0" dirty="0">
                <a:sym typeface="Wingdings" panose="05000000000000000000" pitchFamily="2" charset="2"/>
              </a:rPr>
              <a:t>  </a:t>
            </a:r>
            <a:r>
              <a:rPr lang="en-GB" altLang="en-US" u="sng" baseline="0" dirty="0">
                <a:sym typeface="Wingdings" panose="05000000000000000000" pitchFamily="2" charset="2"/>
              </a:rPr>
              <a:t>SDG Goals:</a:t>
            </a:r>
            <a:r>
              <a:rPr lang="en-GB" altLang="en-US" baseline="0" dirty="0">
                <a:sym typeface="Wingdings" panose="05000000000000000000" pitchFamily="2" charset="2"/>
              </a:rPr>
              <a:t> Working with the ocean business community to collectively identify targets and indicators for the next 15 years in order to try and meet the sustainable development goals.</a:t>
            </a:r>
          </a:p>
          <a:p>
            <a:pPr marL="0" indent="0">
              <a:buFont typeface="+mj-lt"/>
              <a:buNone/>
            </a:pPr>
            <a:r>
              <a:rPr lang="en-GB" altLang="en-US" baseline="0" dirty="0">
                <a:sym typeface="Wingdings" panose="05000000000000000000" pitchFamily="2" charset="2"/>
              </a:rPr>
              <a:t>  </a:t>
            </a:r>
            <a:r>
              <a:rPr lang="en-GB" altLang="en-US" u="sng" baseline="0" dirty="0"/>
              <a:t>Ocean Investment Platform:</a:t>
            </a:r>
            <a:r>
              <a:rPr lang="en-GB" altLang="en-US" baseline="0" dirty="0"/>
              <a:t> A platform to bring the investment community together with industries and innovators providing solutions to ocean challenges in order to accelerate investment and cash-flow into these projects. </a:t>
            </a:r>
          </a:p>
          <a:p>
            <a:endParaRPr lang="en-US" dirty="0"/>
          </a:p>
        </p:txBody>
      </p:sp>
      <p:sp>
        <p:nvSpPr>
          <p:cNvPr id="4" name="Espace réservé du numéro de diapositive 3"/>
          <p:cNvSpPr>
            <a:spLocks noGrp="1"/>
          </p:cNvSpPr>
          <p:nvPr>
            <p:ph type="sldNum" sz="quarter" idx="10"/>
          </p:nvPr>
        </p:nvSpPr>
        <p:spPr/>
        <p:txBody>
          <a:bodyPr/>
          <a:lstStyle/>
          <a:p>
            <a:fld id="{C4F50D9A-D98E-4240-B97B-CCF548690E61}" type="slidenum">
              <a:rPr lang="en-US" smtClean="0"/>
              <a:pPr/>
              <a:t>41</a:t>
            </a:fld>
            <a:endParaRPr lang="en-US"/>
          </a:p>
        </p:txBody>
      </p:sp>
    </p:spTree>
    <p:extLst>
      <p:ext uri="{BB962C8B-B14F-4D97-AF65-F5344CB8AC3E}">
        <p14:creationId xmlns:p14="http://schemas.microsoft.com/office/powerpoint/2010/main" val="14489286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The</a:t>
            </a:r>
            <a:r>
              <a:rPr lang="en-GB" altLang="en-US" baseline="0" dirty="0"/>
              <a:t> WOC is bringing the ocean business community together to work on</a:t>
            </a:r>
            <a:r>
              <a:rPr lang="en-GB" altLang="en-US" b="1" baseline="0" dirty="0"/>
              <a:t> </a:t>
            </a:r>
            <a:r>
              <a:rPr lang="en-GB" altLang="en-US" b="0" baseline="0" dirty="0"/>
              <a:t>these key areas, or global issues platforms</a:t>
            </a:r>
            <a:r>
              <a:rPr lang="en-GB" altLang="en-US" baseline="0" dirty="0"/>
              <a:t>:</a:t>
            </a:r>
          </a:p>
          <a:p>
            <a:pPr marL="228600" indent="-228600">
              <a:buFont typeface="+mj-lt"/>
              <a:buAutoNum type="arabicPeriod"/>
            </a:pPr>
            <a:r>
              <a:rPr lang="en-GB" altLang="en-US" u="sng" baseline="0" dirty="0"/>
              <a:t>Ocean policy and Governance:</a:t>
            </a:r>
            <a:r>
              <a:rPr lang="en-GB" altLang="en-US" baseline="0" dirty="0"/>
              <a:t> informing and involving business in major ocean policy and decision making processes such as the Convention on Biological Diversity (CBD) and the amendments to the Law of the Sea such as the ongoing discussions on a legally binding agreement on Biodiversity Beyond National Jurisdiction (BBNJ). </a:t>
            </a:r>
            <a:endParaRPr lang="en-GB" altLang="en-US" dirty="0"/>
          </a:p>
          <a:p>
            <a:pPr marL="228600" indent="-228600">
              <a:buFont typeface="+mj-lt"/>
              <a:buAutoNum type="arabicPeriod"/>
            </a:pPr>
            <a:r>
              <a:rPr lang="en-GB" altLang="en-US" u="sng" dirty="0"/>
              <a:t>MSP: </a:t>
            </a:r>
            <a:r>
              <a:rPr lang="en-GB" altLang="en-US" u="none" baseline="0" dirty="0"/>
              <a:t> Marine Spatial Planning.</a:t>
            </a:r>
            <a:endParaRPr lang="en-GB" altLang="en-US" u="sng" dirty="0"/>
          </a:p>
          <a:p>
            <a:pPr marL="228600" indent="-228600">
              <a:buFont typeface="+mj-lt"/>
              <a:buAutoNum type="arabicPeriod"/>
            </a:pPr>
            <a:r>
              <a:rPr lang="en-GB" altLang="en-US" u="sng" dirty="0"/>
              <a:t>Operational</a:t>
            </a:r>
            <a:r>
              <a:rPr lang="en-GB" altLang="en-US" u="sng" baseline="0" dirty="0"/>
              <a:t> Environmental Issues:</a:t>
            </a:r>
            <a:r>
              <a:rPr lang="en-GB" altLang="en-US" baseline="0" dirty="0"/>
              <a:t> </a:t>
            </a:r>
            <a:r>
              <a:rPr lang="en-GB" altLang="en-US" dirty="0"/>
              <a:t>A range of cross-cutting environmental issues</a:t>
            </a:r>
            <a:r>
              <a:rPr lang="en-GB" altLang="en-US" baseline="0" dirty="0"/>
              <a:t> including marine sound, marine mammal interactions and biofouling.</a:t>
            </a:r>
            <a:endParaRPr lang="en-GB" altLang="en-US" dirty="0"/>
          </a:p>
          <a:p>
            <a:pPr marL="228600" indent="-228600">
              <a:buFont typeface="+mj-lt"/>
              <a:buAutoNum type="arabicPeriod"/>
            </a:pPr>
            <a:r>
              <a:rPr lang="en-GB" altLang="en-US" u="sng" baseline="0" dirty="0"/>
              <a:t>Regional Councils: </a:t>
            </a:r>
            <a:r>
              <a:rPr lang="en-GB" altLang="en-US" baseline="0" dirty="0"/>
              <a:t>Developing regional ocean business councils around the world, particularly in the arctic.</a:t>
            </a:r>
          </a:p>
          <a:p>
            <a:pPr marL="228600" indent="-228600">
              <a:buFont typeface="+mj-lt"/>
              <a:buAutoNum type="arabicPeriod"/>
            </a:pPr>
            <a:r>
              <a:rPr lang="en-GB" altLang="en-US" u="sng" baseline="0" dirty="0"/>
              <a:t>Smart Ocean/Smart Industries:</a:t>
            </a:r>
            <a:r>
              <a:rPr lang="en-GB" altLang="en-US" baseline="0" dirty="0"/>
              <a:t> WOC is connecting the ocean business community with research organizations with the goal of using business vessels as tools for scientific data collection.</a:t>
            </a:r>
          </a:p>
          <a:p>
            <a:pPr marL="228600" indent="-228600">
              <a:buFont typeface="+mj-lt"/>
              <a:buAutoNum type="arabicPeriod"/>
            </a:pPr>
            <a:r>
              <a:rPr lang="en-GB" altLang="en-US" u="sng" baseline="0" dirty="0"/>
              <a:t>Sea Level Rise/Extreme Weather: </a:t>
            </a:r>
            <a:r>
              <a:rPr lang="en-GB" altLang="en-US" baseline="0" dirty="0"/>
              <a:t>Getting business involved in international environmental threats such as sea level rise and extreme weather events. </a:t>
            </a:r>
          </a:p>
          <a:p>
            <a:pPr marL="0" indent="0">
              <a:buFont typeface="+mj-lt"/>
              <a:buNone/>
            </a:pPr>
            <a:r>
              <a:rPr lang="en-GB" altLang="en-US" baseline="0" dirty="0">
                <a:sym typeface="Wingdings" panose="05000000000000000000" pitchFamily="2" charset="2"/>
              </a:rPr>
              <a:t>  </a:t>
            </a:r>
            <a:r>
              <a:rPr lang="en-GB" altLang="en-US" u="sng" baseline="0" dirty="0">
                <a:sym typeface="Wingdings" panose="05000000000000000000" pitchFamily="2" charset="2"/>
              </a:rPr>
              <a:t>SDG Goals:</a:t>
            </a:r>
            <a:r>
              <a:rPr lang="en-GB" altLang="en-US" baseline="0" dirty="0">
                <a:sym typeface="Wingdings" panose="05000000000000000000" pitchFamily="2" charset="2"/>
              </a:rPr>
              <a:t> Working with the ocean business community to collectively identify targets and indicators for the next 15 years in order to try and meet the sustainable development goals.</a:t>
            </a:r>
          </a:p>
          <a:p>
            <a:pPr marL="0" indent="0">
              <a:buFont typeface="+mj-lt"/>
              <a:buNone/>
            </a:pPr>
            <a:r>
              <a:rPr lang="en-GB" altLang="en-US" baseline="0" dirty="0">
                <a:sym typeface="Wingdings" panose="05000000000000000000" pitchFamily="2" charset="2"/>
              </a:rPr>
              <a:t>  </a:t>
            </a:r>
            <a:r>
              <a:rPr lang="en-GB" altLang="en-US" u="sng" baseline="0" dirty="0"/>
              <a:t>Ocean Investment Platform:</a:t>
            </a:r>
            <a:r>
              <a:rPr lang="en-GB" altLang="en-US" baseline="0" dirty="0"/>
              <a:t> A platform to bring the investment community together with industries and innovators providing solutions to ocean challenges in order to accelerate investment and cash-flow into these projects. </a:t>
            </a:r>
          </a:p>
          <a:p>
            <a:endParaRPr lang="en-US" dirty="0"/>
          </a:p>
        </p:txBody>
      </p:sp>
      <p:sp>
        <p:nvSpPr>
          <p:cNvPr id="4" name="Espace réservé du numéro de diapositive 3"/>
          <p:cNvSpPr>
            <a:spLocks noGrp="1"/>
          </p:cNvSpPr>
          <p:nvPr>
            <p:ph type="sldNum" sz="quarter" idx="10"/>
          </p:nvPr>
        </p:nvSpPr>
        <p:spPr/>
        <p:txBody>
          <a:bodyPr/>
          <a:lstStyle/>
          <a:p>
            <a:fld id="{C4F50D9A-D98E-4240-B97B-CCF548690E61}" type="slidenum">
              <a:rPr lang="en-US" smtClean="0"/>
              <a:pPr/>
              <a:t>42</a:t>
            </a:fld>
            <a:endParaRPr lang="en-US"/>
          </a:p>
        </p:txBody>
      </p:sp>
    </p:spTree>
    <p:extLst>
      <p:ext uri="{BB962C8B-B14F-4D97-AF65-F5344CB8AC3E}">
        <p14:creationId xmlns:p14="http://schemas.microsoft.com/office/powerpoint/2010/main" val="2119290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The</a:t>
            </a:r>
            <a:r>
              <a:rPr lang="en-GB" altLang="en-US" baseline="0" dirty="0"/>
              <a:t> WOC is bringing the ocean business community together to work on</a:t>
            </a:r>
            <a:r>
              <a:rPr lang="en-GB" altLang="en-US" b="1" baseline="0" dirty="0"/>
              <a:t> </a:t>
            </a:r>
            <a:r>
              <a:rPr lang="en-GB" altLang="en-US" b="0" baseline="0" dirty="0"/>
              <a:t>these key areas, or global issues platforms</a:t>
            </a:r>
            <a:r>
              <a:rPr lang="en-GB" altLang="en-US" baseline="0" dirty="0"/>
              <a:t>:</a:t>
            </a:r>
          </a:p>
          <a:p>
            <a:pPr marL="228600" indent="-228600">
              <a:buFont typeface="+mj-lt"/>
              <a:buAutoNum type="arabicPeriod"/>
            </a:pPr>
            <a:r>
              <a:rPr lang="en-GB" altLang="en-US" u="sng" baseline="0" dirty="0"/>
              <a:t>Ocean policy and Governance:</a:t>
            </a:r>
            <a:r>
              <a:rPr lang="en-GB" altLang="en-US" baseline="0" dirty="0"/>
              <a:t> informing and involving business in major ocean policy and decision making processes such as the Convention on Biological Diversity (CBD) and the amendments to the Law of the Sea such as the ongoing discussions on a legally binding agreement on Biodiversity Beyond National Jurisdiction (BBNJ). </a:t>
            </a:r>
            <a:endParaRPr lang="en-GB" altLang="en-US" dirty="0"/>
          </a:p>
          <a:p>
            <a:pPr marL="228600" indent="-228600">
              <a:buFont typeface="+mj-lt"/>
              <a:buAutoNum type="arabicPeriod"/>
            </a:pPr>
            <a:r>
              <a:rPr lang="en-GB" altLang="en-US" u="sng" dirty="0"/>
              <a:t>MSP: </a:t>
            </a:r>
            <a:r>
              <a:rPr lang="en-GB" altLang="en-US" u="none" baseline="0" dirty="0"/>
              <a:t> Marine Spatial Planning.</a:t>
            </a:r>
            <a:endParaRPr lang="en-GB" altLang="en-US" u="sng" dirty="0"/>
          </a:p>
          <a:p>
            <a:pPr marL="228600" indent="-228600">
              <a:buFont typeface="+mj-lt"/>
              <a:buAutoNum type="arabicPeriod"/>
            </a:pPr>
            <a:r>
              <a:rPr lang="en-GB" altLang="en-US" u="sng" dirty="0"/>
              <a:t>Operational</a:t>
            </a:r>
            <a:r>
              <a:rPr lang="en-GB" altLang="en-US" u="sng" baseline="0" dirty="0"/>
              <a:t> Environmental Issues:</a:t>
            </a:r>
            <a:r>
              <a:rPr lang="en-GB" altLang="en-US" baseline="0" dirty="0"/>
              <a:t> </a:t>
            </a:r>
            <a:r>
              <a:rPr lang="en-GB" altLang="en-US" dirty="0"/>
              <a:t>A range of cross-cutting environmental issues</a:t>
            </a:r>
            <a:r>
              <a:rPr lang="en-GB" altLang="en-US" baseline="0" dirty="0"/>
              <a:t> including marine sound, marine mammal interactions and biofouling.</a:t>
            </a:r>
            <a:endParaRPr lang="en-GB" altLang="en-US" dirty="0"/>
          </a:p>
          <a:p>
            <a:pPr marL="228600" indent="-228600">
              <a:buFont typeface="+mj-lt"/>
              <a:buAutoNum type="arabicPeriod"/>
            </a:pPr>
            <a:r>
              <a:rPr lang="en-GB" altLang="en-US" u="sng" baseline="0" dirty="0"/>
              <a:t>Regional Councils: </a:t>
            </a:r>
            <a:r>
              <a:rPr lang="en-GB" altLang="en-US" baseline="0" dirty="0"/>
              <a:t>Developing regional ocean business councils around the world, particularly in the arctic.</a:t>
            </a:r>
          </a:p>
          <a:p>
            <a:pPr marL="228600" indent="-228600">
              <a:buFont typeface="+mj-lt"/>
              <a:buAutoNum type="arabicPeriod"/>
            </a:pPr>
            <a:r>
              <a:rPr lang="en-GB" altLang="en-US" u="sng" baseline="0" dirty="0"/>
              <a:t>Smart Ocean/Smart Industries:</a:t>
            </a:r>
            <a:r>
              <a:rPr lang="en-GB" altLang="en-US" baseline="0" dirty="0"/>
              <a:t> WOC is connecting the ocean business community with research organizations with the goal of using business vessels as tools for scientific data collection.</a:t>
            </a:r>
          </a:p>
          <a:p>
            <a:pPr marL="228600" indent="-228600">
              <a:buFont typeface="+mj-lt"/>
              <a:buAutoNum type="arabicPeriod"/>
            </a:pPr>
            <a:r>
              <a:rPr lang="en-GB" altLang="en-US" u="sng" baseline="0" dirty="0"/>
              <a:t>Sea Level Rise/Extreme Weather: </a:t>
            </a:r>
            <a:r>
              <a:rPr lang="en-GB" altLang="en-US" baseline="0" dirty="0"/>
              <a:t>Getting business involved in international environmental threats such as sea level rise and extreme weather events. </a:t>
            </a:r>
          </a:p>
          <a:p>
            <a:pPr marL="0" indent="0">
              <a:buFont typeface="+mj-lt"/>
              <a:buNone/>
            </a:pPr>
            <a:r>
              <a:rPr lang="en-GB" altLang="en-US" baseline="0" dirty="0">
                <a:sym typeface="Wingdings" panose="05000000000000000000" pitchFamily="2" charset="2"/>
              </a:rPr>
              <a:t>  </a:t>
            </a:r>
            <a:r>
              <a:rPr lang="en-GB" altLang="en-US" u="sng" baseline="0" dirty="0">
                <a:sym typeface="Wingdings" panose="05000000000000000000" pitchFamily="2" charset="2"/>
              </a:rPr>
              <a:t>SDG Goals:</a:t>
            </a:r>
            <a:r>
              <a:rPr lang="en-GB" altLang="en-US" baseline="0" dirty="0">
                <a:sym typeface="Wingdings" panose="05000000000000000000" pitchFamily="2" charset="2"/>
              </a:rPr>
              <a:t> Working with the ocean business community to collectively identify targets and indicators for the next 15 years in order to try and meet the sustainable development goals.</a:t>
            </a:r>
          </a:p>
          <a:p>
            <a:pPr marL="0" indent="0">
              <a:buFont typeface="+mj-lt"/>
              <a:buNone/>
            </a:pPr>
            <a:r>
              <a:rPr lang="en-GB" altLang="en-US" baseline="0" dirty="0">
                <a:sym typeface="Wingdings" panose="05000000000000000000" pitchFamily="2" charset="2"/>
              </a:rPr>
              <a:t>  </a:t>
            </a:r>
            <a:r>
              <a:rPr lang="en-GB" altLang="en-US" u="sng" baseline="0" dirty="0"/>
              <a:t>Ocean Investment Platform:</a:t>
            </a:r>
            <a:r>
              <a:rPr lang="en-GB" altLang="en-US" baseline="0" dirty="0"/>
              <a:t> A platform to bring the investment community together with industries and innovators providing solutions to ocean challenges in order to accelerate investment and cash-flow into these projects. </a:t>
            </a:r>
          </a:p>
          <a:p>
            <a:endParaRPr lang="en-US" dirty="0"/>
          </a:p>
        </p:txBody>
      </p:sp>
      <p:sp>
        <p:nvSpPr>
          <p:cNvPr id="4" name="Espace réservé du numéro de diapositive 3"/>
          <p:cNvSpPr>
            <a:spLocks noGrp="1"/>
          </p:cNvSpPr>
          <p:nvPr>
            <p:ph type="sldNum" sz="quarter" idx="10"/>
          </p:nvPr>
        </p:nvSpPr>
        <p:spPr/>
        <p:txBody>
          <a:bodyPr/>
          <a:lstStyle/>
          <a:p>
            <a:fld id="{C4F50D9A-D98E-4240-B97B-CCF548690E61}" type="slidenum">
              <a:rPr lang="en-US" smtClean="0"/>
              <a:pPr/>
              <a:t>43</a:t>
            </a:fld>
            <a:endParaRPr lang="en-US"/>
          </a:p>
        </p:txBody>
      </p:sp>
    </p:spTree>
    <p:extLst>
      <p:ext uri="{BB962C8B-B14F-4D97-AF65-F5344CB8AC3E}">
        <p14:creationId xmlns:p14="http://schemas.microsoft.com/office/powerpoint/2010/main" val="6231793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GB" altLang="en-US" dirty="0"/>
              <a:t>Smart Ocean/Smart Industries is our flagship</a:t>
            </a:r>
            <a:r>
              <a:rPr lang="en-GB" altLang="en-US" baseline="0" dirty="0"/>
              <a:t> program to engage industries that have infrastructure (both fixed and mobile: ships, fishing boats, oil platforms, aquaculture farms etc.) as hosts for data collection in the form of sensors, observers and measuring instruments. </a:t>
            </a:r>
          </a:p>
          <a:p>
            <a:endParaRPr lang="en-GB" altLang="en-US" baseline="0" dirty="0"/>
          </a:p>
          <a:p>
            <a:r>
              <a:rPr lang="en-GB" altLang="en-US" baseline="0" dirty="0"/>
              <a:t>Businesses like this program as it provides organization and a systematic approach to collaboration, rather than the occasional university or government organization here or there approaching a specific vessel or company. We want to make it </a:t>
            </a:r>
            <a:r>
              <a:rPr lang="en-GB" altLang="en-US" u="sng" baseline="0" dirty="0"/>
              <a:t>easier</a:t>
            </a:r>
            <a:r>
              <a:rPr lang="en-GB" altLang="en-US" u="none" baseline="0" dirty="0"/>
              <a:t> for business to get involved in data collection. The</a:t>
            </a:r>
            <a:r>
              <a:rPr lang="en-GB" altLang="en-US" baseline="0" dirty="0"/>
              <a:t> Smart Ocean/Smart Industries program does this and offers legitimate business value as improved quantity and quality of data means improved forecasting, modelling and mapping, all of which benefit business. </a:t>
            </a:r>
          </a:p>
          <a:p>
            <a:endParaRPr lang="en-GB" altLang="en-US" baseline="0" dirty="0"/>
          </a:p>
        </p:txBody>
      </p:sp>
      <p:sp>
        <p:nvSpPr>
          <p:cNvPr id="52228" name="Slide Number Placeholder 3"/>
          <p:cNvSpPr>
            <a:spLocks noGrp="1"/>
          </p:cNvSpPr>
          <p:nvPr>
            <p:ph type="sldNum" sz="quarter" idx="5"/>
          </p:nvPr>
        </p:nvSpPr>
        <p:spPr>
          <a:noFill/>
        </p:spPr>
        <p:txBody>
          <a:bodyPr/>
          <a:lstStyle/>
          <a:p>
            <a:fld id="{F447899E-62F2-46B8-A224-3830C951D204}" type="slidenum">
              <a:rPr lang="en-US" altLang="en-US">
                <a:solidFill>
                  <a:srgbClr val="000000"/>
                </a:solidFill>
              </a:rPr>
              <a:pPr/>
              <a:t>44</a:t>
            </a:fld>
            <a:endParaRPr lang="en-US" altLang="en-US">
              <a:solidFill>
                <a:srgbClr val="000000"/>
              </a:solidFill>
            </a:endParaRPr>
          </a:p>
        </p:txBody>
      </p:sp>
    </p:spTree>
    <p:extLst>
      <p:ext uri="{BB962C8B-B14F-4D97-AF65-F5344CB8AC3E}">
        <p14:creationId xmlns:p14="http://schemas.microsoft.com/office/powerpoint/2010/main" val="42547897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There are more than </a:t>
            </a:r>
            <a:r>
              <a:rPr lang="en-GB" altLang="en-US" baseline="0" dirty="0"/>
              <a:t>50,000 business vessels operating around the globe – we see these as “ships of opportunity”. There is a tremendous opportunity for these vessels to improve, increase, and expand data collection from the marine space.</a:t>
            </a: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en-US" baseline="0" dirty="0"/>
          </a:p>
        </p:txBody>
      </p:sp>
      <p:sp>
        <p:nvSpPr>
          <p:cNvPr id="54276" name="Slide Number Placeholder 3"/>
          <p:cNvSpPr>
            <a:spLocks noGrp="1"/>
          </p:cNvSpPr>
          <p:nvPr>
            <p:ph type="sldNum" sz="quarter" idx="5"/>
          </p:nvPr>
        </p:nvSpPr>
        <p:spPr>
          <a:noFill/>
        </p:spPr>
        <p:txBody>
          <a:bodyPr/>
          <a:lstStyle/>
          <a:p>
            <a:fld id="{D13F5123-26E6-42AB-86CC-378AD31C04FE}" type="slidenum">
              <a:rPr lang="en-US" altLang="en-US">
                <a:solidFill>
                  <a:srgbClr val="000000"/>
                </a:solidFill>
              </a:rPr>
              <a:pPr/>
              <a:t>45</a:t>
            </a:fld>
            <a:endParaRPr lang="en-US" altLang="en-US">
              <a:solidFill>
                <a:srgbClr val="000000"/>
              </a:solidFill>
            </a:endParaRPr>
          </a:p>
        </p:txBody>
      </p:sp>
    </p:spTree>
    <p:extLst>
      <p:ext uri="{BB962C8B-B14F-4D97-AF65-F5344CB8AC3E}">
        <p14:creationId xmlns:p14="http://schemas.microsoft.com/office/powerpoint/2010/main" val="23971158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en-GB" altLang="en-US" dirty="0"/>
          </a:p>
        </p:txBody>
      </p:sp>
      <p:sp>
        <p:nvSpPr>
          <p:cNvPr id="56324" name="Slide Number Placeholder 3"/>
          <p:cNvSpPr>
            <a:spLocks noGrp="1"/>
          </p:cNvSpPr>
          <p:nvPr>
            <p:ph type="sldNum" sz="quarter" idx="5"/>
          </p:nvPr>
        </p:nvSpPr>
        <p:spPr>
          <a:noFill/>
        </p:spPr>
        <p:txBody>
          <a:bodyPr/>
          <a:lstStyle/>
          <a:p>
            <a:fld id="{5BF9761F-331E-4BD9-91E8-3F9E0A9A35D5}" type="slidenum">
              <a:rPr lang="en-US" altLang="en-US">
                <a:solidFill>
                  <a:srgbClr val="000000"/>
                </a:solidFill>
              </a:rPr>
              <a:pPr/>
              <a:t>46</a:t>
            </a:fld>
            <a:endParaRPr lang="en-US" altLang="en-US">
              <a:solidFill>
                <a:srgbClr val="000000"/>
              </a:solidFill>
            </a:endParaRPr>
          </a:p>
        </p:txBody>
      </p:sp>
    </p:spTree>
    <p:extLst>
      <p:ext uri="{BB962C8B-B14F-4D97-AF65-F5344CB8AC3E}">
        <p14:creationId xmlns:p14="http://schemas.microsoft.com/office/powerpoint/2010/main" val="13792733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p:spPr>
        <p:txBody>
          <a:bodyPr/>
          <a:lstStyle/>
          <a:p>
            <a:r>
              <a:rPr lang="en-US" altLang="en-US" baseline="0" dirty="0"/>
              <a:t>We are focusing on pilot projects in which WOC serves as a middle man or broker between the science and technology community on one side and companies with platforms and infrastructure on the other side. </a:t>
            </a:r>
          </a:p>
          <a:p>
            <a:endParaRPr lang="en-US" altLang="en-US" baseline="0" dirty="0"/>
          </a:p>
          <a:p>
            <a:r>
              <a:rPr lang="en-US" altLang="en-US" i="1" baseline="0" dirty="0"/>
              <a:t>Example:</a:t>
            </a:r>
          </a:p>
          <a:p>
            <a:endParaRPr lang="en-US" altLang="en-US" i="1" baseline="0" dirty="0"/>
          </a:p>
          <a:p>
            <a:r>
              <a:rPr lang="en-US" altLang="en-US" i="0" baseline="0" dirty="0"/>
              <a:t>A team of marine scientists from the University of Hawaii developed prototype instruments to detect tsunamis at sea, however they needed ships to host these devices. We found a few different companies willing to host the detection devices on their vessels, and the system is now up and running.</a:t>
            </a:r>
          </a:p>
        </p:txBody>
      </p:sp>
      <p:sp>
        <p:nvSpPr>
          <p:cNvPr id="31748" name="Slide Number Placeholder 3"/>
          <p:cNvSpPr>
            <a:spLocks noGrp="1"/>
          </p:cNvSpPr>
          <p:nvPr>
            <p:ph type="sldNum" sz="quarter" idx="5"/>
          </p:nvPr>
        </p:nvSpPr>
        <p:spPr>
          <a:noFill/>
        </p:spPr>
        <p:txBody>
          <a:bodyPr/>
          <a:lstStyle/>
          <a:p>
            <a:fld id="{4C067707-9116-4BF3-B922-E955846C2574}" type="slidenum">
              <a:rPr lang="en-US" altLang="en-US"/>
              <a:pPr/>
              <a:t>47</a:t>
            </a:fld>
            <a:endParaRPr lang="en-US" altLang="en-US"/>
          </a:p>
        </p:txBody>
      </p:sp>
    </p:spTree>
    <p:extLst>
      <p:ext uri="{BB962C8B-B14F-4D97-AF65-F5344CB8AC3E}">
        <p14:creationId xmlns:p14="http://schemas.microsoft.com/office/powerpoint/2010/main" val="37136789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The next two important steps for the</a:t>
            </a:r>
            <a:r>
              <a:rPr lang="en-GB" altLang="en-US" baseline="0" dirty="0"/>
              <a:t> smart ocean-smart industries global issues platform</a:t>
            </a:r>
            <a:r>
              <a:rPr lang="en-GB" altLang="en-US" dirty="0"/>
              <a:t> </a:t>
            </a:r>
            <a:r>
              <a:rPr lang="en-GB" altLang="en-US" baseline="0" dirty="0"/>
              <a:t>are:</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baseline="0" dirty="0"/>
              <a:t> </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GB" altLang="en-US" baseline="0" dirty="0"/>
              <a:t>To develop a joint industry and science steering committee to advice the program.</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GB" altLang="en-US" baseline="0" dirty="0"/>
              <a:t>To further organize and define the program into a structured system for interaction between science and industry by taking some of the steps listed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en-US" baseline="0" dirty="0"/>
          </a:p>
          <a:p>
            <a:endParaRPr lang="en-US" altLang="en-US" dirty="0"/>
          </a:p>
        </p:txBody>
      </p:sp>
      <p:sp>
        <p:nvSpPr>
          <p:cNvPr id="60420" name="Slide Number Placeholder 3"/>
          <p:cNvSpPr>
            <a:spLocks noGrp="1"/>
          </p:cNvSpPr>
          <p:nvPr>
            <p:ph type="sldNum" sz="quarter" idx="5"/>
          </p:nvPr>
        </p:nvSpPr>
        <p:spPr>
          <a:noFill/>
        </p:spPr>
        <p:txBody>
          <a:bodyPr/>
          <a:lstStyle/>
          <a:p>
            <a:fld id="{9EEB72BF-DE1C-4547-96CF-78CDF7786E83}" type="slidenum">
              <a:rPr lang="en-US" altLang="en-US">
                <a:solidFill>
                  <a:srgbClr val="000000"/>
                </a:solidFill>
              </a:rPr>
              <a:pPr/>
              <a:t>48</a:t>
            </a:fld>
            <a:endParaRPr lang="en-US" altLang="en-US">
              <a:solidFill>
                <a:srgbClr val="000000"/>
              </a:solidFill>
            </a:endParaRPr>
          </a:p>
        </p:txBody>
      </p:sp>
    </p:spTree>
    <p:extLst>
      <p:ext uri="{BB962C8B-B14F-4D97-AF65-F5344CB8AC3E}">
        <p14:creationId xmlns:p14="http://schemas.microsoft.com/office/powerpoint/2010/main" val="27089216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The next two important steps for the</a:t>
            </a:r>
            <a:r>
              <a:rPr lang="en-GB" altLang="en-US" baseline="0" dirty="0"/>
              <a:t> smart ocean-smart industries global issues platform</a:t>
            </a:r>
            <a:r>
              <a:rPr lang="en-GB" altLang="en-US" dirty="0"/>
              <a:t> </a:t>
            </a:r>
            <a:r>
              <a:rPr lang="en-GB" altLang="en-US" baseline="0" dirty="0"/>
              <a:t>are:</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baseline="0" dirty="0"/>
              <a:t> </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GB" altLang="en-US" baseline="0" dirty="0"/>
              <a:t>To develop a joint industry and science steering committee to advice the program.</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GB" altLang="en-US" baseline="0" dirty="0"/>
              <a:t>To further organize and define the program into a structured system for interaction between science and industry by taking some of the steps listed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en-US" baseline="0" dirty="0"/>
          </a:p>
          <a:p>
            <a:endParaRPr lang="en-US" altLang="en-US" dirty="0"/>
          </a:p>
        </p:txBody>
      </p:sp>
      <p:sp>
        <p:nvSpPr>
          <p:cNvPr id="60420" name="Slide Number Placeholder 3"/>
          <p:cNvSpPr>
            <a:spLocks noGrp="1"/>
          </p:cNvSpPr>
          <p:nvPr>
            <p:ph type="sldNum" sz="quarter" idx="5"/>
          </p:nvPr>
        </p:nvSpPr>
        <p:spPr>
          <a:noFill/>
        </p:spPr>
        <p:txBody>
          <a:bodyPr/>
          <a:lstStyle/>
          <a:p>
            <a:fld id="{9EEB72BF-DE1C-4547-96CF-78CDF7786E83}" type="slidenum">
              <a:rPr lang="en-US" altLang="en-US">
                <a:solidFill>
                  <a:srgbClr val="000000"/>
                </a:solidFill>
              </a:rPr>
              <a:pPr/>
              <a:t>49</a:t>
            </a:fld>
            <a:endParaRPr lang="en-US" altLang="en-US">
              <a:solidFill>
                <a:srgbClr val="000000"/>
              </a:solidFill>
            </a:endParaRPr>
          </a:p>
        </p:txBody>
      </p:sp>
    </p:spTree>
    <p:extLst>
      <p:ext uri="{BB962C8B-B14F-4D97-AF65-F5344CB8AC3E}">
        <p14:creationId xmlns:p14="http://schemas.microsoft.com/office/powerpoint/2010/main" val="1710899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The next two important steps for the</a:t>
            </a:r>
            <a:r>
              <a:rPr lang="en-GB" altLang="en-US" baseline="0" dirty="0"/>
              <a:t> smart ocean-smart industries global issues platform</a:t>
            </a:r>
            <a:r>
              <a:rPr lang="en-GB" altLang="en-US" dirty="0"/>
              <a:t> </a:t>
            </a:r>
            <a:r>
              <a:rPr lang="en-GB" altLang="en-US" baseline="0" dirty="0"/>
              <a:t>are:</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baseline="0" dirty="0"/>
              <a:t> </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GB" altLang="en-US" baseline="0" dirty="0"/>
              <a:t>To develop a joint industry and science steering committee to advice the program.</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GB" altLang="en-US" baseline="0" dirty="0"/>
              <a:t>To further organize and define the program into a structured system for interaction between science and industry by taking some of the steps listed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en-US" baseline="0" dirty="0"/>
          </a:p>
          <a:p>
            <a:endParaRPr lang="en-US" altLang="en-US" dirty="0"/>
          </a:p>
        </p:txBody>
      </p:sp>
      <p:sp>
        <p:nvSpPr>
          <p:cNvPr id="60420" name="Slide Number Placeholder 3"/>
          <p:cNvSpPr>
            <a:spLocks noGrp="1"/>
          </p:cNvSpPr>
          <p:nvPr>
            <p:ph type="sldNum" sz="quarter" idx="5"/>
          </p:nvPr>
        </p:nvSpPr>
        <p:spPr>
          <a:noFill/>
        </p:spPr>
        <p:txBody>
          <a:bodyPr/>
          <a:lstStyle/>
          <a:p>
            <a:fld id="{9EEB72BF-DE1C-4547-96CF-78CDF7786E83}" type="slidenum">
              <a:rPr lang="en-US" altLang="en-US">
                <a:solidFill>
                  <a:srgbClr val="000000"/>
                </a:solidFill>
              </a:rPr>
              <a:pPr/>
              <a:t>50</a:t>
            </a:fld>
            <a:endParaRPr lang="en-US" altLang="en-US">
              <a:solidFill>
                <a:srgbClr val="000000"/>
              </a:solidFill>
            </a:endParaRPr>
          </a:p>
        </p:txBody>
      </p:sp>
    </p:spTree>
    <p:extLst>
      <p:ext uri="{BB962C8B-B14F-4D97-AF65-F5344CB8AC3E}">
        <p14:creationId xmlns:p14="http://schemas.microsoft.com/office/powerpoint/2010/main" val="1188221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r>
              <a:rPr lang="en-GB" altLang="en-US" dirty="0"/>
              <a:t>When we talk about the ocean</a:t>
            </a:r>
            <a:r>
              <a:rPr lang="en-GB" altLang="en-US" baseline="0" dirty="0"/>
              <a:t> economy, remember that we are not just talking about businesses directly operating in the ocean.  We also have to include:</a:t>
            </a:r>
          </a:p>
          <a:p>
            <a:endParaRPr lang="en-GB" altLang="en-US" baseline="0" dirty="0"/>
          </a:p>
          <a:p>
            <a:pPr marL="171450" indent="-171450">
              <a:buFont typeface="Arial" panose="020B0604020202020204" pitchFamily="34" charset="0"/>
              <a:buChar char="•"/>
            </a:pPr>
            <a:r>
              <a:rPr lang="en-GB" altLang="en-US" baseline="0" dirty="0"/>
              <a:t>Ocean user support industries who build vessels and infrastructure for ocean use (shipbuilders, renewable energy designers) </a:t>
            </a:r>
          </a:p>
          <a:p>
            <a:pPr marL="171450" indent="-171450">
              <a:buFont typeface="Arial" panose="020B0604020202020204" pitchFamily="34" charset="0"/>
              <a:buChar char="•"/>
            </a:pPr>
            <a:r>
              <a:rPr lang="en-GB" altLang="en-US" baseline="0" dirty="0"/>
              <a:t>Drivers of ocean industry growth who depend on the ocean for transportation (huge manufacturing and retail companies)</a:t>
            </a:r>
          </a:p>
          <a:p>
            <a:pPr marL="171450" indent="-171450">
              <a:buFont typeface="Arial" panose="020B0604020202020204" pitchFamily="34" charset="0"/>
              <a:buChar char="•"/>
            </a:pPr>
            <a:r>
              <a:rPr lang="en-GB" altLang="en-US" baseline="0" dirty="0"/>
              <a:t>Essential insurance, financial and legal services that enable ocean industries to operate. </a:t>
            </a:r>
            <a:endParaRPr lang="en-GB" altLang="en-US" dirty="0"/>
          </a:p>
        </p:txBody>
      </p:sp>
      <p:sp>
        <p:nvSpPr>
          <p:cNvPr id="9220" name="Slide Number Placeholder 3"/>
          <p:cNvSpPr>
            <a:spLocks noGrp="1"/>
          </p:cNvSpPr>
          <p:nvPr>
            <p:ph type="sldNum" sz="quarter" idx="5"/>
          </p:nvPr>
        </p:nvSpPr>
        <p:spPr>
          <a:noFill/>
        </p:spPr>
        <p:txBody>
          <a:bodyPr/>
          <a:lstStyle/>
          <a:p>
            <a:fld id="{4384F9AC-E02B-4F3C-A149-035F0A0D4D3A}" type="slidenum">
              <a:rPr lang="en-US" altLang="en-US">
                <a:solidFill>
                  <a:srgbClr val="000000"/>
                </a:solidFill>
              </a:rPr>
              <a:pPr/>
              <a:t>5</a:t>
            </a:fld>
            <a:endParaRPr lang="en-US" altLang="en-US">
              <a:solidFill>
                <a:srgbClr val="000000"/>
              </a:solidFill>
            </a:endParaRPr>
          </a:p>
        </p:txBody>
      </p:sp>
    </p:spTree>
    <p:extLst>
      <p:ext uri="{BB962C8B-B14F-4D97-AF65-F5344CB8AC3E}">
        <p14:creationId xmlns:p14="http://schemas.microsoft.com/office/powerpoint/2010/main" val="29048471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94CCFF-6412-9042-A3B0-438C5FEDD57B}" type="slidenum">
              <a:rPr lang="en-US" smtClean="0"/>
              <a:t>51</a:t>
            </a:fld>
            <a:endParaRPr lang="en-US"/>
          </a:p>
        </p:txBody>
      </p:sp>
    </p:spTree>
    <p:extLst>
      <p:ext uri="{BB962C8B-B14F-4D97-AF65-F5344CB8AC3E}">
        <p14:creationId xmlns:p14="http://schemas.microsoft.com/office/powerpoint/2010/main" val="854882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Here you can see the </a:t>
            </a:r>
            <a:r>
              <a:rPr lang="en-US" altLang="en-US" baseline="0" dirty="0"/>
              <a:t>diverse </a:t>
            </a:r>
            <a:r>
              <a:rPr lang="en-US" altLang="en-US" dirty="0"/>
              <a:t>sectors</a:t>
            </a:r>
            <a:r>
              <a:rPr lang="en-US" altLang="en-US" baseline="0" dirty="0"/>
              <a:t> of ocean industry that are driving growing ocean use. The kinds of use, levels of activity and location of activity are growing.</a:t>
            </a:r>
            <a:endParaRPr lang="en-US" altLang="en-US" dirty="0"/>
          </a:p>
          <a:p>
            <a:endParaRPr lang="en-US" dirty="0"/>
          </a:p>
        </p:txBody>
      </p:sp>
      <p:sp>
        <p:nvSpPr>
          <p:cNvPr id="4" name="Espace réservé du numéro de diapositive 3"/>
          <p:cNvSpPr>
            <a:spLocks noGrp="1"/>
          </p:cNvSpPr>
          <p:nvPr>
            <p:ph type="sldNum" sz="quarter" idx="10"/>
          </p:nvPr>
        </p:nvSpPr>
        <p:spPr/>
        <p:txBody>
          <a:bodyPr/>
          <a:lstStyle/>
          <a:p>
            <a:fld id="{C4F50D9A-D98E-4240-B97B-CCF548690E61}" type="slidenum">
              <a:rPr lang="en-US" smtClean="0"/>
              <a:pPr/>
              <a:t>6</a:t>
            </a:fld>
            <a:endParaRPr lang="en-US"/>
          </a:p>
        </p:txBody>
      </p:sp>
    </p:spTree>
    <p:extLst>
      <p:ext uri="{BB962C8B-B14F-4D97-AF65-F5344CB8AC3E}">
        <p14:creationId xmlns:p14="http://schemas.microsoft.com/office/powerpoint/2010/main" val="1945029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altLang="en-US" b="1" dirty="0"/>
              <a:t>These</a:t>
            </a:r>
            <a:r>
              <a:rPr lang="en-US" altLang="en-US" b="1" baseline="0" dirty="0"/>
              <a:t> slides are relatively self explanatory and don’t require a great deal of explanation…</a:t>
            </a:r>
            <a:endParaRPr lang="en-US" altLang="en-US" b="1" dirty="0"/>
          </a:p>
        </p:txBody>
      </p:sp>
      <p:sp>
        <p:nvSpPr>
          <p:cNvPr id="72708" name="Slide Number Placeholder 3"/>
          <p:cNvSpPr>
            <a:spLocks noGrp="1"/>
          </p:cNvSpPr>
          <p:nvPr>
            <p:ph type="sldNum" sz="quarter" idx="5"/>
          </p:nvPr>
        </p:nvSpPr>
        <p:spPr>
          <a:noFill/>
        </p:spPr>
        <p:txBody>
          <a:bodyPr/>
          <a:lstStyle/>
          <a:p>
            <a:fld id="{A2500E3C-26FC-47E3-969E-9E01813BF0E4}" type="slidenum">
              <a:rPr lang="en-US" altLang="en-US">
                <a:solidFill>
                  <a:srgbClr val="000000"/>
                </a:solidFill>
              </a:rPr>
              <a:pPr/>
              <a:t>7</a:t>
            </a:fld>
            <a:endParaRPr lang="en-US" altLang="en-US">
              <a:solidFill>
                <a:srgbClr val="000000"/>
              </a:solidFill>
            </a:endParaRPr>
          </a:p>
        </p:txBody>
      </p:sp>
    </p:spTree>
    <p:extLst>
      <p:ext uri="{BB962C8B-B14F-4D97-AF65-F5344CB8AC3E}">
        <p14:creationId xmlns:p14="http://schemas.microsoft.com/office/powerpoint/2010/main" val="1629352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endParaRPr lang="en-US" altLang="en-US"/>
          </a:p>
        </p:txBody>
      </p:sp>
      <p:sp>
        <p:nvSpPr>
          <p:cNvPr id="74756" name="Slide Number Placeholder 3"/>
          <p:cNvSpPr>
            <a:spLocks noGrp="1"/>
          </p:cNvSpPr>
          <p:nvPr>
            <p:ph type="sldNum" sz="quarter" idx="5"/>
          </p:nvPr>
        </p:nvSpPr>
        <p:spPr>
          <a:noFill/>
        </p:spPr>
        <p:txBody>
          <a:bodyPr/>
          <a:lstStyle/>
          <a:p>
            <a:fld id="{BF689A21-02AD-4569-A861-67C46E0AA2EE}" type="slidenum">
              <a:rPr lang="en-US" altLang="en-US">
                <a:solidFill>
                  <a:srgbClr val="000000"/>
                </a:solidFill>
              </a:rPr>
              <a:pPr/>
              <a:t>8</a:t>
            </a:fld>
            <a:endParaRPr lang="en-US" altLang="en-US">
              <a:solidFill>
                <a:srgbClr val="000000"/>
              </a:solidFill>
            </a:endParaRPr>
          </a:p>
        </p:txBody>
      </p:sp>
    </p:spTree>
    <p:extLst>
      <p:ext uri="{BB962C8B-B14F-4D97-AF65-F5344CB8AC3E}">
        <p14:creationId xmlns:p14="http://schemas.microsoft.com/office/powerpoint/2010/main" val="2622673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endParaRPr lang="en-US" altLang="en-US" dirty="0"/>
          </a:p>
        </p:txBody>
      </p:sp>
      <p:sp>
        <p:nvSpPr>
          <p:cNvPr id="78852" name="Slide Number Placeholder 3"/>
          <p:cNvSpPr>
            <a:spLocks noGrp="1"/>
          </p:cNvSpPr>
          <p:nvPr>
            <p:ph type="sldNum" sz="quarter" idx="5"/>
          </p:nvPr>
        </p:nvSpPr>
        <p:spPr>
          <a:noFill/>
        </p:spPr>
        <p:txBody>
          <a:bodyPr/>
          <a:lstStyle/>
          <a:p>
            <a:fld id="{9C8336C0-0150-4DB8-A3BE-7D7D57AFC776}" type="slidenum">
              <a:rPr lang="en-US" altLang="en-US">
                <a:solidFill>
                  <a:srgbClr val="000000"/>
                </a:solidFill>
              </a:rPr>
              <a:pPr/>
              <a:t>9</a:t>
            </a:fld>
            <a:endParaRPr lang="en-US" altLang="en-US">
              <a:solidFill>
                <a:srgbClr val="000000"/>
              </a:solidFill>
            </a:endParaRPr>
          </a:p>
        </p:txBody>
      </p:sp>
    </p:spTree>
    <p:extLst>
      <p:ext uri="{BB962C8B-B14F-4D97-AF65-F5344CB8AC3E}">
        <p14:creationId xmlns:p14="http://schemas.microsoft.com/office/powerpoint/2010/main" val="2872727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solidFill>
                  <a:srgbClr val="002060"/>
                </a:solidFill>
              </a:defRPr>
            </a:lvl1pPr>
          </a:lstStyle>
          <a:p>
            <a:r>
              <a:rPr lang="fr-FR" dirty="0"/>
              <a:t>Cliquez et modifiez le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DEBF0E97-0970-D347-9022-056DB5228280}" type="datetime1">
              <a:rPr lang="fr-FR" smtClean="0"/>
              <a:t>20/01/2020</a:t>
            </a:fld>
            <a:endParaRPr lang="fr-FR"/>
          </a:p>
        </p:txBody>
      </p:sp>
      <p:sp>
        <p:nvSpPr>
          <p:cNvPr id="5" name="Espace réservé du pied de page 4"/>
          <p:cNvSpPr>
            <a:spLocks noGrp="1"/>
          </p:cNvSpPr>
          <p:nvPr>
            <p:ph type="ftr" sz="quarter" idx="11"/>
          </p:nvPr>
        </p:nvSpPr>
        <p:spPr/>
        <p:txBody>
          <a:bodyPr/>
          <a:lstStyle>
            <a:lvl1pPr>
              <a:defRPr b="1"/>
            </a:lvl1pPr>
          </a:lstStyle>
          <a:p>
            <a:r>
              <a:rPr lang="fr-FR" dirty="0"/>
              <a:t>World </a:t>
            </a:r>
            <a:r>
              <a:rPr lang="fr-FR" dirty="0" err="1"/>
              <a:t>Ocean</a:t>
            </a:r>
            <a:r>
              <a:rPr lang="fr-FR" dirty="0"/>
              <a:t> Council</a:t>
            </a:r>
          </a:p>
        </p:txBody>
      </p:sp>
      <p:sp>
        <p:nvSpPr>
          <p:cNvPr id="6" name="Espace réservé du numéro de diapositive 5"/>
          <p:cNvSpPr>
            <a:spLocks noGrp="1"/>
          </p:cNvSpPr>
          <p:nvPr>
            <p:ph type="sldNum" sz="quarter" idx="12"/>
          </p:nvPr>
        </p:nvSpPr>
        <p:spPr/>
        <p:txBody>
          <a:bodyPr/>
          <a:lstStyle/>
          <a:p>
            <a:fld id="{BE10A5C3-41ED-C34A-B548-20263E9E0AD0}" type="slidenum">
              <a:rPr lang="fr-FR" smtClean="0"/>
              <a:t>‹#›</a:t>
            </a:fld>
            <a:endParaRPr lang="fr-FR"/>
          </a:p>
        </p:txBody>
      </p:sp>
    </p:spTree>
    <p:extLst>
      <p:ext uri="{BB962C8B-B14F-4D97-AF65-F5344CB8AC3E}">
        <p14:creationId xmlns:p14="http://schemas.microsoft.com/office/powerpoint/2010/main" val="964864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DE27290-1B0E-B041-B144-1C0A53BA955C}" type="datetime1">
              <a:rPr lang="fr-FR" smtClean="0"/>
              <a:t>20/01/2020</a:t>
            </a:fld>
            <a:endParaRPr lang="fr-FR"/>
          </a:p>
        </p:txBody>
      </p:sp>
      <p:sp>
        <p:nvSpPr>
          <p:cNvPr id="5" name="Espace réservé du pied de page 4"/>
          <p:cNvSpPr>
            <a:spLocks noGrp="1"/>
          </p:cNvSpPr>
          <p:nvPr>
            <p:ph type="ftr" sz="quarter" idx="11"/>
          </p:nvPr>
        </p:nvSpPr>
        <p:spPr/>
        <p:txBody>
          <a:bodyPr/>
          <a:lstStyle/>
          <a:p>
            <a:r>
              <a:rPr lang="fr-FR" dirty="0"/>
              <a:t>World </a:t>
            </a:r>
            <a:r>
              <a:rPr lang="fr-FR" dirty="0" err="1"/>
              <a:t>Ocean</a:t>
            </a:r>
            <a:r>
              <a:rPr lang="fr-FR" dirty="0"/>
              <a:t> Council</a:t>
            </a:r>
          </a:p>
        </p:txBody>
      </p:sp>
      <p:sp>
        <p:nvSpPr>
          <p:cNvPr id="6" name="Espace réservé du numéro de diapositive 5"/>
          <p:cNvSpPr>
            <a:spLocks noGrp="1"/>
          </p:cNvSpPr>
          <p:nvPr>
            <p:ph type="sldNum" sz="quarter" idx="12"/>
          </p:nvPr>
        </p:nvSpPr>
        <p:spPr/>
        <p:txBody>
          <a:bodyPr/>
          <a:lstStyle/>
          <a:p>
            <a:fld id="{BE10A5C3-41ED-C34A-B548-20263E9E0AD0}" type="slidenum">
              <a:rPr lang="fr-FR" smtClean="0"/>
              <a:t>‹#›</a:t>
            </a:fld>
            <a:endParaRPr lang="fr-FR"/>
          </a:p>
        </p:txBody>
      </p:sp>
    </p:spTree>
    <p:extLst>
      <p:ext uri="{BB962C8B-B14F-4D97-AF65-F5344CB8AC3E}">
        <p14:creationId xmlns:p14="http://schemas.microsoft.com/office/powerpoint/2010/main" val="1492517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b="1">
                <a:solidFill>
                  <a:schemeClr val="bg1"/>
                </a:solidFill>
              </a:defRPr>
            </a:lvl1pPr>
          </a:lstStyle>
          <a:p>
            <a:fld id="{48EB42C7-12F5-5B45-AB99-8898C981163C}" type="datetime1">
              <a:rPr lang="fr-FR" smtClean="0"/>
              <a:t>20/01/2020</a:t>
            </a:fld>
            <a:endParaRPr lang="fr-FR"/>
          </a:p>
        </p:txBody>
      </p:sp>
      <p:sp>
        <p:nvSpPr>
          <p:cNvPr id="5" name="Espace réservé du pied de page 4"/>
          <p:cNvSpPr>
            <a:spLocks noGrp="1"/>
          </p:cNvSpPr>
          <p:nvPr>
            <p:ph type="ftr" sz="quarter" idx="11"/>
          </p:nvPr>
        </p:nvSpPr>
        <p:spPr/>
        <p:txBody>
          <a:bodyPr/>
          <a:lstStyle>
            <a:lvl1pPr>
              <a:defRPr b="1">
                <a:solidFill>
                  <a:schemeClr val="bg1"/>
                </a:solidFill>
              </a:defRPr>
            </a:lvl1pPr>
          </a:lstStyle>
          <a:p>
            <a:r>
              <a:rPr lang="fr-FR"/>
              <a:t>World Ocean Council</a:t>
            </a:r>
            <a:endParaRPr lang="fr-FR" dirty="0"/>
          </a:p>
        </p:txBody>
      </p:sp>
      <p:sp>
        <p:nvSpPr>
          <p:cNvPr id="6" name="Espace réservé du numéro de diapositive 5"/>
          <p:cNvSpPr>
            <a:spLocks noGrp="1"/>
          </p:cNvSpPr>
          <p:nvPr>
            <p:ph type="sldNum" sz="quarter" idx="12"/>
          </p:nvPr>
        </p:nvSpPr>
        <p:spPr/>
        <p:txBody>
          <a:bodyPr/>
          <a:lstStyle>
            <a:lvl1pPr>
              <a:defRPr b="1">
                <a:solidFill>
                  <a:schemeClr val="bg1"/>
                </a:solidFill>
              </a:defRPr>
            </a:lvl1pPr>
          </a:lstStyle>
          <a:p>
            <a:fld id="{BE10A5C3-41ED-C34A-B548-20263E9E0AD0}" type="slidenum">
              <a:rPr lang="fr-FR" smtClean="0"/>
              <a:pPr/>
              <a:t>‹#›</a:t>
            </a:fld>
            <a:endParaRPr lang="fr-FR"/>
          </a:p>
        </p:txBody>
      </p:sp>
    </p:spTree>
    <p:extLst>
      <p:ext uri="{BB962C8B-B14F-4D97-AF65-F5344CB8AC3E}">
        <p14:creationId xmlns:p14="http://schemas.microsoft.com/office/powerpoint/2010/main" val="1566919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solidFill>
                  <a:srgbClr val="002060"/>
                </a:solidFill>
              </a:defRPr>
            </a:lvl1pPr>
          </a:lstStyle>
          <a:p>
            <a:r>
              <a:rPr lang="fr-FR"/>
              <a:t>Cliquez et modifiez le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DD876013-0FE0-994E-9568-C98EF1169202}" type="datetime1">
              <a:rPr lang="fr-FR" smtClean="0"/>
              <a:t>20/01/2020</a:t>
            </a:fld>
            <a:endParaRPr lang="fr-FR"/>
          </a:p>
        </p:txBody>
      </p:sp>
      <p:sp>
        <p:nvSpPr>
          <p:cNvPr id="5" name="Espace réservé du pied de page 4"/>
          <p:cNvSpPr>
            <a:spLocks noGrp="1"/>
          </p:cNvSpPr>
          <p:nvPr>
            <p:ph type="ftr" sz="quarter" idx="11"/>
          </p:nvPr>
        </p:nvSpPr>
        <p:spPr/>
        <p:txBody>
          <a:bodyPr/>
          <a:lstStyle/>
          <a:p>
            <a:r>
              <a:rPr lang="fr-FR" dirty="0"/>
              <a:t>World </a:t>
            </a:r>
            <a:r>
              <a:rPr lang="fr-FR" dirty="0" err="1"/>
              <a:t>Ocean</a:t>
            </a:r>
            <a:r>
              <a:rPr lang="fr-FR" dirty="0"/>
              <a:t> Council</a:t>
            </a:r>
          </a:p>
        </p:txBody>
      </p:sp>
      <p:sp>
        <p:nvSpPr>
          <p:cNvPr id="6" name="Espace réservé du numéro de diapositive 5"/>
          <p:cNvSpPr>
            <a:spLocks noGrp="1"/>
          </p:cNvSpPr>
          <p:nvPr>
            <p:ph type="sldNum" sz="quarter" idx="12"/>
          </p:nvPr>
        </p:nvSpPr>
        <p:spPr/>
        <p:txBody>
          <a:bodyPr/>
          <a:lstStyle/>
          <a:p>
            <a:fld id="{BE10A5C3-41ED-C34A-B548-20263E9E0AD0}" type="slidenum">
              <a:rPr lang="fr-FR" smtClean="0"/>
              <a:t>‹#›</a:t>
            </a:fld>
            <a:endParaRPr lang="fr-FR"/>
          </a:p>
        </p:txBody>
      </p:sp>
    </p:spTree>
    <p:extLst>
      <p:ext uri="{BB962C8B-B14F-4D97-AF65-F5344CB8AC3E}">
        <p14:creationId xmlns:p14="http://schemas.microsoft.com/office/powerpoint/2010/main" val="1633812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DB534790-0D86-C742-A687-11C7A6EA1130}" type="datetime1">
              <a:rPr lang="fr-FR" smtClean="0"/>
              <a:t>20/01/2020</a:t>
            </a:fld>
            <a:endParaRPr lang="fr-FR"/>
          </a:p>
        </p:txBody>
      </p:sp>
      <p:sp>
        <p:nvSpPr>
          <p:cNvPr id="6" name="Espace réservé du pied de page 5"/>
          <p:cNvSpPr>
            <a:spLocks noGrp="1"/>
          </p:cNvSpPr>
          <p:nvPr>
            <p:ph type="ftr" sz="quarter" idx="11"/>
          </p:nvPr>
        </p:nvSpPr>
        <p:spPr/>
        <p:txBody>
          <a:bodyPr/>
          <a:lstStyle/>
          <a:p>
            <a:r>
              <a:rPr lang="fr-FR" dirty="0"/>
              <a:t>World </a:t>
            </a:r>
            <a:r>
              <a:rPr lang="fr-FR" dirty="0" err="1"/>
              <a:t>Ocean</a:t>
            </a:r>
            <a:r>
              <a:rPr lang="fr-FR" dirty="0"/>
              <a:t> Council</a:t>
            </a:r>
          </a:p>
        </p:txBody>
      </p:sp>
      <p:sp>
        <p:nvSpPr>
          <p:cNvPr id="7" name="Espace réservé du numéro de diapositive 6"/>
          <p:cNvSpPr>
            <a:spLocks noGrp="1"/>
          </p:cNvSpPr>
          <p:nvPr>
            <p:ph type="sldNum" sz="quarter" idx="12"/>
          </p:nvPr>
        </p:nvSpPr>
        <p:spPr/>
        <p:txBody>
          <a:bodyPr/>
          <a:lstStyle/>
          <a:p>
            <a:fld id="{BE10A5C3-41ED-C34A-B548-20263E9E0AD0}" type="slidenum">
              <a:rPr lang="fr-FR" smtClean="0"/>
              <a:t>‹#›</a:t>
            </a:fld>
            <a:endParaRPr lang="fr-FR"/>
          </a:p>
        </p:txBody>
      </p:sp>
    </p:spTree>
    <p:extLst>
      <p:ext uri="{BB962C8B-B14F-4D97-AF65-F5344CB8AC3E}">
        <p14:creationId xmlns:p14="http://schemas.microsoft.com/office/powerpoint/2010/main" val="1091363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0" y="-356019"/>
            <a:ext cx="10515600" cy="1325563"/>
          </a:xfrm>
        </p:spPr>
        <p:txBody>
          <a:bodyPr/>
          <a:lstStyle/>
          <a:p>
            <a:r>
              <a:rPr lang="fr-FR"/>
              <a:t>Cliquez et modifiez le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B5F0CF74-9083-3346-B464-14F12C4D602D}" type="datetime1">
              <a:rPr lang="fr-FR" smtClean="0"/>
              <a:t>20/01/2020</a:t>
            </a:fld>
            <a:endParaRPr lang="fr-FR"/>
          </a:p>
        </p:txBody>
      </p:sp>
      <p:sp>
        <p:nvSpPr>
          <p:cNvPr id="8" name="Espace réservé du pied de page 7"/>
          <p:cNvSpPr>
            <a:spLocks noGrp="1"/>
          </p:cNvSpPr>
          <p:nvPr>
            <p:ph type="ftr" sz="quarter" idx="11"/>
          </p:nvPr>
        </p:nvSpPr>
        <p:spPr/>
        <p:txBody>
          <a:bodyPr/>
          <a:lstStyle/>
          <a:p>
            <a:r>
              <a:rPr lang="fr-FR"/>
              <a:t>World Ocean Council</a:t>
            </a:r>
            <a:endParaRPr lang="fr-FR" dirty="0"/>
          </a:p>
        </p:txBody>
      </p:sp>
      <p:sp>
        <p:nvSpPr>
          <p:cNvPr id="9" name="Espace réservé du numéro de diapositive 8"/>
          <p:cNvSpPr>
            <a:spLocks noGrp="1"/>
          </p:cNvSpPr>
          <p:nvPr>
            <p:ph type="sldNum" sz="quarter" idx="12"/>
          </p:nvPr>
        </p:nvSpPr>
        <p:spPr/>
        <p:txBody>
          <a:bodyPr/>
          <a:lstStyle/>
          <a:p>
            <a:fld id="{BE10A5C3-41ED-C34A-B548-20263E9E0AD0}" type="slidenum">
              <a:rPr lang="fr-FR" smtClean="0"/>
              <a:t>‹#›</a:t>
            </a:fld>
            <a:endParaRPr lang="fr-FR"/>
          </a:p>
        </p:txBody>
      </p:sp>
    </p:spTree>
    <p:extLst>
      <p:ext uri="{BB962C8B-B14F-4D97-AF65-F5344CB8AC3E}">
        <p14:creationId xmlns:p14="http://schemas.microsoft.com/office/powerpoint/2010/main" val="763771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E4231965-9384-B44E-BCFC-356A24ECC122}" type="datetime1">
              <a:rPr lang="fr-FR" smtClean="0"/>
              <a:t>20/01/2020</a:t>
            </a:fld>
            <a:endParaRPr lang="fr-FR"/>
          </a:p>
        </p:txBody>
      </p:sp>
      <p:sp>
        <p:nvSpPr>
          <p:cNvPr id="4" name="Espace réservé du pied de page 3"/>
          <p:cNvSpPr>
            <a:spLocks noGrp="1"/>
          </p:cNvSpPr>
          <p:nvPr>
            <p:ph type="ftr" sz="quarter" idx="11"/>
          </p:nvPr>
        </p:nvSpPr>
        <p:spPr/>
        <p:txBody>
          <a:bodyPr/>
          <a:lstStyle/>
          <a:p>
            <a:r>
              <a:rPr lang="fr-FR"/>
              <a:t>World Ocean Council</a:t>
            </a:r>
            <a:endParaRPr lang="fr-FR" dirty="0"/>
          </a:p>
        </p:txBody>
      </p:sp>
      <p:sp>
        <p:nvSpPr>
          <p:cNvPr id="5" name="Espace réservé du numéro de diapositive 4"/>
          <p:cNvSpPr>
            <a:spLocks noGrp="1"/>
          </p:cNvSpPr>
          <p:nvPr>
            <p:ph type="sldNum" sz="quarter" idx="12"/>
          </p:nvPr>
        </p:nvSpPr>
        <p:spPr/>
        <p:txBody>
          <a:bodyPr/>
          <a:lstStyle/>
          <a:p>
            <a:fld id="{BE10A5C3-41ED-C34A-B548-20263E9E0AD0}" type="slidenum">
              <a:rPr lang="fr-FR" smtClean="0"/>
              <a:t>‹#›</a:t>
            </a:fld>
            <a:endParaRPr lang="fr-FR"/>
          </a:p>
        </p:txBody>
      </p:sp>
    </p:spTree>
    <p:extLst>
      <p:ext uri="{BB962C8B-B14F-4D97-AF65-F5344CB8AC3E}">
        <p14:creationId xmlns:p14="http://schemas.microsoft.com/office/powerpoint/2010/main" val="538953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WOC">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303F456-C548-F14D-A3B0-7D3B78433413}" type="datetime1">
              <a:rPr lang="fr-FR" smtClean="0"/>
              <a:t>20/01/2020</a:t>
            </a:fld>
            <a:endParaRPr lang="fr-FR"/>
          </a:p>
        </p:txBody>
      </p:sp>
      <p:sp>
        <p:nvSpPr>
          <p:cNvPr id="3" name="Espace réservé du pied de page 2"/>
          <p:cNvSpPr>
            <a:spLocks noGrp="1"/>
          </p:cNvSpPr>
          <p:nvPr>
            <p:ph type="ftr" sz="quarter" idx="11"/>
          </p:nvPr>
        </p:nvSpPr>
        <p:spPr/>
        <p:txBody>
          <a:bodyPr/>
          <a:lstStyle/>
          <a:p>
            <a:r>
              <a:rPr lang="fr-FR"/>
              <a:t>World Ocean Council</a:t>
            </a:r>
            <a:endParaRPr lang="fr-FR" dirty="0"/>
          </a:p>
        </p:txBody>
      </p:sp>
      <p:sp>
        <p:nvSpPr>
          <p:cNvPr id="4" name="Espace réservé du numéro de diapositive 3"/>
          <p:cNvSpPr>
            <a:spLocks noGrp="1"/>
          </p:cNvSpPr>
          <p:nvPr>
            <p:ph type="sldNum" sz="quarter" idx="12"/>
          </p:nvPr>
        </p:nvSpPr>
        <p:spPr/>
        <p:txBody>
          <a:bodyPr/>
          <a:lstStyle/>
          <a:p>
            <a:fld id="{BE10A5C3-41ED-C34A-B548-20263E9E0AD0}" type="slidenum">
              <a:rPr lang="fr-FR" smtClean="0"/>
              <a:t>‹#›</a:t>
            </a:fld>
            <a:endParaRPr lang="fr-FR"/>
          </a:p>
        </p:txBody>
      </p:sp>
    </p:spTree>
    <p:extLst>
      <p:ext uri="{BB962C8B-B14F-4D97-AF65-F5344CB8AC3E}">
        <p14:creationId xmlns:p14="http://schemas.microsoft.com/office/powerpoint/2010/main" val="1775120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solidFill>
                  <a:srgbClr val="002060"/>
                </a:solidFill>
              </a:defRPr>
            </a:lvl1pPr>
          </a:lstStyle>
          <a:p>
            <a:r>
              <a:rPr lang="fr-FR" dirty="0"/>
              <a:t>Cliquez et modifiez le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00B701B9-C6BF-1F47-9151-D443CD06510F}" type="datetime1">
              <a:rPr lang="fr-FR" smtClean="0"/>
              <a:t>20/01/2020</a:t>
            </a:fld>
            <a:endParaRPr lang="fr-FR"/>
          </a:p>
        </p:txBody>
      </p:sp>
      <p:sp>
        <p:nvSpPr>
          <p:cNvPr id="6" name="Espace réservé du pied de page 5"/>
          <p:cNvSpPr>
            <a:spLocks noGrp="1"/>
          </p:cNvSpPr>
          <p:nvPr>
            <p:ph type="ftr" sz="quarter" idx="11"/>
          </p:nvPr>
        </p:nvSpPr>
        <p:spPr/>
        <p:txBody>
          <a:bodyPr/>
          <a:lstStyle/>
          <a:p>
            <a:r>
              <a:rPr lang="fr-FR" dirty="0"/>
              <a:t>World </a:t>
            </a:r>
            <a:r>
              <a:rPr lang="fr-FR" dirty="0" err="1"/>
              <a:t>Ocean</a:t>
            </a:r>
            <a:r>
              <a:rPr lang="fr-FR" dirty="0"/>
              <a:t> Council</a:t>
            </a:r>
          </a:p>
        </p:txBody>
      </p:sp>
      <p:sp>
        <p:nvSpPr>
          <p:cNvPr id="7" name="Espace réservé du numéro de diapositive 6"/>
          <p:cNvSpPr>
            <a:spLocks noGrp="1"/>
          </p:cNvSpPr>
          <p:nvPr>
            <p:ph type="sldNum" sz="quarter" idx="12"/>
          </p:nvPr>
        </p:nvSpPr>
        <p:spPr/>
        <p:txBody>
          <a:bodyPr/>
          <a:lstStyle/>
          <a:p>
            <a:fld id="{BE10A5C3-41ED-C34A-B548-20263E9E0AD0}" type="slidenum">
              <a:rPr lang="fr-FR" smtClean="0"/>
              <a:t>‹#›</a:t>
            </a:fld>
            <a:endParaRPr lang="fr-FR"/>
          </a:p>
        </p:txBody>
      </p:sp>
    </p:spTree>
    <p:extLst>
      <p:ext uri="{BB962C8B-B14F-4D97-AF65-F5344CB8AC3E}">
        <p14:creationId xmlns:p14="http://schemas.microsoft.com/office/powerpoint/2010/main" val="298307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solidFill>
                  <a:srgbClr val="002060"/>
                </a:solidFill>
              </a:defRPr>
            </a:lvl1pPr>
          </a:lstStyle>
          <a:p>
            <a:r>
              <a:rPr lang="fr-FR" dirty="0"/>
              <a:t>Cliquez et modifiez le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78172505-36A4-084B-8EF2-8BD28F56D9F6}" type="datetime1">
              <a:rPr lang="fr-FR" smtClean="0"/>
              <a:t>20/01/2020</a:t>
            </a:fld>
            <a:endParaRPr lang="fr-FR"/>
          </a:p>
        </p:txBody>
      </p:sp>
      <p:sp>
        <p:nvSpPr>
          <p:cNvPr id="6" name="Espace réservé du pied de page 5"/>
          <p:cNvSpPr>
            <a:spLocks noGrp="1"/>
          </p:cNvSpPr>
          <p:nvPr>
            <p:ph type="ftr" sz="quarter" idx="11"/>
          </p:nvPr>
        </p:nvSpPr>
        <p:spPr/>
        <p:txBody>
          <a:bodyPr/>
          <a:lstStyle/>
          <a:p>
            <a:r>
              <a:rPr lang="fr-FR"/>
              <a:t>World Ocean Council</a:t>
            </a:r>
            <a:endParaRPr lang="fr-FR" dirty="0"/>
          </a:p>
        </p:txBody>
      </p:sp>
      <p:sp>
        <p:nvSpPr>
          <p:cNvPr id="7" name="Espace réservé du numéro de diapositive 6"/>
          <p:cNvSpPr>
            <a:spLocks noGrp="1"/>
          </p:cNvSpPr>
          <p:nvPr>
            <p:ph type="sldNum" sz="quarter" idx="12"/>
          </p:nvPr>
        </p:nvSpPr>
        <p:spPr/>
        <p:txBody>
          <a:bodyPr/>
          <a:lstStyle/>
          <a:p>
            <a:fld id="{BE10A5C3-41ED-C34A-B548-20263E9E0AD0}" type="slidenum">
              <a:rPr lang="fr-FR" smtClean="0"/>
              <a:t>‹#›</a:t>
            </a:fld>
            <a:endParaRPr lang="fr-FR"/>
          </a:p>
        </p:txBody>
      </p:sp>
    </p:spTree>
    <p:extLst>
      <p:ext uri="{BB962C8B-B14F-4D97-AF65-F5344CB8AC3E}">
        <p14:creationId xmlns:p14="http://schemas.microsoft.com/office/powerpoint/2010/main" val="53606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587829"/>
          </a:xfrm>
          <a:prstGeom prst="rect">
            <a:avLst/>
          </a:prstGeom>
          <a:solidFill>
            <a:srgbClr val="283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a:off x="0" y="6299021"/>
            <a:ext cx="12192000" cy="587829"/>
          </a:xfrm>
          <a:prstGeom prst="rect">
            <a:avLst/>
          </a:prstGeom>
          <a:solidFill>
            <a:srgbClr val="5EC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itre 1"/>
          <p:cNvSpPr>
            <a:spLocks noGrp="1"/>
          </p:cNvSpPr>
          <p:nvPr>
            <p:ph type="title"/>
          </p:nvPr>
        </p:nvSpPr>
        <p:spPr>
          <a:xfrm>
            <a:off x="42863" y="-309187"/>
            <a:ext cx="10515600" cy="1325563"/>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838200" y="1181751"/>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a:solidFill>
                  <a:schemeClr val="bg1"/>
                </a:solidFill>
              </a:defRPr>
            </a:lvl1pPr>
          </a:lstStyle>
          <a:p>
            <a:fld id="{5992C6C3-4C4A-C84C-BD30-390D882CAAD6}" type="datetime1">
              <a:rPr lang="fr-FR" smtClean="0"/>
              <a:pPr/>
              <a:t>20/01/2020</a:t>
            </a:fld>
            <a:endParaRPr lang="fr-FR" dirty="0"/>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chemeClr val="bg1"/>
                </a:solidFill>
              </a:defRPr>
            </a:lvl1pPr>
          </a:lstStyle>
          <a:p>
            <a:r>
              <a:rPr lang="fr-FR"/>
              <a:t>World Ocean Council</a:t>
            </a:r>
            <a:endParaRPr lang="fr-FR"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bg1"/>
                </a:solidFill>
              </a:defRPr>
            </a:lvl1pPr>
          </a:lstStyle>
          <a:p>
            <a:fld id="{BE10A5C3-41ED-C34A-B548-20263E9E0AD0}" type="slidenum">
              <a:rPr lang="fr-FR" smtClean="0"/>
              <a:pPr/>
              <a:t>‹#›</a:t>
            </a:fld>
            <a:endParaRPr lang="fr-FR" dirty="0"/>
          </a:p>
        </p:txBody>
      </p:sp>
      <p:pic>
        <p:nvPicPr>
          <p:cNvPr id="11" name="Image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601326" y="169452"/>
            <a:ext cx="1577973" cy="1241724"/>
          </a:xfrm>
          <a:prstGeom prst="rect">
            <a:avLst/>
          </a:prstGeom>
        </p:spPr>
      </p:pic>
    </p:spTree>
    <p:extLst>
      <p:ext uri="{BB962C8B-B14F-4D97-AF65-F5344CB8AC3E}">
        <p14:creationId xmlns:p14="http://schemas.microsoft.com/office/powerpoint/2010/main" val="753667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28358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83583"/>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83583"/>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83583"/>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83583"/>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emf"/></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19.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2.jpeg"/><Relationship Id="rId7"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52.png"/><Relationship Id="rId9" Type="http://schemas.openxmlformats.org/officeDocument/2006/relationships/image" Target="../media/image7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com/imgres?imgurl=http://www.seatradeasia-online.com/files/green-ship.jpg&amp;imgrefurl=http://www.seatradeasia-online.com/?month=3&amp;day=19&amp;year=2009&amp;usg=__JTYNAO4QqG_fV-L0ym48_Bj4lto=&amp;h=351&amp;w=700&amp;sz=42&amp;hl=en&amp;start=41&amp;um=1&amp;itbs=1&amp;tbnid=RyiKWBR5i2BTaM:&amp;tbnh=70&amp;tbnw=140&amp;prev=/images?q=green+shipping+images&amp;start=40&amp;um=1&amp;hl=en&amp;sa=N&amp;rlz=1T4DMUS_enUS233BR233&amp;ndsp=20&amp;tbs=isch:1"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dw.com/en/how-do-offshore-wind-farms-affect-ocean-ecosystems/a-40969339"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www.oceancouncil.org/site/business_forum/index.php?page=report"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www.dw.com/en/how-do-offshore-wind-farms-affect-ocean-ecosystems/a-40969339"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38.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jpeg"/><Relationship Id="rId18" Type="http://schemas.openxmlformats.org/officeDocument/2006/relationships/image" Target="../media/image1.png"/><Relationship Id="rId3" Type="http://schemas.openxmlformats.org/officeDocument/2006/relationships/image" Target="../media/image92.jpeg"/><Relationship Id="rId7" Type="http://schemas.openxmlformats.org/officeDocument/2006/relationships/image" Target="../media/image96.jpeg"/><Relationship Id="rId12" Type="http://schemas.openxmlformats.org/officeDocument/2006/relationships/image" Target="../media/image101.jpeg"/><Relationship Id="rId17" Type="http://schemas.openxmlformats.org/officeDocument/2006/relationships/image" Target="../media/image106.jpeg"/><Relationship Id="rId2" Type="http://schemas.openxmlformats.org/officeDocument/2006/relationships/notesSlide" Target="../notesSlides/notesSlide37.xml"/><Relationship Id="rId16"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95.jpeg"/><Relationship Id="rId11" Type="http://schemas.openxmlformats.org/officeDocument/2006/relationships/image" Target="../media/image100.jpeg"/><Relationship Id="rId5" Type="http://schemas.openxmlformats.org/officeDocument/2006/relationships/image" Target="../media/image94.jpeg"/><Relationship Id="rId15" Type="http://schemas.openxmlformats.org/officeDocument/2006/relationships/image" Target="../media/image104.jpe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 Id="rId14" Type="http://schemas.openxmlformats.org/officeDocument/2006/relationships/image" Target="../media/image103.jpeg"/></Relationships>
</file>

<file path=ppt/slides/_rels/slide3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5.jpeg"/><Relationship Id="rId9" Type="http://schemas.openxmlformats.org/officeDocument/2006/relationships/image" Target="../media/image21.jpeg"/></Relationships>
</file>

<file path=ppt/slides/_rels/slide4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emf"/><Relationship Id="rId4" Type="http://schemas.openxmlformats.org/officeDocument/2006/relationships/image" Target="../media/image110.jpeg"/></Relationships>
</file>

<file path=ppt/slides/_rels/slide4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42.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18.emf"/><Relationship Id="rId4" Type="http://schemas.openxmlformats.org/officeDocument/2006/relationships/image" Target="../media/image117.emf"/></Relationships>
</file>

<file path=ppt/slides/_rels/slide4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21.jpeg"/><Relationship Id="rId7" Type="http://schemas.openxmlformats.org/officeDocument/2006/relationships/image" Target="../media/image11.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22.jpeg"/><Relationship Id="rId4" Type="http://schemas.openxmlformats.org/officeDocument/2006/relationships/image" Target="cid:image005.jpg@01CBAD9D.AF1523A0" TargetMode="External"/><Relationship Id="rId9" Type="http://schemas.openxmlformats.org/officeDocument/2006/relationships/image" Target="../media/image6.jpeg"/></Relationships>
</file>

<file path=ppt/slides/_rels/slide46.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30.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images.google.com/imgres?imgurl=http://www.cs.unm.edu/~angel/IMAGES/ocean.jpg&amp;imgrefurl=http://www.cs.unm.edu/~angel/IMAGES/&amp;h=896&amp;w=1264&amp;sz=61&amp;tbnid=rHJzqwvom_1MzM:&amp;tbnh=106&amp;tbnw=150&amp;hl=en&amp;start=5&amp;prev=/images?q=ocean&amp;svnum=10&amp;hl=en&amp;lr=&amp;sa=G"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33.jpeg"/><Relationship Id="rId5" Type="http://schemas.openxmlformats.org/officeDocument/2006/relationships/image" Target="../media/image132.png"/><Relationship Id="rId4" Type="http://schemas.openxmlformats.org/officeDocument/2006/relationships/image" Target="../media/image13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6.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 y="1310479"/>
            <a:ext cx="12192001" cy="2847665"/>
          </a:xfrm>
        </p:spPr>
        <p:txBody>
          <a:bodyPr>
            <a:normAutofit fontScale="90000"/>
          </a:bodyPr>
          <a:lstStyle/>
          <a:p>
            <a:br>
              <a:rPr lang="en-US" dirty="0"/>
            </a:br>
            <a:br>
              <a:rPr lang="en-US" sz="6700" dirty="0">
                <a:latin typeface="+mn-lt"/>
              </a:rPr>
            </a:br>
            <a:r>
              <a:rPr lang="en-US" sz="6700" b="1" i="1" dirty="0">
                <a:solidFill>
                  <a:srgbClr val="0070C0"/>
                </a:solidFill>
                <a:latin typeface="+mn-lt"/>
              </a:rPr>
              <a:t>THE BLUE ECONOMY:</a:t>
            </a:r>
            <a:br>
              <a:rPr lang="en-US" sz="7200" b="1" i="1" dirty="0">
                <a:solidFill>
                  <a:srgbClr val="0070C0"/>
                </a:solidFill>
              </a:rPr>
            </a:br>
            <a:r>
              <a:rPr lang="en-US" sz="6700" b="1" i="1" dirty="0">
                <a:solidFill>
                  <a:srgbClr val="161AAA"/>
                </a:solidFill>
                <a:latin typeface="+mn-lt"/>
              </a:rPr>
              <a:t>Ocean Governance and Private Sector </a:t>
            </a:r>
            <a:br>
              <a:rPr lang="en-US" sz="6700" b="1" i="1" dirty="0">
                <a:solidFill>
                  <a:srgbClr val="161AAA"/>
                </a:solidFill>
                <a:latin typeface="+mn-lt"/>
              </a:rPr>
            </a:br>
            <a:r>
              <a:rPr lang="en-US" sz="6700" b="1" i="1" dirty="0">
                <a:solidFill>
                  <a:srgbClr val="161AAA"/>
                </a:solidFill>
                <a:latin typeface="+mn-lt"/>
              </a:rPr>
              <a:t>Leadership, Collaboration and Action</a:t>
            </a:r>
            <a:br>
              <a:rPr lang="en-US" sz="5300" dirty="0">
                <a:solidFill>
                  <a:schemeClr val="accent1"/>
                </a:solidFill>
                <a:highlight>
                  <a:srgbClr val="FFFF00"/>
                </a:highlight>
                <a:latin typeface="+mn-lt"/>
              </a:rPr>
            </a:br>
            <a:endParaRPr lang="en-US" sz="5300" i="1" dirty="0">
              <a:solidFill>
                <a:srgbClr val="283583"/>
              </a:solidFill>
              <a:highlight>
                <a:srgbClr val="FFFF00"/>
              </a:highlight>
              <a:latin typeface="+mn-lt"/>
            </a:endParaRPr>
          </a:p>
        </p:txBody>
      </p:sp>
      <p:sp>
        <p:nvSpPr>
          <p:cNvPr id="3" name="Sous-titre 2"/>
          <p:cNvSpPr>
            <a:spLocks noGrp="1"/>
          </p:cNvSpPr>
          <p:nvPr>
            <p:ph type="subTitle" idx="1"/>
          </p:nvPr>
        </p:nvSpPr>
        <p:spPr>
          <a:xfrm>
            <a:off x="155932" y="4262505"/>
            <a:ext cx="4082143" cy="1655762"/>
          </a:xfrm>
        </p:spPr>
        <p:txBody>
          <a:bodyPr>
            <a:normAutofit fontScale="92500" lnSpcReduction="10000"/>
          </a:bodyPr>
          <a:lstStyle/>
          <a:p>
            <a:pPr>
              <a:spcBef>
                <a:spcPct val="50000"/>
              </a:spcBef>
            </a:pPr>
            <a:r>
              <a:rPr lang="en-US" altLang="en-US" b="1" dirty="0">
                <a:solidFill>
                  <a:srgbClr val="000099"/>
                </a:solidFill>
                <a:latin typeface="Arial" panose="020B0604020202020204" pitchFamily="34" charset="0"/>
              </a:rPr>
              <a:t>Paul Holthus, CEO</a:t>
            </a:r>
          </a:p>
          <a:p>
            <a:pPr>
              <a:spcBef>
                <a:spcPct val="50000"/>
              </a:spcBef>
            </a:pPr>
            <a:r>
              <a:rPr lang="en-US" altLang="en-US" b="1" dirty="0">
                <a:solidFill>
                  <a:srgbClr val="000099"/>
                </a:solidFill>
                <a:latin typeface="Arial" panose="020B0604020202020204" pitchFamily="34" charset="0"/>
              </a:rPr>
              <a:t>World Ocean Council</a:t>
            </a:r>
          </a:p>
          <a:p>
            <a:pPr>
              <a:spcBef>
                <a:spcPct val="50000"/>
              </a:spcBef>
            </a:pPr>
            <a:r>
              <a:rPr lang="en-US" altLang="en-US" sz="1800" b="1" dirty="0">
                <a:solidFill>
                  <a:srgbClr val="000099"/>
                </a:solidFill>
                <a:latin typeface="Arial" panose="020B0604020202020204" pitchFamily="34" charset="0"/>
              </a:rPr>
              <a:t>paul.holthus@oceancouncil.org</a:t>
            </a:r>
          </a:p>
          <a:p>
            <a:pPr>
              <a:spcBef>
                <a:spcPct val="50000"/>
              </a:spcBef>
            </a:pPr>
            <a:r>
              <a:rPr lang="en-US" altLang="en-US" b="1" dirty="0">
                <a:solidFill>
                  <a:srgbClr val="000099"/>
                </a:solidFill>
                <a:latin typeface="Arial" panose="020B0604020202020204" pitchFamily="34" charset="0"/>
              </a:rPr>
              <a:t>www.oceancouncil.org</a:t>
            </a:r>
          </a:p>
        </p:txBody>
      </p:sp>
      <p:pic>
        <p:nvPicPr>
          <p:cNvPr id="4" name="Picture 2" descr="C:\Users\Paul Holthus\Desktop\PAUL\1 WORLD OCEAN COUNCIL\1 Media\Logo\Logo + tagline\WOC_New_Logo_2.jpg"/>
          <p:cNvPicPr>
            <a:picLocks noChangeAspect="1" noChangeArrowheads="1"/>
          </p:cNvPicPr>
          <p:nvPr/>
        </p:nvPicPr>
        <p:blipFill rotWithShape="1">
          <a:blip r:embed="rId3">
            <a:extLst>
              <a:ext uri="{28A0092B-C50C-407E-A947-70E740481C1C}">
                <a14:useLocalDpi xmlns:a14="http://schemas.microsoft.com/office/drawing/2010/main" val="0"/>
              </a:ext>
            </a:extLst>
          </a:blip>
          <a:srcRect l="17857" t="8286" r="17461" b="13567"/>
          <a:stretch/>
        </p:blipFill>
        <p:spPr bwMode="auto">
          <a:xfrm>
            <a:off x="4468006" y="3727174"/>
            <a:ext cx="3411027" cy="241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2DCB37C-E3AA-430C-9EE5-6DB62FD28D60}"/>
              </a:ext>
            </a:extLst>
          </p:cNvPr>
          <p:cNvSpPr/>
          <p:nvPr/>
        </p:nvSpPr>
        <p:spPr>
          <a:xfrm>
            <a:off x="1524000" y="6351104"/>
            <a:ext cx="8683275" cy="461665"/>
          </a:xfrm>
          <a:prstGeom prst="rect">
            <a:avLst/>
          </a:prstGeom>
        </p:spPr>
        <p:txBody>
          <a:bodyPr wrap="square">
            <a:spAutoFit/>
          </a:bodyPr>
          <a:lstStyle/>
          <a:p>
            <a:pPr marR="0" lvl="0" algn="ctr">
              <a:spcBef>
                <a:spcPts val="0"/>
              </a:spcBef>
              <a:spcAft>
                <a:spcPts val="0"/>
              </a:spcAft>
            </a:pPr>
            <a:r>
              <a:rPr lang="en-US" sz="2400" b="1" dirty="0">
                <a:latin typeface="Calibri" panose="020F0502020204030204" pitchFamily="34" charset="0"/>
                <a:ea typeface="Calibri" panose="020F0502020204030204" pitchFamily="34" charset="0"/>
              </a:rPr>
              <a:t>WOC – the Global “Blue Economy” Business Organization</a:t>
            </a:r>
          </a:p>
        </p:txBody>
      </p:sp>
      <p:sp>
        <p:nvSpPr>
          <p:cNvPr id="6" name="Rectangle 5">
            <a:extLst>
              <a:ext uri="{FF2B5EF4-FFF2-40B4-BE49-F238E27FC236}">
                <a16:creationId xmlns:a16="http://schemas.microsoft.com/office/drawing/2014/main" id="{453EDC2B-9D67-44D2-850B-28EE01314F1C}"/>
              </a:ext>
            </a:extLst>
          </p:cNvPr>
          <p:cNvSpPr/>
          <p:nvPr/>
        </p:nvSpPr>
        <p:spPr>
          <a:xfrm>
            <a:off x="8599910" y="4045056"/>
            <a:ext cx="2641246" cy="1938992"/>
          </a:xfrm>
          <a:prstGeom prst="rect">
            <a:avLst/>
          </a:prstGeom>
        </p:spPr>
        <p:txBody>
          <a:bodyPr wrap="square">
            <a:spAutoFit/>
          </a:bodyPr>
          <a:lstStyle/>
          <a:p>
            <a:pPr algn="ctr"/>
            <a:r>
              <a:rPr lang="en-US" sz="2400" b="1" dirty="0">
                <a:solidFill>
                  <a:srgbClr val="161AAA"/>
                </a:solidFill>
              </a:rPr>
              <a:t>WOC 8</a:t>
            </a:r>
            <a:r>
              <a:rPr lang="en-US" sz="2400" b="1" baseline="30000" dirty="0">
                <a:solidFill>
                  <a:srgbClr val="161AAA"/>
                </a:solidFill>
              </a:rPr>
              <a:t>th</a:t>
            </a:r>
            <a:r>
              <a:rPr lang="en-US" sz="2400" b="1" dirty="0">
                <a:solidFill>
                  <a:srgbClr val="161AAA"/>
                </a:solidFill>
              </a:rPr>
              <a:t> </a:t>
            </a:r>
          </a:p>
          <a:p>
            <a:pPr algn="ctr"/>
            <a:r>
              <a:rPr lang="en-US" sz="2400" b="1" dirty="0">
                <a:solidFill>
                  <a:srgbClr val="161AAA"/>
                </a:solidFill>
              </a:rPr>
              <a:t>Sustainable Ocean Summit (SOS) </a:t>
            </a:r>
            <a:br>
              <a:rPr lang="en-US" sz="2400" b="1" dirty="0">
                <a:solidFill>
                  <a:srgbClr val="161AAA"/>
                </a:solidFill>
              </a:rPr>
            </a:br>
            <a:r>
              <a:rPr lang="en-US" sz="2400" b="1" i="1" dirty="0">
                <a:solidFill>
                  <a:srgbClr val="161AAA"/>
                </a:solidFill>
              </a:rPr>
              <a:t>2020 Dates and Location TBD</a:t>
            </a:r>
            <a:endParaRPr lang="en-US" sz="2400" i="1" dirty="0"/>
          </a:p>
        </p:txBody>
      </p:sp>
    </p:spTree>
    <p:extLst>
      <p:ext uri="{BB962C8B-B14F-4D97-AF65-F5344CB8AC3E}">
        <p14:creationId xmlns:p14="http://schemas.microsoft.com/office/powerpoint/2010/main" val="2424464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99392" y="-98688"/>
            <a:ext cx="8839200" cy="769441"/>
          </a:xfrm>
          <a:prstGeom prst="rect">
            <a:avLst/>
          </a:prstGeom>
          <a:noFill/>
          <a:ln w="9525">
            <a:noFill/>
            <a:miter lim="800000"/>
            <a:headEnd/>
            <a:tailEnd/>
          </a:ln>
        </p:spPr>
        <p:txBody>
          <a:bodyPr wrap="square">
            <a:spAutoFit/>
          </a:bodyPr>
          <a:lstStyle>
            <a:defPPr>
              <a:defRPr lang="fr-FR"/>
            </a:defPPr>
            <a:lvl1pPr eaLnBrk="0" fontAlgn="base" hangingPunct="0">
              <a:spcBef>
                <a:spcPct val="50000"/>
              </a:spcBef>
              <a:spcAft>
                <a:spcPct val="0"/>
              </a:spcAft>
              <a:defRPr sz="4400">
                <a:solidFill>
                  <a:schemeClr val="bg1"/>
                </a:solidFill>
                <a:latin typeface="+mj-lt"/>
                <a:ea typeface="+mj-ea"/>
                <a:cs typeface="+mj-cs"/>
              </a:defRPr>
            </a:lvl1pPr>
          </a:lstStyle>
          <a:p>
            <a:r>
              <a:rPr lang="en-US" altLang="en-US">
                <a:latin typeface="+mn-lt"/>
              </a:rPr>
              <a:t>FISHERIES</a:t>
            </a:r>
          </a:p>
        </p:txBody>
      </p:sp>
      <p:pic>
        <p:nvPicPr>
          <p:cNvPr id="75780" name="Picture 5"/>
          <p:cNvPicPr>
            <a:picLocks noChangeAspect="1" noChangeArrowheads="1"/>
          </p:cNvPicPr>
          <p:nvPr/>
        </p:nvPicPr>
        <p:blipFill>
          <a:blip r:embed="rId3" cstate="print"/>
          <a:srcRect t="30669" b="13385"/>
          <a:stretch>
            <a:fillRect/>
          </a:stretch>
        </p:blipFill>
        <p:spPr bwMode="auto">
          <a:xfrm>
            <a:off x="1524000" y="1903414"/>
            <a:ext cx="3733800" cy="1882775"/>
          </a:xfrm>
          <a:prstGeom prst="rect">
            <a:avLst/>
          </a:prstGeom>
          <a:noFill/>
          <a:ln w="9525">
            <a:noFill/>
            <a:miter lim="800000"/>
            <a:headEnd/>
            <a:tailEnd/>
          </a:ln>
          <a:effectLst/>
        </p:spPr>
      </p:pic>
      <p:pic>
        <p:nvPicPr>
          <p:cNvPr id="75781" name="Picture 6"/>
          <p:cNvPicPr>
            <a:picLocks noChangeAspect="1" noChangeArrowheads="1"/>
          </p:cNvPicPr>
          <p:nvPr/>
        </p:nvPicPr>
        <p:blipFill>
          <a:blip r:embed="rId4" cstate="print"/>
          <a:srcRect t="30669" b="13385"/>
          <a:stretch>
            <a:fillRect/>
          </a:stretch>
        </p:blipFill>
        <p:spPr bwMode="auto">
          <a:xfrm>
            <a:off x="1506538" y="4419600"/>
            <a:ext cx="3751263" cy="1881188"/>
          </a:xfrm>
          <a:prstGeom prst="rect">
            <a:avLst/>
          </a:prstGeom>
          <a:noFill/>
          <a:ln w="9525">
            <a:noFill/>
            <a:miter lim="800000"/>
            <a:headEnd/>
            <a:tailEnd/>
          </a:ln>
          <a:effectLst/>
        </p:spPr>
      </p:pic>
      <p:pic>
        <p:nvPicPr>
          <p:cNvPr id="75782" name="Picture 4" descr="http://www.unep.org/dewa/vitalwater/jpg/0315-fishingyields-EN.jpg"/>
          <p:cNvPicPr>
            <a:picLocks noChangeAspect="1" noChangeArrowheads="1"/>
          </p:cNvPicPr>
          <p:nvPr/>
        </p:nvPicPr>
        <p:blipFill>
          <a:blip r:embed="rId5" cstate="print"/>
          <a:srcRect l="75040" t="4869" b="2753"/>
          <a:stretch>
            <a:fillRect/>
          </a:stretch>
        </p:blipFill>
        <p:spPr bwMode="auto">
          <a:xfrm>
            <a:off x="5486400" y="2930163"/>
            <a:ext cx="2438400" cy="3332163"/>
          </a:xfrm>
          <a:prstGeom prst="rect">
            <a:avLst/>
          </a:prstGeom>
          <a:noFill/>
          <a:ln w="9525">
            <a:noFill/>
            <a:miter lim="800000"/>
            <a:headEnd/>
            <a:tailEnd/>
          </a:ln>
        </p:spPr>
      </p:pic>
      <p:sp>
        <p:nvSpPr>
          <p:cNvPr id="75783" name="Text Box 3"/>
          <p:cNvSpPr txBox="1">
            <a:spLocks noChangeArrowheads="1"/>
          </p:cNvSpPr>
          <p:nvPr/>
        </p:nvSpPr>
        <p:spPr bwMode="auto">
          <a:xfrm>
            <a:off x="5783954" y="803670"/>
            <a:ext cx="5304183" cy="2161142"/>
          </a:xfrm>
          <a:prstGeom prst="rect">
            <a:avLst/>
          </a:prstGeom>
        </p:spPr>
        <p:txBody>
          <a:bodyPr vert="horz" lIns="91440" tIns="45720" rIns="91440" bIns="45720" rtlCol="0">
            <a:normAutofit/>
          </a:bodyPr>
          <a:lstStyle>
            <a:defPPr>
              <a:defRPr lang="fr-FR"/>
            </a:defPPr>
            <a:lvl1pPr marL="457200" indent="-457200">
              <a:lnSpc>
                <a:spcPct val="90000"/>
              </a:lnSpc>
              <a:spcBef>
                <a:spcPts val="1000"/>
              </a:spcBef>
              <a:buFont typeface="Arial" charset="0"/>
              <a:buChar char="•"/>
              <a:defRPr sz="2800" b="1">
                <a:solidFill>
                  <a:srgbClr val="283583"/>
                </a:solidFill>
              </a:defRPr>
            </a:lvl1pPr>
            <a:lvl2pPr marL="685800" lvl="1" indent="-228600">
              <a:lnSpc>
                <a:spcPct val="90000"/>
              </a:lnSpc>
              <a:spcBef>
                <a:spcPts val="500"/>
              </a:spcBef>
              <a:buFont typeface="Arial"/>
              <a:buChar char="•"/>
              <a:defRPr sz="2400">
                <a:solidFill>
                  <a:srgbClr val="283583"/>
                </a:solidFill>
              </a:defRPr>
            </a:lvl2pPr>
            <a:lvl3pPr marL="1143000" indent="-228600">
              <a:lnSpc>
                <a:spcPct val="90000"/>
              </a:lnSpc>
              <a:spcBef>
                <a:spcPts val="500"/>
              </a:spcBef>
              <a:buFont typeface="Arial"/>
              <a:buChar char="•"/>
              <a:defRPr sz="2000">
                <a:solidFill>
                  <a:srgbClr val="283583"/>
                </a:solidFill>
              </a:defRPr>
            </a:lvl3pPr>
            <a:lvl4pPr marL="1600200" indent="-228600">
              <a:lnSpc>
                <a:spcPct val="90000"/>
              </a:lnSpc>
              <a:spcBef>
                <a:spcPts val="500"/>
              </a:spcBef>
              <a:buFont typeface="Arial"/>
              <a:buChar char="•"/>
              <a:defRPr>
                <a:solidFill>
                  <a:srgbClr val="283583"/>
                </a:solidFill>
              </a:defRPr>
            </a:lvl4pPr>
            <a:lvl5pPr marL="2057400" indent="-228600">
              <a:lnSpc>
                <a:spcPct val="90000"/>
              </a:lnSpc>
              <a:spcBef>
                <a:spcPts val="500"/>
              </a:spcBef>
              <a:buFont typeface="Arial"/>
              <a:buChar char="•"/>
              <a:defRPr>
                <a:solidFill>
                  <a:srgbClr val="283583"/>
                </a:solidFill>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indent="0">
              <a:buNone/>
            </a:pPr>
            <a:r>
              <a:rPr lang="en-US" altLang="en-US" sz="2400" dirty="0"/>
              <a:t>79 million tons produced marine capture fisheries in 2016</a:t>
            </a:r>
          </a:p>
          <a:p>
            <a:r>
              <a:rPr lang="en-US" altLang="en-US" sz="2400" b="0" dirty="0"/>
              <a:t>35 million directly linked jobs</a:t>
            </a:r>
          </a:p>
          <a:p>
            <a:r>
              <a:rPr lang="en-US" altLang="en-US" sz="2400" b="0" dirty="0"/>
              <a:t>Livelihoods for 300 million</a:t>
            </a:r>
          </a:p>
        </p:txBody>
      </p:sp>
      <p:sp>
        <p:nvSpPr>
          <p:cNvPr id="75784" name="Rectangle 3"/>
          <p:cNvSpPr>
            <a:spLocks noChangeArrowheads="1"/>
          </p:cNvSpPr>
          <p:nvPr/>
        </p:nvSpPr>
        <p:spPr bwMode="auto">
          <a:xfrm>
            <a:off x="1422400" y="3957638"/>
            <a:ext cx="4381500" cy="480131"/>
          </a:xfrm>
          <a:prstGeom prst="rect">
            <a:avLst/>
          </a:prstGeom>
        </p:spPr>
        <p:txBody>
          <a:bodyPr vert="horz" lIns="91440" tIns="45720" rIns="91440" bIns="45720" rtlCol="0">
            <a:normAutofit/>
          </a:bodyPr>
          <a:lstStyle/>
          <a:p>
            <a:pPr>
              <a:lnSpc>
                <a:spcPct val="90000"/>
              </a:lnSpc>
              <a:spcBef>
                <a:spcPts val="1000"/>
              </a:spcBef>
            </a:pPr>
            <a:r>
              <a:rPr lang="en-US" altLang="en-US" sz="2800" dirty="0">
                <a:solidFill>
                  <a:srgbClr val="283583"/>
                </a:solidFill>
              </a:rPr>
              <a:t>Average catch areas: 2000s</a:t>
            </a:r>
          </a:p>
        </p:txBody>
      </p:sp>
      <p:sp>
        <p:nvSpPr>
          <p:cNvPr id="75785" name="Rectangle 3"/>
          <p:cNvSpPr>
            <a:spLocks noChangeArrowheads="1"/>
          </p:cNvSpPr>
          <p:nvPr/>
        </p:nvSpPr>
        <p:spPr bwMode="auto">
          <a:xfrm>
            <a:off x="1506538" y="1393826"/>
            <a:ext cx="4297363" cy="867930"/>
          </a:xfrm>
          <a:prstGeom prst="rect">
            <a:avLst/>
          </a:prstGeom>
        </p:spPr>
        <p:txBody>
          <a:bodyPr vert="horz" lIns="91440" tIns="45720" rIns="91440" bIns="45720" rtlCol="0">
            <a:normAutofit/>
          </a:bodyPr>
          <a:lstStyle/>
          <a:p>
            <a:pPr>
              <a:lnSpc>
                <a:spcPct val="90000"/>
              </a:lnSpc>
              <a:spcBef>
                <a:spcPts val="1000"/>
              </a:spcBef>
            </a:pPr>
            <a:r>
              <a:rPr lang="en-US" altLang="en-US" sz="2800" dirty="0">
                <a:solidFill>
                  <a:srgbClr val="283583"/>
                </a:solidFill>
              </a:rPr>
              <a:t>Average catch areas: 1950s</a:t>
            </a:r>
          </a:p>
        </p:txBody>
      </p:sp>
      <p:pic>
        <p:nvPicPr>
          <p:cNvPr id="75786" name="Picture 3" descr="C:\Users\Paul Holthus\Dropbox (WOC)\2 WOC Staff Shared\Images - Maps\MARINE PHOTOBANK\fishing boat.jpg"/>
          <p:cNvPicPr>
            <a:picLocks noChangeAspect="1" noChangeArrowheads="1"/>
          </p:cNvPicPr>
          <p:nvPr/>
        </p:nvPicPr>
        <p:blipFill>
          <a:blip r:embed="rId6" cstate="print"/>
          <a:srcRect/>
          <a:stretch>
            <a:fillRect/>
          </a:stretch>
        </p:blipFill>
        <p:spPr bwMode="auto">
          <a:xfrm>
            <a:off x="8865637" y="2684462"/>
            <a:ext cx="2222500" cy="1489075"/>
          </a:xfrm>
          <a:prstGeom prst="rect">
            <a:avLst/>
          </a:prstGeom>
          <a:noFill/>
          <a:ln w="9525">
            <a:noFill/>
            <a:miter lim="800000"/>
            <a:headEnd/>
            <a:tailEnd/>
          </a:ln>
        </p:spPr>
      </p:pic>
      <p:pic>
        <p:nvPicPr>
          <p:cNvPr id="75787" name="Picture 4" descr="C:\Users\Paul Holthus\Dropbox (WOC)\2 WOC Staff Shared\Images - Maps\MARINE PHOTOBANK\fish market.JPG"/>
          <p:cNvPicPr>
            <a:picLocks noChangeAspect="1" noChangeArrowheads="1"/>
          </p:cNvPicPr>
          <p:nvPr/>
        </p:nvPicPr>
        <p:blipFill>
          <a:blip r:embed="rId7" cstate="print"/>
          <a:srcRect t="50000" b="-26108"/>
          <a:stretch>
            <a:fillRect/>
          </a:stretch>
        </p:blipFill>
        <p:spPr bwMode="auto">
          <a:xfrm>
            <a:off x="8431904" y="4546599"/>
            <a:ext cx="2111375" cy="2411413"/>
          </a:xfrm>
          <a:prstGeom prst="rect">
            <a:avLst/>
          </a:prstGeom>
          <a:noFill/>
          <a:ln w="9525">
            <a:noFill/>
            <a:miter lim="800000"/>
            <a:headEnd/>
            <a:tailEnd/>
          </a:ln>
        </p:spPr>
      </p:pic>
      <p:sp>
        <p:nvSpPr>
          <p:cNvPr id="2" name="Rectangle 1">
            <a:extLst>
              <a:ext uri="{FF2B5EF4-FFF2-40B4-BE49-F238E27FC236}">
                <a16:creationId xmlns:a16="http://schemas.microsoft.com/office/drawing/2014/main" id="{DCD5908D-6253-4731-87D3-9FA4A7329876}"/>
              </a:ext>
            </a:extLst>
          </p:cNvPr>
          <p:cNvSpPr/>
          <p:nvPr/>
        </p:nvSpPr>
        <p:spPr>
          <a:xfrm>
            <a:off x="499718" y="616791"/>
            <a:ext cx="3925956" cy="830997"/>
          </a:xfrm>
          <a:prstGeom prst="rect">
            <a:avLst/>
          </a:prstGeom>
        </p:spPr>
        <p:txBody>
          <a:bodyPr wrap="square">
            <a:spAutoFit/>
          </a:bodyPr>
          <a:lstStyle/>
          <a:p>
            <a:r>
              <a:rPr lang="en-US" altLang="en-US" sz="2400" b="1" dirty="0">
                <a:solidFill>
                  <a:srgbClr val="283583"/>
                </a:solidFill>
              </a:rPr>
              <a:t>Fisheries are moving further </a:t>
            </a:r>
          </a:p>
          <a:p>
            <a:r>
              <a:rPr lang="en-US" altLang="en-US" sz="2400" b="1" dirty="0">
                <a:solidFill>
                  <a:srgbClr val="283583"/>
                </a:solidFill>
              </a:rPr>
              <a:t>offshore and deeper</a:t>
            </a:r>
          </a:p>
        </p:txBody>
      </p:sp>
    </p:spTree>
    <p:extLst>
      <p:ext uri="{BB962C8B-B14F-4D97-AF65-F5344CB8AC3E}">
        <p14:creationId xmlns:p14="http://schemas.microsoft.com/office/powerpoint/2010/main" val="2019318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0" y="-88823"/>
            <a:ext cx="8839200" cy="769441"/>
          </a:xfrm>
          <a:prstGeom prst="rect">
            <a:avLst/>
          </a:prstGeom>
          <a:noFill/>
          <a:ln w="9525">
            <a:noFill/>
            <a:miter lim="800000"/>
            <a:headEnd/>
            <a:tailEnd/>
          </a:ln>
        </p:spPr>
        <p:txBody>
          <a:bodyPr wrap="square">
            <a:spAutoFit/>
          </a:bodyPr>
          <a:lstStyle>
            <a:defPPr>
              <a:defRPr lang="fr-FR"/>
            </a:defPPr>
            <a:lvl1pPr eaLnBrk="0" fontAlgn="base" hangingPunct="0">
              <a:spcBef>
                <a:spcPct val="50000"/>
              </a:spcBef>
              <a:spcAft>
                <a:spcPct val="0"/>
              </a:spcAft>
              <a:defRPr sz="4400">
                <a:solidFill>
                  <a:schemeClr val="bg1"/>
                </a:solidFill>
                <a:latin typeface="+mj-lt"/>
                <a:ea typeface="+mj-ea"/>
                <a:cs typeface="+mj-cs"/>
              </a:defRPr>
            </a:lvl1pPr>
          </a:lstStyle>
          <a:p>
            <a:r>
              <a:rPr lang="en-US" altLang="en-US">
                <a:latin typeface="+mn-lt"/>
              </a:rPr>
              <a:t>OFFSHORE OIL AND GAS</a:t>
            </a:r>
          </a:p>
        </p:txBody>
      </p:sp>
      <p:sp>
        <p:nvSpPr>
          <p:cNvPr id="3" name="Text Box 3"/>
          <p:cNvSpPr txBox="1">
            <a:spLocks noChangeArrowheads="1"/>
          </p:cNvSpPr>
          <p:nvPr/>
        </p:nvSpPr>
        <p:spPr bwMode="auto">
          <a:xfrm>
            <a:off x="2286000" y="1371601"/>
            <a:ext cx="7848600" cy="2308225"/>
          </a:xfrm>
          <a:prstGeom prst="rect">
            <a:avLst/>
          </a:prstGeom>
          <a:noFill/>
          <a:ln w="9525">
            <a:noFill/>
            <a:miter lim="800000"/>
            <a:headEnd/>
            <a:tailEnd/>
          </a:ln>
        </p:spPr>
        <p:txBody>
          <a:bodyPr>
            <a:spAutoFit/>
          </a:bodyPr>
          <a:lstStyle/>
          <a:p>
            <a:pPr eaLnBrk="0" fontAlgn="base" hangingPunct="0">
              <a:spcBef>
                <a:spcPct val="0"/>
              </a:spcBef>
              <a:spcAft>
                <a:spcPct val="0"/>
              </a:spcAft>
              <a:defRPr/>
            </a:pPr>
            <a:endParaRPr lang="en-US" sz="2400" dirty="0">
              <a:solidFill>
                <a:srgbClr val="000000"/>
              </a:solidFill>
              <a:latin typeface="Arial" charset="0"/>
            </a:endParaRPr>
          </a:p>
          <a:p>
            <a:pPr eaLnBrk="0" fontAlgn="base" hangingPunct="0">
              <a:spcBef>
                <a:spcPct val="0"/>
              </a:spcBef>
              <a:spcAft>
                <a:spcPct val="0"/>
              </a:spcAft>
              <a:defRPr/>
            </a:pPr>
            <a:endParaRPr lang="en-US" sz="2400" dirty="0">
              <a:solidFill>
                <a:srgbClr val="000000"/>
              </a:solidFill>
              <a:latin typeface="Arial" charset="0"/>
            </a:endParaRPr>
          </a:p>
          <a:p>
            <a:pPr eaLnBrk="0" fontAlgn="base" hangingPunct="0">
              <a:spcBef>
                <a:spcPct val="0"/>
              </a:spcBef>
              <a:spcAft>
                <a:spcPct val="0"/>
              </a:spcAft>
              <a:buFont typeface="Arial" pitchFamily="34" charset="0"/>
              <a:buChar char="•"/>
              <a:defRPr/>
            </a:pPr>
            <a:endParaRPr lang="en-US" sz="2400" dirty="0">
              <a:solidFill>
                <a:srgbClr val="000000"/>
              </a:solidFill>
              <a:latin typeface="Arial" charset="0"/>
            </a:endParaRPr>
          </a:p>
          <a:p>
            <a:pPr marL="171450" indent="-171450" eaLnBrk="0" fontAlgn="base" hangingPunct="0">
              <a:spcBef>
                <a:spcPct val="0"/>
              </a:spcBef>
              <a:spcAft>
                <a:spcPct val="0"/>
              </a:spcAft>
              <a:buFont typeface="Arial" pitchFamily="34" charset="0"/>
              <a:buChar char="•"/>
              <a:defRPr/>
            </a:pPr>
            <a:endParaRPr lang="en-US" sz="2400" dirty="0">
              <a:solidFill>
                <a:srgbClr val="000000"/>
              </a:solidFill>
              <a:latin typeface="Arial" charset="0"/>
            </a:endParaRPr>
          </a:p>
          <a:p>
            <a:pPr eaLnBrk="0" fontAlgn="base" hangingPunct="0">
              <a:spcBef>
                <a:spcPct val="0"/>
              </a:spcBef>
              <a:spcAft>
                <a:spcPct val="0"/>
              </a:spcAft>
              <a:defRPr/>
            </a:pPr>
            <a:r>
              <a:rPr lang="en-US" sz="2400" dirty="0">
                <a:solidFill>
                  <a:srgbClr val="000000"/>
                </a:solidFill>
                <a:latin typeface="Arial" charset="0"/>
              </a:rPr>
              <a:t> </a:t>
            </a:r>
          </a:p>
          <a:p>
            <a:pPr marL="171450" indent="-171450" eaLnBrk="0" fontAlgn="base" hangingPunct="0">
              <a:spcBef>
                <a:spcPct val="0"/>
              </a:spcBef>
              <a:spcAft>
                <a:spcPct val="0"/>
              </a:spcAft>
              <a:defRPr/>
            </a:pPr>
            <a:endParaRPr lang="en-US" sz="2400" dirty="0">
              <a:solidFill>
                <a:srgbClr val="000000"/>
              </a:solidFill>
              <a:latin typeface="Arial" charset="0"/>
            </a:endParaRPr>
          </a:p>
        </p:txBody>
      </p:sp>
      <p:pic>
        <p:nvPicPr>
          <p:cNvPr id="79876" name="Picture 4" descr="http://images.pennnet.com/articles/os/thm/th_0805offdwfore3.gif"/>
          <p:cNvPicPr>
            <a:picLocks noChangeAspect="1" noChangeArrowheads="1"/>
          </p:cNvPicPr>
          <p:nvPr/>
        </p:nvPicPr>
        <p:blipFill>
          <a:blip r:embed="rId3" cstate="print"/>
          <a:srcRect b="10670"/>
          <a:stretch>
            <a:fillRect/>
          </a:stretch>
        </p:blipFill>
        <p:spPr bwMode="auto">
          <a:xfrm>
            <a:off x="6172200" y="658814"/>
            <a:ext cx="4038600" cy="2208212"/>
          </a:xfrm>
          <a:prstGeom prst="rect">
            <a:avLst/>
          </a:prstGeom>
          <a:noFill/>
          <a:ln w="9525">
            <a:noFill/>
            <a:miter lim="800000"/>
            <a:headEnd/>
            <a:tailEnd/>
          </a:ln>
        </p:spPr>
      </p:pic>
      <p:pic>
        <p:nvPicPr>
          <p:cNvPr id="79877" name="Picture 10" descr="http://208.88.130.69/uploadedimages/Issues/Articles/Apr-2006/06-04_Deepwater-Robertson_fig2.jpg"/>
          <p:cNvPicPr>
            <a:picLocks noChangeAspect="1" noChangeArrowheads="1"/>
          </p:cNvPicPr>
          <p:nvPr/>
        </p:nvPicPr>
        <p:blipFill>
          <a:blip r:embed="rId4" cstate="print"/>
          <a:srcRect/>
          <a:stretch>
            <a:fillRect/>
          </a:stretch>
        </p:blipFill>
        <p:spPr bwMode="auto">
          <a:xfrm>
            <a:off x="1444625" y="658814"/>
            <a:ext cx="3889375" cy="2692400"/>
          </a:xfrm>
          <a:prstGeom prst="rect">
            <a:avLst/>
          </a:prstGeom>
          <a:noFill/>
          <a:ln w="9525">
            <a:noFill/>
            <a:miter lim="800000"/>
            <a:headEnd/>
            <a:tailEnd/>
          </a:ln>
        </p:spPr>
      </p:pic>
      <p:pic>
        <p:nvPicPr>
          <p:cNvPr id="79878" name="Picture 6" descr="http://www.marinetalk.com/images/05-02-02/forecast.jpg"/>
          <p:cNvPicPr>
            <a:picLocks noChangeAspect="1" noChangeArrowheads="1"/>
          </p:cNvPicPr>
          <p:nvPr/>
        </p:nvPicPr>
        <p:blipFill>
          <a:blip r:embed="rId5" cstate="print"/>
          <a:srcRect/>
          <a:stretch>
            <a:fillRect/>
          </a:stretch>
        </p:blipFill>
        <p:spPr bwMode="auto">
          <a:xfrm>
            <a:off x="1447800" y="3454822"/>
            <a:ext cx="3886200" cy="2743200"/>
          </a:xfrm>
          <a:prstGeom prst="rect">
            <a:avLst/>
          </a:prstGeom>
          <a:noFill/>
          <a:ln w="9525">
            <a:noFill/>
            <a:miter lim="800000"/>
            <a:headEnd/>
            <a:tailEnd/>
          </a:ln>
        </p:spPr>
      </p:pic>
      <p:pic>
        <p:nvPicPr>
          <p:cNvPr id="79879" name="Picture 3" descr="Deepwater-System-Types---We"/>
          <p:cNvPicPr>
            <a:picLocks noChangeAspect="1" noChangeArrowheads="1"/>
          </p:cNvPicPr>
          <p:nvPr/>
        </p:nvPicPr>
        <p:blipFill>
          <a:blip r:embed="rId6" cstate="print"/>
          <a:srcRect/>
          <a:stretch>
            <a:fillRect/>
          </a:stretch>
        </p:blipFill>
        <p:spPr bwMode="auto">
          <a:xfrm>
            <a:off x="7924800" y="4656658"/>
            <a:ext cx="3905446" cy="2237855"/>
          </a:xfrm>
          <a:prstGeom prst="rect">
            <a:avLst/>
          </a:prstGeom>
          <a:noFill/>
          <a:ln w="9525">
            <a:noFill/>
            <a:miter lim="800000"/>
            <a:headEnd/>
            <a:tailEnd/>
          </a:ln>
          <a:effectLst/>
        </p:spPr>
      </p:pic>
      <p:sp>
        <p:nvSpPr>
          <p:cNvPr id="2" name="Rectangle 1"/>
          <p:cNvSpPr/>
          <p:nvPr/>
        </p:nvSpPr>
        <p:spPr>
          <a:xfrm>
            <a:off x="5486400" y="2993951"/>
            <a:ext cx="6261100" cy="2058988"/>
          </a:xfrm>
          <a:prstGeom prst="rect">
            <a:avLst/>
          </a:prstGeom>
        </p:spPr>
        <p:txBody>
          <a:bodyPr vert="horz" lIns="91440" tIns="45720" rIns="91440" bIns="45720" rtlCol="0">
            <a:normAutofit/>
          </a:bodyPr>
          <a:lstStyle/>
          <a:p>
            <a:pPr marL="457200" indent="-457200">
              <a:lnSpc>
                <a:spcPct val="90000"/>
              </a:lnSpc>
              <a:spcBef>
                <a:spcPts val="1000"/>
              </a:spcBef>
              <a:buFont typeface="Arial" charset="0"/>
              <a:buChar char="•"/>
            </a:pPr>
            <a:r>
              <a:rPr lang="en-US" sz="2400" dirty="0">
                <a:solidFill>
                  <a:srgbClr val="283583"/>
                </a:solidFill>
              </a:rPr>
              <a:t>Currently, 32% of global hydrocarbon production</a:t>
            </a:r>
          </a:p>
          <a:p>
            <a:pPr marL="457200" indent="-457200">
              <a:lnSpc>
                <a:spcPct val="90000"/>
              </a:lnSpc>
              <a:spcBef>
                <a:spcPts val="1000"/>
              </a:spcBef>
              <a:buFont typeface="Arial" charset="0"/>
              <a:buChar char="•"/>
            </a:pPr>
            <a:r>
              <a:rPr lang="en-CA" sz="2400" dirty="0">
                <a:solidFill>
                  <a:srgbClr val="283583"/>
                </a:solidFill>
              </a:rPr>
              <a:t>45% of recoverable oil is offshore</a:t>
            </a:r>
          </a:p>
          <a:p>
            <a:pPr marL="457200" indent="-457200">
              <a:lnSpc>
                <a:spcPct val="90000"/>
              </a:lnSpc>
              <a:spcBef>
                <a:spcPts val="1000"/>
              </a:spcBef>
              <a:buFont typeface="Arial" charset="0"/>
              <a:buChar char="•"/>
            </a:pPr>
            <a:r>
              <a:rPr lang="en-CA" sz="2400" dirty="0">
                <a:solidFill>
                  <a:srgbClr val="283583"/>
                </a:solidFill>
              </a:rPr>
              <a:t>By 2035, deep-sea oil and gas production will double</a:t>
            </a:r>
          </a:p>
          <a:p>
            <a:pPr marL="457200" indent="-457200">
              <a:lnSpc>
                <a:spcPct val="90000"/>
              </a:lnSpc>
              <a:spcBef>
                <a:spcPts val="1000"/>
              </a:spcBef>
              <a:buFont typeface="Arial" charset="0"/>
              <a:buChar char="•"/>
            </a:pPr>
            <a:endParaRPr lang="en-US" altLang="en-US" sz="2400" dirty="0">
              <a:solidFill>
                <a:srgbClr val="283583"/>
              </a:solidFill>
            </a:endParaRPr>
          </a:p>
        </p:txBody>
      </p:sp>
    </p:spTree>
    <p:extLst>
      <p:ext uri="{BB962C8B-B14F-4D97-AF65-F5344CB8AC3E}">
        <p14:creationId xmlns:p14="http://schemas.microsoft.com/office/powerpoint/2010/main" val="480423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2348" y="-71189"/>
            <a:ext cx="8839200" cy="769441"/>
          </a:xfrm>
          <a:prstGeom prst="rect">
            <a:avLst/>
          </a:prstGeom>
          <a:noFill/>
          <a:ln w="9525">
            <a:noFill/>
            <a:miter lim="800000"/>
            <a:headEnd/>
            <a:tailEnd/>
          </a:ln>
        </p:spPr>
        <p:txBody>
          <a:bodyPr wrap="square">
            <a:spAutoFit/>
          </a:bodyPr>
          <a:lstStyle>
            <a:defPPr>
              <a:defRPr lang="fr-FR"/>
            </a:defPPr>
            <a:lvl1pPr eaLnBrk="0" fontAlgn="base" hangingPunct="0">
              <a:spcBef>
                <a:spcPct val="50000"/>
              </a:spcBef>
              <a:spcAft>
                <a:spcPct val="0"/>
              </a:spcAft>
              <a:defRPr sz="4400">
                <a:solidFill>
                  <a:schemeClr val="bg1"/>
                </a:solidFill>
                <a:latin typeface="+mj-lt"/>
                <a:ea typeface="+mj-ea"/>
                <a:cs typeface="+mj-cs"/>
              </a:defRPr>
            </a:lvl1pPr>
          </a:lstStyle>
          <a:p>
            <a:r>
              <a:rPr lang="en-US" altLang="en-US">
                <a:latin typeface="+mn-lt"/>
              </a:rPr>
              <a:t>OFFSHORE WIND ENERGY</a:t>
            </a:r>
          </a:p>
        </p:txBody>
      </p:sp>
      <p:pic>
        <p:nvPicPr>
          <p:cNvPr id="81927" name="Picture 5"/>
          <p:cNvPicPr>
            <a:picLocks noChangeAspect="1" noChangeArrowheads="1"/>
          </p:cNvPicPr>
          <p:nvPr/>
        </p:nvPicPr>
        <p:blipFill>
          <a:blip r:embed="rId3" cstate="print"/>
          <a:srcRect/>
          <a:stretch>
            <a:fillRect/>
          </a:stretch>
        </p:blipFill>
        <p:spPr bwMode="auto">
          <a:xfrm>
            <a:off x="408953" y="698252"/>
            <a:ext cx="4719638" cy="2116138"/>
          </a:xfrm>
          <a:prstGeom prst="rect">
            <a:avLst/>
          </a:prstGeom>
          <a:noFill/>
          <a:ln w="9525">
            <a:noFill/>
            <a:miter lim="800000"/>
            <a:headEnd/>
            <a:tailEnd/>
          </a:ln>
        </p:spPr>
      </p:pic>
      <p:sp>
        <p:nvSpPr>
          <p:cNvPr id="2" name="Rectangle 1"/>
          <p:cNvSpPr/>
          <p:nvPr/>
        </p:nvSpPr>
        <p:spPr>
          <a:xfrm>
            <a:off x="5712583" y="615717"/>
            <a:ext cx="6215615" cy="1997765"/>
          </a:xfrm>
          <a:prstGeom prst="rect">
            <a:avLst/>
          </a:prstGeom>
        </p:spPr>
        <p:txBody>
          <a:bodyPr vert="horz" lIns="91440" tIns="45720" rIns="91440" bIns="45720" rtlCol="0">
            <a:noAutofit/>
          </a:bodyPr>
          <a:lstStyle/>
          <a:p>
            <a:r>
              <a:rPr lang="en-US" sz="2400" dirty="0">
                <a:solidFill>
                  <a:srgbClr val="283583"/>
                </a:solidFill>
              </a:rPr>
              <a:t>Offshore farms in 15 countries</a:t>
            </a:r>
          </a:p>
          <a:p>
            <a:r>
              <a:rPr lang="en-US" sz="2400" dirty="0">
                <a:solidFill>
                  <a:srgbClr val="283583"/>
                </a:solidFill>
              </a:rPr>
              <a:t>By 2020, Europe will need:</a:t>
            </a:r>
          </a:p>
          <a:p>
            <a:pPr marL="285750" indent="-285750">
              <a:buFont typeface="Arial" panose="020B0604020202020204" pitchFamily="34" charset="0"/>
              <a:buChar char="•"/>
            </a:pPr>
            <a:r>
              <a:rPr lang="en-US" sz="2400" dirty="0">
                <a:solidFill>
                  <a:srgbClr val="283583"/>
                </a:solidFill>
              </a:rPr>
              <a:t>20 turbine installation ships</a:t>
            </a:r>
          </a:p>
          <a:p>
            <a:pPr marL="285750" indent="-285750">
              <a:buFont typeface="Arial" panose="020B0604020202020204" pitchFamily="34" charset="0"/>
              <a:buChar char="•"/>
            </a:pPr>
            <a:r>
              <a:rPr lang="en-US" sz="2400" dirty="0">
                <a:solidFill>
                  <a:srgbClr val="283583"/>
                </a:solidFill>
              </a:rPr>
              <a:t>200-300 support vessels</a:t>
            </a:r>
          </a:p>
          <a:p>
            <a:r>
              <a:rPr lang="en-US" sz="2400" dirty="0">
                <a:solidFill>
                  <a:srgbClr val="283583"/>
                </a:solidFill>
              </a:rPr>
              <a:t>By 2024, market will exceed USD $ 60 billion</a:t>
            </a:r>
          </a:p>
          <a:p>
            <a:r>
              <a:rPr lang="en-US" sz="2400" dirty="0">
                <a:solidFill>
                  <a:srgbClr val="283583"/>
                </a:solidFill>
              </a:rPr>
              <a:t>From 2020, significant growth in floating wind </a:t>
            </a:r>
          </a:p>
          <a:p>
            <a:endParaRPr lang="en-US" sz="2400" dirty="0">
              <a:solidFill>
                <a:srgbClr val="283583"/>
              </a:solidFill>
            </a:endParaRPr>
          </a:p>
          <a:p>
            <a:pPr>
              <a:lnSpc>
                <a:spcPct val="90000"/>
              </a:lnSpc>
              <a:spcBef>
                <a:spcPts val="1000"/>
              </a:spcBef>
            </a:pPr>
            <a:endParaRPr lang="en-US" altLang="en-US" sz="2000" dirty="0">
              <a:solidFill>
                <a:srgbClr val="283583"/>
              </a:solidFill>
            </a:endParaRPr>
          </a:p>
        </p:txBody>
      </p:sp>
      <p:pic>
        <p:nvPicPr>
          <p:cNvPr id="9" name="Picture 8">
            <a:extLst>
              <a:ext uri="{FF2B5EF4-FFF2-40B4-BE49-F238E27FC236}">
                <a16:creationId xmlns:a16="http://schemas.microsoft.com/office/drawing/2014/main" id="{66DB21B4-5981-4E48-873D-DAD4F20B55B8}"/>
              </a:ext>
            </a:extLst>
          </p:cNvPr>
          <p:cNvPicPr/>
          <p:nvPr/>
        </p:nvPicPr>
        <p:blipFill rotWithShape="1">
          <a:blip r:embed="rId4">
            <a:extLst>
              <a:ext uri="{28A0092B-C50C-407E-A947-70E740481C1C}">
                <a14:useLocalDpi xmlns:a14="http://schemas.microsoft.com/office/drawing/2010/main" val="0"/>
              </a:ext>
            </a:extLst>
          </a:blip>
          <a:srcRect l="26589" t="15714" r="12186" b="19024"/>
          <a:stretch/>
        </p:blipFill>
        <p:spPr bwMode="auto">
          <a:xfrm>
            <a:off x="6834810" y="3157214"/>
            <a:ext cx="5357190" cy="3735498"/>
          </a:xfrm>
          <a:prstGeom prst="rect">
            <a:avLst/>
          </a:prstGeom>
          <a:ln>
            <a:noFill/>
          </a:ln>
          <a:extLst>
            <a:ext uri="{53640926-AAD7-44D8-BBD7-CCE9431645EC}">
              <a14:shadowObscured xmlns:a14="http://schemas.microsoft.com/office/drawing/2010/main"/>
            </a:ext>
          </a:extLst>
        </p:spPr>
      </p:pic>
      <p:pic>
        <p:nvPicPr>
          <p:cNvPr id="1028" name="Picture 4" descr="Related image">
            <a:extLst>
              <a:ext uri="{FF2B5EF4-FFF2-40B4-BE49-F238E27FC236}">
                <a16:creationId xmlns:a16="http://schemas.microsoft.com/office/drawing/2014/main" id="{B3C0527F-033D-4C3F-92F9-31C6E09CB5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8" y="3157214"/>
            <a:ext cx="6832462" cy="3735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443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82550" y="-123328"/>
            <a:ext cx="8839200" cy="769441"/>
          </a:xfrm>
          <a:prstGeom prst="rect">
            <a:avLst/>
          </a:prstGeom>
          <a:noFill/>
          <a:ln w="9525">
            <a:noFill/>
            <a:miter lim="800000"/>
            <a:headEnd/>
            <a:tailEnd/>
          </a:ln>
        </p:spPr>
        <p:txBody>
          <a:bodyPr wrap="square">
            <a:spAutoFit/>
          </a:bodyPr>
          <a:lstStyle>
            <a:defPPr>
              <a:defRPr lang="fr-FR"/>
            </a:defPPr>
            <a:lvl1pPr eaLnBrk="0" fontAlgn="base" hangingPunct="0">
              <a:spcBef>
                <a:spcPct val="50000"/>
              </a:spcBef>
              <a:spcAft>
                <a:spcPct val="0"/>
              </a:spcAft>
              <a:defRPr sz="4400">
                <a:solidFill>
                  <a:schemeClr val="bg1"/>
                </a:solidFill>
                <a:latin typeface="+mj-lt"/>
                <a:ea typeface="+mj-ea"/>
                <a:cs typeface="+mj-cs"/>
              </a:defRPr>
            </a:lvl1pPr>
          </a:lstStyle>
          <a:p>
            <a:r>
              <a:rPr lang="en-US" altLang="en-US">
                <a:latin typeface="+mn-lt"/>
              </a:rPr>
              <a:t>OCEAN ENERGY</a:t>
            </a:r>
          </a:p>
        </p:txBody>
      </p:sp>
      <p:pic>
        <p:nvPicPr>
          <p:cNvPr id="83971" name="Picture 2" descr="Z:\APLEFS\Corporate Communications\CC.MAR - Marketing\05 - Image Library\Approved Images\LOW RES\Launch powerpoint\Oyster in operation2.jpg"/>
          <p:cNvPicPr>
            <a:picLocks noChangeAspect="1" noChangeArrowheads="1"/>
          </p:cNvPicPr>
          <p:nvPr/>
        </p:nvPicPr>
        <p:blipFill>
          <a:blip r:embed="rId3" cstate="print"/>
          <a:srcRect/>
          <a:stretch>
            <a:fillRect/>
          </a:stretch>
        </p:blipFill>
        <p:spPr bwMode="auto">
          <a:xfrm>
            <a:off x="1477617" y="4409817"/>
            <a:ext cx="2857500" cy="1738312"/>
          </a:xfrm>
          <a:prstGeom prst="rect">
            <a:avLst/>
          </a:prstGeom>
          <a:noFill/>
          <a:ln w="9525">
            <a:noFill/>
            <a:miter lim="800000"/>
            <a:headEnd/>
            <a:tailEnd/>
          </a:ln>
        </p:spPr>
      </p:pic>
      <p:sp>
        <p:nvSpPr>
          <p:cNvPr id="12" name="Text Box 3"/>
          <p:cNvSpPr txBox="1">
            <a:spLocks noChangeArrowheads="1"/>
          </p:cNvSpPr>
          <p:nvPr/>
        </p:nvSpPr>
        <p:spPr bwMode="auto">
          <a:xfrm>
            <a:off x="-1447800" y="1187451"/>
            <a:ext cx="7848600" cy="2308225"/>
          </a:xfrm>
          <a:prstGeom prst="rect">
            <a:avLst/>
          </a:prstGeom>
          <a:noFill/>
          <a:ln w="9525">
            <a:noFill/>
            <a:miter lim="800000"/>
            <a:headEnd/>
            <a:tailEnd/>
          </a:ln>
        </p:spPr>
        <p:txBody>
          <a:bodyPr>
            <a:spAutoFit/>
          </a:bodyPr>
          <a:lstStyle/>
          <a:p>
            <a:pPr eaLnBrk="0" fontAlgn="base" hangingPunct="0">
              <a:spcBef>
                <a:spcPct val="0"/>
              </a:spcBef>
              <a:spcAft>
                <a:spcPct val="0"/>
              </a:spcAft>
              <a:defRPr/>
            </a:pPr>
            <a:endParaRPr lang="en-US" sz="2400" dirty="0">
              <a:solidFill>
                <a:srgbClr val="000000"/>
              </a:solidFill>
              <a:latin typeface="Arial" charset="0"/>
            </a:endParaRPr>
          </a:p>
          <a:p>
            <a:pPr eaLnBrk="0" fontAlgn="base" hangingPunct="0">
              <a:spcBef>
                <a:spcPct val="0"/>
              </a:spcBef>
              <a:spcAft>
                <a:spcPct val="0"/>
              </a:spcAft>
              <a:defRPr/>
            </a:pPr>
            <a:endParaRPr lang="en-US" sz="2400" dirty="0">
              <a:solidFill>
                <a:srgbClr val="000000"/>
              </a:solidFill>
              <a:latin typeface="Arial" charset="0"/>
            </a:endParaRPr>
          </a:p>
          <a:p>
            <a:pPr eaLnBrk="0" fontAlgn="base" hangingPunct="0">
              <a:spcBef>
                <a:spcPct val="0"/>
              </a:spcBef>
              <a:spcAft>
                <a:spcPct val="0"/>
              </a:spcAft>
              <a:buFont typeface="Arial" pitchFamily="34" charset="0"/>
              <a:buChar char="•"/>
              <a:defRPr/>
            </a:pPr>
            <a:endParaRPr lang="en-US" sz="2400" dirty="0">
              <a:solidFill>
                <a:srgbClr val="000000"/>
              </a:solidFill>
              <a:latin typeface="Arial" charset="0"/>
            </a:endParaRPr>
          </a:p>
          <a:p>
            <a:pPr marL="171450" indent="-171450" eaLnBrk="0" fontAlgn="base" hangingPunct="0">
              <a:spcBef>
                <a:spcPct val="0"/>
              </a:spcBef>
              <a:spcAft>
                <a:spcPct val="0"/>
              </a:spcAft>
              <a:buFont typeface="Arial" pitchFamily="34" charset="0"/>
              <a:buChar char="•"/>
              <a:defRPr/>
            </a:pPr>
            <a:endParaRPr lang="en-US" sz="2400" dirty="0">
              <a:solidFill>
                <a:srgbClr val="000000"/>
              </a:solidFill>
              <a:latin typeface="Arial" charset="0"/>
            </a:endParaRPr>
          </a:p>
          <a:p>
            <a:pPr eaLnBrk="0" fontAlgn="base" hangingPunct="0">
              <a:spcBef>
                <a:spcPct val="0"/>
              </a:spcBef>
              <a:spcAft>
                <a:spcPct val="0"/>
              </a:spcAft>
              <a:defRPr/>
            </a:pPr>
            <a:r>
              <a:rPr lang="en-US" sz="2400" dirty="0">
                <a:solidFill>
                  <a:srgbClr val="000000"/>
                </a:solidFill>
                <a:latin typeface="Arial" charset="0"/>
              </a:rPr>
              <a:t> </a:t>
            </a:r>
          </a:p>
          <a:p>
            <a:pPr marL="171450" indent="-171450" eaLnBrk="0" fontAlgn="base" hangingPunct="0">
              <a:spcBef>
                <a:spcPct val="0"/>
              </a:spcBef>
              <a:spcAft>
                <a:spcPct val="0"/>
              </a:spcAft>
              <a:defRPr/>
            </a:pPr>
            <a:endParaRPr lang="en-US" sz="2400" dirty="0">
              <a:solidFill>
                <a:srgbClr val="000000"/>
              </a:solidFill>
              <a:latin typeface="Arial" charset="0"/>
            </a:endParaRPr>
          </a:p>
        </p:txBody>
      </p:sp>
      <p:sp>
        <p:nvSpPr>
          <p:cNvPr id="38919" name="Rectangle 1"/>
          <p:cNvSpPr>
            <a:spLocks noChangeArrowheads="1"/>
          </p:cNvSpPr>
          <p:nvPr/>
        </p:nvSpPr>
        <p:spPr bwMode="auto">
          <a:xfrm>
            <a:off x="909154" y="867569"/>
            <a:ext cx="5943600" cy="3440113"/>
          </a:xfrm>
          <a:prstGeom prst="rect">
            <a:avLst/>
          </a:prstGeom>
        </p:spPr>
        <p:txBody>
          <a:bodyPr vert="horz" lIns="91440" tIns="45720" rIns="91440" bIns="45720" rtlCol="0">
            <a:normAutofit fontScale="85000" lnSpcReduction="20000"/>
          </a:bodyPr>
          <a:lstStyle/>
          <a:p>
            <a:pPr>
              <a:lnSpc>
                <a:spcPct val="90000"/>
              </a:lnSpc>
              <a:spcBef>
                <a:spcPts val="1000"/>
              </a:spcBef>
            </a:pPr>
            <a:r>
              <a:rPr lang="en-GB" sz="2800" b="1" dirty="0">
                <a:solidFill>
                  <a:srgbClr val="283583"/>
                </a:solidFill>
              </a:rPr>
              <a:t>Ocean energy potential</a:t>
            </a:r>
          </a:p>
          <a:p>
            <a:pPr marL="457200" indent="-457200">
              <a:lnSpc>
                <a:spcPct val="90000"/>
              </a:lnSpc>
              <a:spcBef>
                <a:spcPts val="1000"/>
              </a:spcBef>
              <a:buFont typeface="Arial" charset="0"/>
              <a:buChar char="•"/>
            </a:pPr>
            <a:r>
              <a:rPr lang="en-GB" sz="2800" b="1" dirty="0">
                <a:solidFill>
                  <a:srgbClr val="283583"/>
                </a:solidFill>
              </a:rPr>
              <a:t>Wave: 45,000 TWh/year</a:t>
            </a:r>
          </a:p>
          <a:p>
            <a:pPr marL="457200" indent="-457200">
              <a:lnSpc>
                <a:spcPct val="90000"/>
              </a:lnSpc>
              <a:spcBef>
                <a:spcPts val="1000"/>
              </a:spcBef>
              <a:buFont typeface="Arial" charset="0"/>
              <a:buChar char="•"/>
            </a:pPr>
            <a:r>
              <a:rPr lang="en-GB" sz="2800" b="1" dirty="0">
                <a:solidFill>
                  <a:srgbClr val="283583"/>
                </a:solidFill>
              </a:rPr>
              <a:t>Tidal: 1,800 TWh/year</a:t>
            </a:r>
          </a:p>
          <a:p>
            <a:pPr marL="457200" indent="-457200">
              <a:lnSpc>
                <a:spcPct val="90000"/>
              </a:lnSpc>
              <a:spcBef>
                <a:spcPts val="1000"/>
              </a:spcBef>
              <a:buFont typeface="Arial" charset="0"/>
              <a:buChar char="•"/>
            </a:pPr>
            <a:r>
              <a:rPr lang="en-GB" sz="2800" b="1" dirty="0">
                <a:solidFill>
                  <a:srgbClr val="283583"/>
                </a:solidFill>
              </a:rPr>
              <a:t>Thermal:  33,000 TWh/year</a:t>
            </a:r>
          </a:p>
          <a:p>
            <a:pPr marL="457200" indent="-457200">
              <a:lnSpc>
                <a:spcPct val="90000"/>
              </a:lnSpc>
              <a:spcBef>
                <a:spcPts val="1000"/>
              </a:spcBef>
              <a:buFont typeface="Arial" charset="0"/>
              <a:buChar char="•"/>
            </a:pPr>
            <a:r>
              <a:rPr lang="en-GB" sz="2800" b="1" dirty="0">
                <a:solidFill>
                  <a:srgbClr val="283583"/>
                </a:solidFill>
              </a:rPr>
              <a:t>Salinity gradient: 20,000 </a:t>
            </a:r>
            <a:r>
              <a:rPr lang="en-GB" sz="2800" b="1" dirty="0" err="1">
                <a:solidFill>
                  <a:srgbClr val="283583"/>
                </a:solidFill>
              </a:rPr>
              <a:t>TWh</a:t>
            </a:r>
            <a:r>
              <a:rPr lang="en-GB" sz="2800" b="1" dirty="0">
                <a:solidFill>
                  <a:srgbClr val="283583"/>
                </a:solidFill>
              </a:rPr>
              <a:t>/year</a:t>
            </a:r>
          </a:p>
          <a:p>
            <a:pPr marL="457200" indent="-457200">
              <a:lnSpc>
                <a:spcPct val="90000"/>
              </a:lnSpc>
              <a:spcBef>
                <a:spcPts val="1000"/>
              </a:spcBef>
              <a:buFont typeface="Arial" charset="0"/>
              <a:buChar char="•"/>
            </a:pPr>
            <a:endParaRPr lang="en-GB" sz="2800" b="1" dirty="0">
              <a:solidFill>
                <a:srgbClr val="283583"/>
              </a:solidFill>
            </a:endParaRPr>
          </a:p>
          <a:p>
            <a:pPr>
              <a:lnSpc>
                <a:spcPct val="90000"/>
              </a:lnSpc>
              <a:spcBef>
                <a:spcPts val="1000"/>
              </a:spcBef>
            </a:pPr>
            <a:r>
              <a:rPr lang="en-US" sz="2800" dirty="0">
                <a:solidFill>
                  <a:srgbClr val="283583"/>
                </a:solidFill>
              </a:rPr>
              <a:t>EU </a:t>
            </a:r>
          </a:p>
          <a:p>
            <a:pPr marL="457200" indent="-457200">
              <a:lnSpc>
                <a:spcPct val="90000"/>
              </a:lnSpc>
              <a:spcBef>
                <a:spcPts val="1000"/>
              </a:spcBef>
              <a:buFont typeface="Arial" charset="0"/>
              <a:buChar char="•"/>
            </a:pPr>
            <a:r>
              <a:rPr lang="en-US" sz="2800" dirty="0">
                <a:solidFill>
                  <a:srgbClr val="283583"/>
                </a:solidFill>
              </a:rPr>
              <a:t>By 2020, 1% of E demand</a:t>
            </a:r>
          </a:p>
          <a:p>
            <a:pPr marL="457200" indent="-457200">
              <a:lnSpc>
                <a:spcPct val="90000"/>
              </a:lnSpc>
              <a:spcBef>
                <a:spcPts val="1000"/>
              </a:spcBef>
              <a:buFont typeface="Arial" charset="0"/>
              <a:buChar char="•"/>
            </a:pPr>
            <a:r>
              <a:rPr lang="en-US" sz="2800" dirty="0">
                <a:solidFill>
                  <a:srgbClr val="283583"/>
                </a:solidFill>
              </a:rPr>
              <a:t>By 2050, 15% of E demand (188 GW)</a:t>
            </a:r>
          </a:p>
        </p:txBody>
      </p:sp>
      <p:pic>
        <p:nvPicPr>
          <p:cNvPr id="83974" name="Picture 4"/>
          <p:cNvPicPr>
            <a:picLocks noChangeAspect="1" noChangeArrowheads="1"/>
          </p:cNvPicPr>
          <p:nvPr/>
        </p:nvPicPr>
        <p:blipFill>
          <a:blip r:embed="rId4" cstate="print"/>
          <a:srcRect/>
          <a:stretch>
            <a:fillRect/>
          </a:stretch>
        </p:blipFill>
        <p:spPr bwMode="auto">
          <a:xfrm>
            <a:off x="6667500" y="942975"/>
            <a:ext cx="2755900" cy="2486025"/>
          </a:xfrm>
          <a:prstGeom prst="rect">
            <a:avLst/>
          </a:prstGeom>
          <a:noFill/>
          <a:ln w="9525">
            <a:noFill/>
            <a:miter lim="800000"/>
            <a:headEnd/>
            <a:tailEnd/>
          </a:ln>
        </p:spPr>
      </p:pic>
      <p:pic>
        <p:nvPicPr>
          <p:cNvPr id="83975" name="Picture 2"/>
          <p:cNvPicPr>
            <a:picLocks noChangeAspect="1" noChangeArrowheads="1"/>
          </p:cNvPicPr>
          <p:nvPr/>
        </p:nvPicPr>
        <p:blipFill>
          <a:blip r:embed="rId5" cstate="print"/>
          <a:srcRect/>
          <a:stretch>
            <a:fillRect/>
          </a:stretch>
        </p:blipFill>
        <p:spPr bwMode="auto">
          <a:xfrm>
            <a:off x="5214937" y="4283352"/>
            <a:ext cx="2830513" cy="1966913"/>
          </a:xfrm>
          <a:prstGeom prst="rect">
            <a:avLst/>
          </a:prstGeom>
          <a:noFill/>
          <a:ln w="9525">
            <a:noFill/>
            <a:miter lim="800000"/>
            <a:headEnd/>
            <a:tailEnd/>
          </a:ln>
        </p:spPr>
      </p:pic>
      <p:pic>
        <p:nvPicPr>
          <p:cNvPr id="83976" name="Picture 4"/>
          <p:cNvPicPr>
            <a:picLocks noChangeAspect="1" noChangeArrowheads="1"/>
          </p:cNvPicPr>
          <p:nvPr/>
        </p:nvPicPr>
        <p:blipFill>
          <a:blip r:embed="rId6" cstate="print"/>
          <a:srcRect/>
          <a:stretch>
            <a:fillRect/>
          </a:stretch>
        </p:blipFill>
        <p:spPr bwMode="auto">
          <a:xfrm>
            <a:off x="8403259" y="3769520"/>
            <a:ext cx="2622550" cy="1966912"/>
          </a:xfrm>
          <a:prstGeom prst="rect">
            <a:avLst/>
          </a:prstGeom>
          <a:noFill/>
          <a:ln w="9525">
            <a:noFill/>
            <a:miter lim="800000"/>
            <a:headEnd/>
            <a:tailEnd/>
          </a:ln>
        </p:spPr>
      </p:pic>
    </p:spTree>
    <p:extLst>
      <p:ext uri="{BB962C8B-B14F-4D97-AF65-F5344CB8AC3E}">
        <p14:creationId xmlns:p14="http://schemas.microsoft.com/office/powerpoint/2010/main" val="1580311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0" y="-113257"/>
            <a:ext cx="8839200" cy="769441"/>
          </a:xfrm>
          <a:prstGeom prst="rect">
            <a:avLst/>
          </a:prstGeom>
          <a:noFill/>
          <a:ln w="9525">
            <a:noFill/>
            <a:miter lim="800000"/>
            <a:headEnd/>
            <a:tailEnd/>
          </a:ln>
        </p:spPr>
        <p:txBody>
          <a:bodyPr wrap="square">
            <a:spAutoFit/>
          </a:bodyPr>
          <a:lstStyle>
            <a:defPPr>
              <a:defRPr lang="fr-FR"/>
            </a:defPPr>
            <a:lvl1pPr eaLnBrk="0" fontAlgn="base" hangingPunct="0">
              <a:spcBef>
                <a:spcPct val="50000"/>
              </a:spcBef>
              <a:spcAft>
                <a:spcPct val="0"/>
              </a:spcAft>
              <a:defRPr sz="4400">
                <a:solidFill>
                  <a:schemeClr val="bg1"/>
                </a:solidFill>
                <a:latin typeface="+mj-lt"/>
                <a:ea typeface="+mj-ea"/>
                <a:cs typeface="+mj-cs"/>
              </a:defRPr>
            </a:lvl1pPr>
          </a:lstStyle>
          <a:p>
            <a:r>
              <a:rPr lang="en-US" altLang="en-US" dirty="0">
                <a:latin typeface="+mn-lt"/>
              </a:rPr>
              <a:t>SUBMARINE TELECOM CABLES</a:t>
            </a:r>
          </a:p>
        </p:txBody>
      </p:sp>
      <p:pic>
        <p:nvPicPr>
          <p:cNvPr id="86019" name="Picture 7" descr="submarine cable map.gif"/>
          <p:cNvPicPr>
            <a:picLocks noChangeAspect="1"/>
          </p:cNvPicPr>
          <p:nvPr/>
        </p:nvPicPr>
        <p:blipFill>
          <a:blip r:embed="rId3" cstate="print"/>
          <a:srcRect b="21922"/>
          <a:stretch>
            <a:fillRect/>
          </a:stretch>
        </p:blipFill>
        <p:spPr bwMode="auto">
          <a:xfrm>
            <a:off x="4297362" y="1320800"/>
            <a:ext cx="6324600" cy="3556000"/>
          </a:xfrm>
          <a:prstGeom prst="rect">
            <a:avLst/>
          </a:prstGeom>
          <a:noFill/>
          <a:ln w="9525">
            <a:noFill/>
            <a:miter lim="800000"/>
            <a:headEnd/>
            <a:tailEnd/>
          </a:ln>
        </p:spPr>
      </p:pic>
      <p:pic>
        <p:nvPicPr>
          <p:cNvPr id="86021" name="Picture 3" descr="C:\Users\Paul Holthus\Dropbox (WOC)\2 WOC Staff Shared\Images - Maps\Images - Cable\submarine cable ship and shore.jpg"/>
          <p:cNvPicPr>
            <a:picLocks noChangeAspect="1" noChangeArrowheads="1"/>
          </p:cNvPicPr>
          <p:nvPr/>
        </p:nvPicPr>
        <p:blipFill>
          <a:blip r:embed="rId4" cstate="print"/>
          <a:srcRect/>
          <a:stretch>
            <a:fillRect/>
          </a:stretch>
        </p:blipFill>
        <p:spPr bwMode="auto">
          <a:xfrm>
            <a:off x="5938284" y="4984400"/>
            <a:ext cx="4262438" cy="1922462"/>
          </a:xfrm>
          <a:prstGeom prst="rect">
            <a:avLst/>
          </a:prstGeom>
          <a:noFill/>
          <a:ln w="9525">
            <a:noFill/>
            <a:miter lim="800000"/>
            <a:headEnd/>
            <a:tailEnd/>
          </a:ln>
        </p:spPr>
      </p:pic>
      <p:sp>
        <p:nvSpPr>
          <p:cNvPr id="9" name="Text Box 3"/>
          <p:cNvSpPr txBox="1">
            <a:spLocks noChangeArrowheads="1"/>
          </p:cNvSpPr>
          <p:nvPr/>
        </p:nvSpPr>
        <p:spPr bwMode="auto">
          <a:xfrm>
            <a:off x="777766" y="776801"/>
            <a:ext cx="3519596" cy="2462213"/>
          </a:xfrm>
          <a:prstGeom prst="rect">
            <a:avLst/>
          </a:prstGeom>
        </p:spPr>
        <p:txBody>
          <a:bodyPr vert="horz" lIns="91440" tIns="45720" rIns="91440" bIns="45720" rtlCol="0">
            <a:normAutofit fontScale="92500"/>
          </a:bodyPr>
          <a:lstStyle>
            <a:defPPr>
              <a:defRPr lang="fr-FR"/>
            </a:defPPr>
            <a:lvl1pPr marL="457200" indent="-457200">
              <a:lnSpc>
                <a:spcPct val="90000"/>
              </a:lnSpc>
              <a:spcBef>
                <a:spcPts val="1000"/>
              </a:spcBef>
              <a:buFont typeface="Arial" charset="0"/>
              <a:buChar char="•"/>
              <a:defRPr sz="2800" b="1">
                <a:solidFill>
                  <a:srgbClr val="283583"/>
                </a:solidFill>
              </a:defRPr>
            </a:lvl1pPr>
          </a:lstStyle>
          <a:p>
            <a:r>
              <a:rPr lang="en-US" altLang="en-US" dirty="0"/>
              <a:t>More than 1 million km of cables</a:t>
            </a:r>
          </a:p>
          <a:p>
            <a:endParaRPr lang="en-US" altLang="en-US" sz="1100" dirty="0"/>
          </a:p>
          <a:p>
            <a:r>
              <a:rPr lang="en-US" altLang="en-US" dirty="0"/>
              <a:t>98% of international internet traffic</a:t>
            </a:r>
          </a:p>
        </p:txBody>
      </p:sp>
      <p:pic>
        <p:nvPicPr>
          <p:cNvPr id="1026" name="Picture 2" descr="Image result for africa submarine cables">
            <a:extLst>
              <a:ext uri="{FF2B5EF4-FFF2-40B4-BE49-F238E27FC236}">
                <a16:creationId xmlns:a16="http://schemas.microsoft.com/office/drawing/2014/main" id="{32A1F7BD-250B-4C0F-9AD1-2B07A41FE4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766" y="2870552"/>
            <a:ext cx="4357574" cy="4120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991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106017" y="-73256"/>
            <a:ext cx="9674087" cy="1446550"/>
          </a:xfrm>
          <a:prstGeom prst="rect">
            <a:avLst/>
          </a:prstGeom>
          <a:noFill/>
          <a:ln w="9525">
            <a:noFill/>
            <a:miter lim="800000"/>
            <a:headEnd/>
            <a:tailEnd/>
          </a:ln>
        </p:spPr>
        <p:txBody>
          <a:bodyPr wrap="square">
            <a:spAutoFit/>
          </a:bodyPr>
          <a:lstStyle>
            <a:defPPr>
              <a:defRPr lang="fr-FR"/>
            </a:defPPr>
            <a:lvl1pPr eaLnBrk="0" fontAlgn="base" hangingPunct="0">
              <a:spcBef>
                <a:spcPct val="50000"/>
              </a:spcBef>
              <a:spcAft>
                <a:spcPct val="0"/>
              </a:spcAft>
              <a:defRPr sz="4400">
                <a:solidFill>
                  <a:schemeClr val="bg1"/>
                </a:solidFill>
                <a:latin typeface="+mj-lt"/>
                <a:ea typeface="+mj-ea"/>
                <a:cs typeface="+mj-cs"/>
              </a:defRPr>
            </a:lvl1pPr>
          </a:lstStyle>
          <a:p>
            <a:r>
              <a:rPr lang="en-US" altLang="en-US" dirty="0">
                <a:latin typeface="+mn-lt"/>
              </a:rPr>
              <a:t>PORTS / </a:t>
            </a:r>
            <a:r>
              <a:rPr lang="en-US" altLang="en-US">
                <a:latin typeface="+mn-lt"/>
              </a:rPr>
              <a:t>COASTAL CONSTRUCTION  </a:t>
            </a:r>
            <a:r>
              <a:rPr lang="en-US" altLang="en-US" dirty="0">
                <a:latin typeface="+mn-lt"/>
              </a:rPr>
              <a:t>DESALINATION </a:t>
            </a:r>
          </a:p>
        </p:txBody>
      </p:sp>
      <p:sp>
        <p:nvSpPr>
          <p:cNvPr id="14339" name="Text Box 3"/>
          <p:cNvSpPr txBox="1">
            <a:spLocks noChangeArrowheads="1"/>
          </p:cNvSpPr>
          <p:nvPr/>
        </p:nvSpPr>
        <p:spPr bwMode="auto">
          <a:xfrm>
            <a:off x="940904" y="889305"/>
            <a:ext cx="8839200" cy="2707666"/>
          </a:xfrm>
          <a:prstGeom prst="rect">
            <a:avLst/>
          </a:prstGeom>
        </p:spPr>
        <p:txBody>
          <a:bodyPr vert="horz" lIns="91440" tIns="45720" rIns="91440" bIns="45720" rtlCol="0">
            <a:normAutofit/>
          </a:bodyPr>
          <a:lstStyle>
            <a:defPPr>
              <a:defRPr lang="fr-FR"/>
            </a:defPPr>
            <a:lvl1pPr marL="457200" indent="-457200">
              <a:lnSpc>
                <a:spcPct val="90000"/>
              </a:lnSpc>
              <a:spcBef>
                <a:spcPts val="1000"/>
              </a:spcBef>
              <a:buFont typeface="Arial" charset="0"/>
              <a:buChar char="•"/>
              <a:defRPr sz="2800" b="1">
                <a:solidFill>
                  <a:srgbClr val="283583"/>
                </a:solidFill>
              </a:defRPr>
            </a:lvl1pPr>
          </a:lstStyle>
          <a:p>
            <a:pPr marL="0" indent="0">
              <a:buNone/>
            </a:pPr>
            <a:r>
              <a:rPr lang="en-US" altLang="en-US" dirty="0"/>
              <a:t>Ports: </a:t>
            </a:r>
            <a:r>
              <a:rPr lang="en-US" altLang="en-US" b="0" dirty="0"/>
              <a:t>new, expansion, improvement, deepwater, offshore</a:t>
            </a:r>
          </a:p>
          <a:p>
            <a:pPr marL="0" indent="0">
              <a:buNone/>
            </a:pPr>
            <a:r>
              <a:rPr lang="en-US" altLang="en-US" dirty="0"/>
              <a:t>Coastal: </a:t>
            </a:r>
            <a:r>
              <a:rPr lang="en-US" altLang="en-US" b="0" dirty="0"/>
              <a:t>Piers/jetties, shoreline protection</a:t>
            </a:r>
          </a:p>
          <a:p>
            <a:pPr marL="0" indent="0">
              <a:buNone/>
            </a:pPr>
            <a:r>
              <a:rPr lang="en-US" altLang="en-US" dirty="0"/>
              <a:t>Dredging: </a:t>
            </a:r>
            <a:r>
              <a:rPr lang="en-US" altLang="en-US" b="0" dirty="0"/>
              <a:t>extraction, maintenance, landfill, reclamation</a:t>
            </a:r>
          </a:p>
          <a:p>
            <a:endParaRPr lang="en-US" altLang="en-US" dirty="0"/>
          </a:p>
        </p:txBody>
      </p:sp>
      <p:pic>
        <p:nvPicPr>
          <p:cNvPr id="88068" name="Picture 6" descr="C:\Users\Paul Holthus\Desktop\PAUL\1 WORLD OCEAN COUNCIL\1 Media\Images - Maps\Images - Dredging\dredging w discharge.jpg"/>
          <p:cNvPicPr>
            <a:picLocks noChangeAspect="1" noChangeArrowheads="1"/>
          </p:cNvPicPr>
          <p:nvPr/>
        </p:nvPicPr>
        <p:blipFill>
          <a:blip r:embed="rId3" cstate="print"/>
          <a:srcRect/>
          <a:stretch>
            <a:fillRect/>
          </a:stretch>
        </p:blipFill>
        <p:spPr bwMode="auto">
          <a:xfrm>
            <a:off x="4696682" y="2973611"/>
            <a:ext cx="2627933" cy="1970950"/>
          </a:xfrm>
          <a:prstGeom prst="rect">
            <a:avLst/>
          </a:prstGeom>
          <a:noFill/>
          <a:ln w="9525">
            <a:noFill/>
            <a:miter lim="800000"/>
            <a:headEnd/>
            <a:tailEnd/>
          </a:ln>
        </p:spPr>
      </p:pic>
      <p:pic>
        <p:nvPicPr>
          <p:cNvPr id="88069" name="Picture 6"/>
          <p:cNvPicPr>
            <a:picLocks noChangeAspect="1" noChangeArrowheads="1"/>
          </p:cNvPicPr>
          <p:nvPr/>
        </p:nvPicPr>
        <p:blipFill>
          <a:blip r:embed="rId4" cstate="print"/>
          <a:srcRect/>
          <a:stretch>
            <a:fillRect/>
          </a:stretch>
        </p:blipFill>
        <p:spPr bwMode="auto">
          <a:xfrm rot="5400000">
            <a:off x="1326459" y="3299213"/>
            <a:ext cx="2111653" cy="2882762"/>
          </a:xfrm>
          <a:prstGeom prst="rect">
            <a:avLst/>
          </a:prstGeom>
          <a:noFill/>
          <a:ln w="9525">
            <a:noFill/>
            <a:miter lim="800000"/>
            <a:headEnd/>
            <a:tailEnd/>
          </a:ln>
        </p:spPr>
      </p:pic>
      <p:pic>
        <p:nvPicPr>
          <p:cNvPr id="88070" name="Picture 7" descr="http://www.catsailor.com/bb_files/120905-Dubaisailingclub.jpg"/>
          <p:cNvPicPr>
            <a:picLocks noChangeAspect="1" noChangeArrowheads="1"/>
          </p:cNvPicPr>
          <p:nvPr/>
        </p:nvPicPr>
        <p:blipFill>
          <a:blip r:embed="rId5" cstate="print"/>
          <a:srcRect/>
          <a:stretch>
            <a:fillRect/>
          </a:stretch>
        </p:blipFill>
        <p:spPr bwMode="auto">
          <a:xfrm>
            <a:off x="8926996" y="2973611"/>
            <a:ext cx="2324100" cy="2097088"/>
          </a:xfrm>
          <a:prstGeom prst="rect">
            <a:avLst/>
          </a:prstGeom>
          <a:noFill/>
          <a:ln w="9525">
            <a:noFill/>
            <a:miter lim="800000"/>
            <a:headEnd/>
            <a:tailEnd/>
          </a:ln>
        </p:spPr>
      </p:pic>
    </p:spTree>
    <p:extLst>
      <p:ext uri="{BB962C8B-B14F-4D97-AF65-F5344CB8AC3E}">
        <p14:creationId xmlns:p14="http://schemas.microsoft.com/office/powerpoint/2010/main" val="791654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106017" y="-73256"/>
            <a:ext cx="9674087" cy="769441"/>
          </a:xfrm>
          <a:prstGeom prst="rect">
            <a:avLst/>
          </a:prstGeom>
          <a:noFill/>
          <a:ln w="9525">
            <a:noFill/>
            <a:miter lim="800000"/>
            <a:headEnd/>
            <a:tailEnd/>
          </a:ln>
        </p:spPr>
        <p:txBody>
          <a:bodyPr wrap="square">
            <a:spAutoFit/>
          </a:bodyPr>
          <a:lstStyle>
            <a:defPPr>
              <a:defRPr lang="fr-FR"/>
            </a:defPPr>
            <a:lvl1pPr eaLnBrk="0" fontAlgn="base" hangingPunct="0">
              <a:spcBef>
                <a:spcPct val="50000"/>
              </a:spcBef>
              <a:spcAft>
                <a:spcPct val="0"/>
              </a:spcAft>
              <a:defRPr sz="4400">
                <a:solidFill>
                  <a:schemeClr val="bg1"/>
                </a:solidFill>
                <a:latin typeface="+mj-lt"/>
                <a:ea typeface="+mj-ea"/>
                <a:cs typeface="+mj-cs"/>
              </a:defRPr>
            </a:lvl1pPr>
          </a:lstStyle>
          <a:p>
            <a:r>
              <a:rPr lang="en-US" altLang="en-US" dirty="0">
                <a:latin typeface="+mn-lt"/>
              </a:rPr>
              <a:t>OCEAN WATER: DESALINATION </a:t>
            </a:r>
          </a:p>
        </p:txBody>
      </p:sp>
      <p:sp>
        <p:nvSpPr>
          <p:cNvPr id="14339" name="Text Box 3"/>
          <p:cNvSpPr txBox="1">
            <a:spLocks noChangeArrowheads="1"/>
          </p:cNvSpPr>
          <p:nvPr/>
        </p:nvSpPr>
        <p:spPr bwMode="auto">
          <a:xfrm>
            <a:off x="331304" y="747039"/>
            <a:ext cx="5500536" cy="2707666"/>
          </a:xfrm>
          <a:prstGeom prst="rect">
            <a:avLst/>
          </a:prstGeom>
        </p:spPr>
        <p:txBody>
          <a:bodyPr vert="horz" lIns="91440" tIns="45720" rIns="91440" bIns="45720" rtlCol="0">
            <a:normAutofit/>
          </a:bodyPr>
          <a:lstStyle>
            <a:defPPr>
              <a:defRPr lang="fr-FR"/>
            </a:defPPr>
            <a:lvl1pPr marL="457200" indent="-457200">
              <a:lnSpc>
                <a:spcPct val="90000"/>
              </a:lnSpc>
              <a:spcBef>
                <a:spcPts val="1000"/>
              </a:spcBef>
              <a:buFont typeface="Arial" charset="0"/>
              <a:buChar char="•"/>
              <a:defRPr sz="2800" b="1">
                <a:solidFill>
                  <a:srgbClr val="283583"/>
                </a:solidFill>
              </a:defRPr>
            </a:lvl1pPr>
          </a:lstStyle>
          <a:p>
            <a:pPr marL="0" indent="0">
              <a:buNone/>
            </a:pPr>
            <a:r>
              <a:rPr lang="en-US" altLang="en-US" dirty="0"/>
              <a:t>Desalination: </a:t>
            </a:r>
          </a:p>
          <a:p>
            <a:r>
              <a:rPr lang="en-US" b="0" dirty="0"/>
              <a:t>Doubling every twenty years</a:t>
            </a:r>
          </a:p>
          <a:p>
            <a:r>
              <a:rPr lang="en-US" b="0" dirty="0"/>
              <a:t>By 2025 demand is expected to                                    exceed supply by 56%</a:t>
            </a:r>
            <a:endParaRPr lang="en-US" altLang="en-US" b="0" dirty="0"/>
          </a:p>
        </p:txBody>
      </p:sp>
      <p:pic>
        <p:nvPicPr>
          <p:cNvPr id="88071" name="Picture 6" descr="http://www.globalwaterintel.com/client_media/images/articles/Forecast.gif"/>
          <p:cNvPicPr>
            <a:picLocks noChangeAspect="1" noChangeArrowheads="1"/>
          </p:cNvPicPr>
          <p:nvPr/>
        </p:nvPicPr>
        <p:blipFill>
          <a:blip r:embed="rId3" cstate="print"/>
          <a:srcRect l="2876" r="6551" b="4773"/>
          <a:stretch>
            <a:fillRect/>
          </a:stretch>
        </p:blipFill>
        <p:spPr bwMode="auto">
          <a:xfrm>
            <a:off x="7747000" y="3347720"/>
            <a:ext cx="4445000" cy="2895600"/>
          </a:xfrm>
          <a:prstGeom prst="rect">
            <a:avLst/>
          </a:prstGeom>
          <a:noFill/>
          <a:ln w="9525">
            <a:noFill/>
            <a:miter lim="800000"/>
            <a:headEnd/>
            <a:tailEnd/>
          </a:ln>
        </p:spPr>
      </p:pic>
      <p:sp>
        <p:nvSpPr>
          <p:cNvPr id="88072" name="Rectangle 3"/>
          <p:cNvSpPr>
            <a:spLocks noChangeArrowheads="1"/>
          </p:cNvSpPr>
          <p:nvPr/>
        </p:nvSpPr>
        <p:spPr bwMode="auto">
          <a:xfrm>
            <a:off x="9399105" y="3731418"/>
            <a:ext cx="2946400" cy="461963"/>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altLang="en-US" sz="2400" dirty="0">
                <a:solidFill>
                  <a:srgbClr val="000000"/>
                </a:solidFill>
                <a:latin typeface="Arial" charset="0"/>
              </a:rPr>
              <a:t>Desalination</a:t>
            </a:r>
          </a:p>
        </p:txBody>
      </p:sp>
      <p:pic>
        <p:nvPicPr>
          <p:cNvPr id="10" name="Picture 9">
            <a:extLst>
              <a:ext uri="{FF2B5EF4-FFF2-40B4-BE49-F238E27FC236}">
                <a16:creationId xmlns:a16="http://schemas.microsoft.com/office/drawing/2014/main" id="{F4D97416-DF35-478A-90D0-E2886253B36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2753360"/>
            <a:ext cx="7046623" cy="4196079"/>
          </a:xfrm>
          <a:prstGeom prst="rect">
            <a:avLst/>
          </a:prstGeom>
          <a:noFill/>
          <a:ln>
            <a:noFill/>
          </a:ln>
        </p:spPr>
      </p:pic>
      <p:pic>
        <p:nvPicPr>
          <p:cNvPr id="11" name="Picture 10">
            <a:extLst>
              <a:ext uri="{FF2B5EF4-FFF2-40B4-BE49-F238E27FC236}">
                <a16:creationId xmlns:a16="http://schemas.microsoft.com/office/drawing/2014/main" id="{1704F9B3-BD51-47D7-A9BF-543FD446717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623990" y="721268"/>
            <a:ext cx="3609670" cy="2372360"/>
          </a:xfrm>
          <a:prstGeom prst="rect">
            <a:avLst/>
          </a:prstGeom>
          <a:noFill/>
          <a:ln>
            <a:noFill/>
          </a:ln>
        </p:spPr>
      </p:pic>
    </p:spTree>
    <p:extLst>
      <p:ext uri="{BB962C8B-B14F-4D97-AF65-F5344CB8AC3E}">
        <p14:creationId xmlns:p14="http://schemas.microsoft.com/office/powerpoint/2010/main" val="2557574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127000" y="-95548"/>
            <a:ext cx="8839200" cy="769441"/>
          </a:xfrm>
          <a:prstGeom prst="rect">
            <a:avLst/>
          </a:prstGeom>
          <a:noFill/>
          <a:ln w="9525">
            <a:noFill/>
            <a:miter lim="800000"/>
            <a:headEnd/>
            <a:tailEnd/>
          </a:ln>
        </p:spPr>
        <p:txBody>
          <a:bodyPr wrap="square">
            <a:spAutoFit/>
          </a:bodyPr>
          <a:lstStyle>
            <a:defPPr>
              <a:defRPr lang="fr-FR"/>
            </a:defPPr>
            <a:lvl1pPr eaLnBrk="0" fontAlgn="base" hangingPunct="0">
              <a:spcBef>
                <a:spcPct val="50000"/>
              </a:spcBef>
              <a:spcAft>
                <a:spcPct val="0"/>
              </a:spcAft>
              <a:defRPr sz="4400">
                <a:solidFill>
                  <a:schemeClr val="bg1"/>
                </a:solidFill>
                <a:latin typeface="+mj-lt"/>
                <a:ea typeface="+mj-ea"/>
                <a:cs typeface="+mj-cs"/>
              </a:defRPr>
            </a:lvl1pPr>
          </a:lstStyle>
          <a:p>
            <a:r>
              <a:rPr lang="en-US" altLang="en-US" dirty="0">
                <a:latin typeface="+mn-lt"/>
              </a:rPr>
              <a:t>SEABED MINING</a:t>
            </a:r>
          </a:p>
        </p:txBody>
      </p:sp>
      <p:pic>
        <p:nvPicPr>
          <p:cNvPr id="90115" name="Picture 35" descr="SMT_approved_with Avenir.compressed for powerpoint.jpg"/>
          <p:cNvPicPr>
            <a:picLocks noChangeAspect="1"/>
          </p:cNvPicPr>
          <p:nvPr/>
        </p:nvPicPr>
        <p:blipFill>
          <a:blip r:embed="rId3" cstate="print"/>
          <a:srcRect/>
          <a:stretch>
            <a:fillRect/>
          </a:stretch>
        </p:blipFill>
        <p:spPr bwMode="auto">
          <a:xfrm>
            <a:off x="0" y="823117"/>
            <a:ext cx="3327400" cy="4267200"/>
          </a:xfrm>
          <a:prstGeom prst="rect">
            <a:avLst/>
          </a:prstGeom>
          <a:noFill/>
          <a:ln w="9525">
            <a:noFill/>
            <a:miter lim="800000"/>
            <a:headEnd/>
            <a:tailEnd/>
          </a:ln>
        </p:spPr>
      </p:pic>
      <p:sp>
        <p:nvSpPr>
          <p:cNvPr id="2" name="Rectangle 1"/>
          <p:cNvSpPr/>
          <p:nvPr/>
        </p:nvSpPr>
        <p:spPr>
          <a:xfrm>
            <a:off x="5439810" y="841513"/>
            <a:ext cx="5697538" cy="1679577"/>
          </a:xfrm>
          <a:prstGeom prst="rect">
            <a:avLst/>
          </a:prstGeom>
        </p:spPr>
        <p:txBody>
          <a:bodyPr vert="horz" lIns="91440" tIns="45720" rIns="91440" bIns="45720" rtlCol="0">
            <a:normAutofit/>
          </a:bodyPr>
          <a:lstStyle/>
          <a:p>
            <a:pPr>
              <a:lnSpc>
                <a:spcPct val="90000"/>
              </a:lnSpc>
              <a:spcBef>
                <a:spcPts val="1000"/>
              </a:spcBef>
            </a:pPr>
            <a:r>
              <a:rPr lang="en-US" sz="2800" b="1" dirty="0">
                <a:solidFill>
                  <a:srgbClr val="283583"/>
                </a:solidFill>
              </a:rPr>
              <a:t>By 2030:</a:t>
            </a:r>
          </a:p>
          <a:p>
            <a:pPr marL="457200" indent="-457200">
              <a:lnSpc>
                <a:spcPct val="90000"/>
              </a:lnSpc>
              <a:spcBef>
                <a:spcPts val="1000"/>
              </a:spcBef>
              <a:buFont typeface="Arial" charset="0"/>
              <a:buChar char="•"/>
            </a:pPr>
            <a:r>
              <a:rPr lang="en-US" sz="2800" b="1" dirty="0">
                <a:solidFill>
                  <a:srgbClr val="283583"/>
                </a:solidFill>
              </a:rPr>
              <a:t>10% of world's minerals</a:t>
            </a:r>
          </a:p>
          <a:p>
            <a:pPr marL="457200" indent="-457200">
              <a:lnSpc>
                <a:spcPct val="90000"/>
              </a:lnSpc>
              <a:spcBef>
                <a:spcPts val="1000"/>
              </a:spcBef>
              <a:buFont typeface="Arial" charset="0"/>
              <a:buChar char="•"/>
            </a:pPr>
            <a:r>
              <a:rPr lang="en-US" sz="2800" b="1" dirty="0">
                <a:solidFill>
                  <a:srgbClr val="283583"/>
                </a:solidFill>
              </a:rPr>
              <a:t>$12 billion in economic value</a:t>
            </a:r>
          </a:p>
        </p:txBody>
      </p:sp>
      <p:pic>
        <p:nvPicPr>
          <p:cNvPr id="90117" name="Picture 2" descr="http://www.isa.org.jm/files/images/maps/CCZ-Jul2011.jpg"/>
          <p:cNvPicPr>
            <a:picLocks noChangeAspect="1" noChangeArrowheads="1"/>
          </p:cNvPicPr>
          <p:nvPr/>
        </p:nvPicPr>
        <p:blipFill rotWithShape="1">
          <a:blip r:embed="rId4" cstate="print"/>
          <a:srcRect l="3720" t="4435" r="4164" b="24394"/>
          <a:stretch/>
        </p:blipFill>
        <p:spPr bwMode="auto">
          <a:xfrm>
            <a:off x="6622324" y="3190461"/>
            <a:ext cx="5835650" cy="3347935"/>
          </a:xfrm>
          <a:prstGeom prst="rect">
            <a:avLst/>
          </a:prstGeom>
          <a:noFill/>
          <a:ln w="9525">
            <a:noFill/>
            <a:miter lim="800000"/>
            <a:headEnd/>
            <a:tailEnd/>
          </a:ln>
        </p:spPr>
      </p:pic>
      <p:sp>
        <p:nvSpPr>
          <p:cNvPr id="90118" name="Text Box 3"/>
          <p:cNvSpPr txBox="1">
            <a:spLocks noChangeArrowheads="1"/>
          </p:cNvSpPr>
          <p:nvPr/>
        </p:nvSpPr>
        <p:spPr bwMode="auto">
          <a:xfrm>
            <a:off x="6911249" y="5475012"/>
            <a:ext cx="5546725" cy="461962"/>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altLang="en-US" sz="2400" dirty="0">
                <a:solidFill>
                  <a:srgbClr val="002060"/>
                </a:solidFill>
                <a:latin typeface="Arial" charset="0"/>
              </a:rPr>
              <a:t>International Seabed Authority leases</a:t>
            </a:r>
          </a:p>
        </p:txBody>
      </p:sp>
      <p:pic>
        <p:nvPicPr>
          <p:cNvPr id="7" name="Picture 6">
            <a:extLst>
              <a:ext uri="{FF2B5EF4-FFF2-40B4-BE49-F238E27FC236}">
                <a16:creationId xmlns:a16="http://schemas.microsoft.com/office/drawing/2014/main" id="{0EE14787-B9AF-4BB8-90B9-54D6BEB7E846}"/>
              </a:ext>
            </a:extLst>
          </p:cNvPr>
          <p:cNvPicPr/>
          <p:nvPr/>
        </p:nvPicPr>
        <p:blipFill rotWithShape="1">
          <a:blip r:embed="rId5"/>
          <a:srcRect l="32479" t="27304" r="33868" b="9972"/>
          <a:stretch/>
        </p:blipFill>
        <p:spPr bwMode="auto">
          <a:xfrm>
            <a:off x="2882900" y="2670314"/>
            <a:ext cx="3327400" cy="36325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7459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126999" y="-95548"/>
            <a:ext cx="10187039" cy="769441"/>
          </a:xfrm>
          <a:prstGeom prst="rect">
            <a:avLst/>
          </a:prstGeom>
          <a:noFill/>
          <a:ln w="9525">
            <a:noFill/>
            <a:miter lim="800000"/>
            <a:headEnd/>
            <a:tailEnd/>
          </a:ln>
        </p:spPr>
        <p:txBody>
          <a:bodyPr wrap="square">
            <a:spAutoFit/>
          </a:bodyPr>
          <a:lstStyle>
            <a:defPPr>
              <a:defRPr lang="fr-FR"/>
            </a:defPPr>
            <a:lvl1pPr eaLnBrk="0" fontAlgn="base" hangingPunct="0">
              <a:spcBef>
                <a:spcPct val="50000"/>
              </a:spcBef>
              <a:spcAft>
                <a:spcPct val="0"/>
              </a:spcAft>
              <a:defRPr sz="4400">
                <a:solidFill>
                  <a:schemeClr val="bg1"/>
                </a:solidFill>
                <a:latin typeface="+mj-lt"/>
                <a:ea typeface="+mj-ea"/>
                <a:cs typeface="+mj-cs"/>
              </a:defRPr>
            </a:lvl1pPr>
          </a:lstStyle>
          <a:p>
            <a:r>
              <a:rPr lang="en-US" altLang="en-US" dirty="0">
                <a:latin typeface="+mn-lt"/>
              </a:rPr>
              <a:t>LIVING ON THE OCEAN: Present -&gt; Future</a:t>
            </a:r>
          </a:p>
        </p:txBody>
      </p:sp>
      <p:pic>
        <p:nvPicPr>
          <p:cNvPr id="7" name="Picture 14" descr="http://www.whysean.com/wp-content/uploads/2008/04/seaste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243" y="691905"/>
            <a:ext cx="3142536" cy="314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futurismic.com/wp-content/uploads/2009/05/rendering-freedom-seasteading-concep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2750" y="3737766"/>
            <a:ext cx="3467068" cy="260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http://thebuilderblog.files.wordpress.com/2008/03/az-island-projec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7693" y="1671485"/>
            <a:ext cx="3066004" cy="220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LIVING on abandoned oil rig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27727"/>
            <a:ext cx="2441809" cy="16268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LIVING on abandoned oil rig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274606"/>
            <a:ext cx="2822175" cy="21181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LIVING on abandoned oil rig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563" y="2344276"/>
            <a:ext cx="3129300" cy="208023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the world vessel"/>
          <p:cNvPicPr>
            <a:picLocks noChangeAspect="1" noChangeArrowheads="1"/>
          </p:cNvPicPr>
          <p:nvPr/>
        </p:nvPicPr>
        <p:blipFill rotWithShape="1">
          <a:blip r:embed="rId9">
            <a:extLst>
              <a:ext uri="{28A0092B-C50C-407E-A947-70E740481C1C}">
                <a14:useLocalDpi xmlns:a14="http://schemas.microsoft.com/office/drawing/2010/main" val="0"/>
              </a:ext>
            </a:extLst>
          </a:blip>
          <a:srcRect r="5967"/>
          <a:stretch/>
        </p:blipFill>
        <p:spPr bwMode="auto">
          <a:xfrm>
            <a:off x="2258437" y="872506"/>
            <a:ext cx="3386360" cy="20951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Image result for LIVING on abandoned oil rigs"/>
          <p:cNvPicPr>
            <a:picLocks noChangeAspect="1" noChangeArrowheads="1"/>
          </p:cNvPicPr>
          <p:nvPr/>
        </p:nvPicPr>
        <p:blipFill rotWithShape="1">
          <a:blip r:embed="rId10">
            <a:extLst>
              <a:ext uri="{28A0092B-C50C-407E-A947-70E740481C1C}">
                <a14:useLocalDpi xmlns:a14="http://schemas.microsoft.com/office/drawing/2010/main" val="0"/>
              </a:ext>
            </a:extLst>
          </a:blip>
          <a:srcRect t="9237" b="15357"/>
          <a:stretch/>
        </p:blipFill>
        <p:spPr bwMode="auto">
          <a:xfrm>
            <a:off x="4043769" y="2797853"/>
            <a:ext cx="3202056" cy="23298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Image result for LIVING on abandoned oil rigs"/>
          <p:cNvPicPr>
            <a:picLocks noChangeAspect="1" noChangeArrowheads="1"/>
          </p:cNvPicPr>
          <p:nvPr/>
        </p:nvPicPr>
        <p:blipFill rotWithShape="1">
          <a:blip r:embed="rId11">
            <a:extLst>
              <a:ext uri="{28A0092B-C50C-407E-A947-70E740481C1C}">
                <a14:useLocalDpi xmlns:a14="http://schemas.microsoft.com/office/drawing/2010/main" val="0"/>
              </a:ext>
            </a:extLst>
          </a:blip>
          <a:srcRect r="6362"/>
          <a:stretch/>
        </p:blipFill>
        <p:spPr bwMode="auto">
          <a:xfrm>
            <a:off x="2111806" y="4013743"/>
            <a:ext cx="2690990" cy="1930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024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34934"/>
            <a:ext cx="10515600" cy="1325563"/>
          </a:xfrm>
        </p:spPr>
        <p:txBody>
          <a:bodyPr/>
          <a:lstStyle/>
          <a:p>
            <a:r>
              <a:rPr lang="en-US" dirty="0"/>
              <a:t> </a:t>
            </a:r>
            <a:r>
              <a:rPr lang="en-US" dirty="0">
                <a:latin typeface="+mn-lt"/>
              </a:rPr>
              <a:t>Global Ocean Industry Activity</a:t>
            </a:r>
          </a:p>
        </p:txBody>
      </p:sp>
      <p:pic>
        <p:nvPicPr>
          <p:cNvPr id="7" name="Picture 12" descr="Global offshore wind energy.jpg"/>
          <p:cNvPicPr>
            <a:picLocks noChangeAspect="1"/>
          </p:cNvPicPr>
          <p:nvPr/>
        </p:nvPicPr>
        <p:blipFill>
          <a:blip r:embed="rId3" cstate="print"/>
          <a:srcRect l="5083" t="3004" r="10164" b="54372"/>
          <a:stretch>
            <a:fillRect/>
          </a:stretch>
        </p:blipFill>
        <p:spPr bwMode="auto">
          <a:xfrm>
            <a:off x="6705602" y="673099"/>
            <a:ext cx="4068760" cy="2600155"/>
          </a:xfrm>
          <a:prstGeom prst="rect">
            <a:avLst/>
          </a:prstGeom>
          <a:noFill/>
          <a:ln w="9525">
            <a:noFill/>
            <a:miter lim="800000"/>
            <a:headEnd/>
            <a:tailEnd/>
          </a:ln>
        </p:spPr>
      </p:pic>
      <p:pic>
        <p:nvPicPr>
          <p:cNvPr id="10" name="Picture 7" descr="submarine cable map.gif"/>
          <p:cNvPicPr>
            <a:picLocks noChangeAspect="1"/>
          </p:cNvPicPr>
          <p:nvPr/>
        </p:nvPicPr>
        <p:blipFill>
          <a:blip r:embed="rId4" cstate="print"/>
          <a:srcRect t="13148" b="30470"/>
          <a:stretch>
            <a:fillRect/>
          </a:stretch>
        </p:blipFill>
        <p:spPr bwMode="auto">
          <a:xfrm>
            <a:off x="4038600" y="673101"/>
            <a:ext cx="3885771" cy="1811336"/>
          </a:xfrm>
          <a:prstGeom prst="rect">
            <a:avLst/>
          </a:prstGeom>
          <a:noFill/>
          <a:ln w="9525">
            <a:noFill/>
            <a:miter lim="800000"/>
            <a:headEnd/>
            <a:tailEnd/>
          </a:ln>
        </p:spPr>
      </p:pic>
      <p:sp>
        <p:nvSpPr>
          <p:cNvPr id="11" name="Text Box 5"/>
          <p:cNvSpPr txBox="1">
            <a:spLocks noChangeArrowheads="1"/>
          </p:cNvSpPr>
          <p:nvPr/>
        </p:nvSpPr>
        <p:spPr bwMode="auto">
          <a:xfrm>
            <a:off x="4433889" y="1670051"/>
            <a:ext cx="3048000" cy="461963"/>
          </a:xfrm>
          <a:prstGeom prst="rect">
            <a:avLst/>
          </a:prstGeom>
          <a:noFill/>
          <a:ln w="9525">
            <a:noFill/>
            <a:miter lim="800000"/>
            <a:headEnd/>
            <a:tailEnd/>
          </a:ln>
        </p:spPr>
        <p:txBody>
          <a:bodyPr>
            <a:spAutoFit/>
          </a:bodyPr>
          <a:lstStyle/>
          <a:p>
            <a:pPr algn="r" eaLnBrk="0" fontAlgn="base" hangingPunct="0">
              <a:spcBef>
                <a:spcPct val="0"/>
              </a:spcBef>
              <a:spcAft>
                <a:spcPct val="0"/>
              </a:spcAft>
            </a:pPr>
            <a:r>
              <a:rPr lang="en-US" altLang="en-US" sz="2400" dirty="0">
                <a:solidFill>
                  <a:srgbClr val="002060"/>
                </a:solidFill>
                <a:latin typeface="Arial" charset="0"/>
              </a:rPr>
              <a:t>Submarine Cables</a:t>
            </a:r>
          </a:p>
        </p:txBody>
      </p:sp>
      <p:sp>
        <p:nvSpPr>
          <p:cNvPr id="12" name="Text Box 5"/>
          <p:cNvSpPr txBox="1">
            <a:spLocks noChangeArrowheads="1"/>
          </p:cNvSpPr>
          <p:nvPr/>
        </p:nvSpPr>
        <p:spPr bwMode="auto">
          <a:xfrm>
            <a:off x="8101014" y="1301751"/>
            <a:ext cx="1600200" cy="830263"/>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altLang="en-US" sz="2400">
                <a:solidFill>
                  <a:srgbClr val="002060"/>
                </a:solidFill>
                <a:latin typeface="Arial" charset="0"/>
              </a:rPr>
              <a:t>Offshore </a:t>
            </a:r>
          </a:p>
          <a:p>
            <a:pPr algn="ctr" eaLnBrk="0" fontAlgn="base" hangingPunct="0">
              <a:spcBef>
                <a:spcPct val="0"/>
              </a:spcBef>
              <a:spcAft>
                <a:spcPct val="0"/>
              </a:spcAft>
            </a:pPr>
            <a:r>
              <a:rPr lang="en-US" altLang="en-US" sz="2400">
                <a:solidFill>
                  <a:srgbClr val="002060"/>
                </a:solidFill>
                <a:latin typeface="Arial" charset="0"/>
              </a:rPr>
              <a:t>Wind</a:t>
            </a:r>
          </a:p>
        </p:txBody>
      </p:sp>
      <p:pic>
        <p:nvPicPr>
          <p:cNvPr id="16" name="Picture 12" descr="world fish stocks f-fisheries-map-sm.gif"/>
          <p:cNvPicPr>
            <a:picLocks noChangeAspect="1"/>
          </p:cNvPicPr>
          <p:nvPr/>
        </p:nvPicPr>
        <p:blipFill>
          <a:blip r:embed="rId5" cstate="print"/>
          <a:srcRect/>
          <a:stretch>
            <a:fillRect/>
          </a:stretch>
        </p:blipFill>
        <p:spPr bwMode="auto">
          <a:xfrm>
            <a:off x="1399955" y="4550093"/>
            <a:ext cx="4466897" cy="2271905"/>
          </a:xfrm>
          <a:prstGeom prst="rect">
            <a:avLst/>
          </a:prstGeom>
          <a:noFill/>
          <a:ln w="9525">
            <a:noFill/>
            <a:miter lim="800000"/>
            <a:headEnd/>
            <a:tailEnd/>
          </a:ln>
        </p:spPr>
      </p:pic>
      <p:sp>
        <p:nvSpPr>
          <p:cNvPr id="17" name="Text Box 5"/>
          <p:cNvSpPr txBox="1">
            <a:spLocks noChangeArrowheads="1"/>
          </p:cNvSpPr>
          <p:nvPr/>
        </p:nvSpPr>
        <p:spPr bwMode="auto">
          <a:xfrm>
            <a:off x="3297658" y="6450421"/>
            <a:ext cx="1714500" cy="461962"/>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altLang="en-US" sz="2400" dirty="0">
                <a:solidFill>
                  <a:srgbClr val="002060"/>
                </a:solidFill>
                <a:latin typeface="Arial" charset="0"/>
              </a:rPr>
              <a:t>Fisheries</a:t>
            </a:r>
          </a:p>
        </p:txBody>
      </p:sp>
      <p:pic>
        <p:nvPicPr>
          <p:cNvPr id="19" name="Picture 19"/>
          <p:cNvPicPr>
            <a:picLocks noChangeAspect="1" noChangeArrowheads="1"/>
          </p:cNvPicPr>
          <p:nvPr/>
        </p:nvPicPr>
        <p:blipFill>
          <a:blip r:embed="rId6" cstate="print"/>
          <a:srcRect t="28964" r="25313" b="9402"/>
          <a:stretch>
            <a:fillRect/>
          </a:stretch>
        </p:blipFill>
        <p:spPr bwMode="auto">
          <a:xfrm>
            <a:off x="6131740" y="4583918"/>
            <a:ext cx="4642622" cy="2241589"/>
          </a:xfrm>
          <a:prstGeom prst="rect">
            <a:avLst/>
          </a:prstGeom>
          <a:noFill/>
          <a:ln w="9525">
            <a:noFill/>
            <a:miter lim="800000"/>
            <a:headEnd/>
            <a:tailEnd/>
          </a:ln>
        </p:spPr>
      </p:pic>
      <p:sp>
        <p:nvSpPr>
          <p:cNvPr id="20" name="Text Box 5"/>
          <p:cNvSpPr txBox="1">
            <a:spLocks noChangeArrowheads="1"/>
          </p:cNvSpPr>
          <p:nvPr/>
        </p:nvSpPr>
        <p:spPr bwMode="auto">
          <a:xfrm>
            <a:off x="7589838" y="6162981"/>
            <a:ext cx="2300287" cy="461963"/>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altLang="en-US" sz="2400" dirty="0">
                <a:solidFill>
                  <a:srgbClr val="FFFFFF"/>
                </a:solidFill>
                <a:latin typeface="Arial" charset="0"/>
              </a:rPr>
              <a:t>Aquaculture</a:t>
            </a:r>
          </a:p>
        </p:txBody>
      </p:sp>
      <p:pic>
        <p:nvPicPr>
          <p:cNvPr id="25" name="Picture 8" descr="World shipping lanes.jpg">
            <a:extLst>
              <a:ext uri="{FF2B5EF4-FFF2-40B4-BE49-F238E27FC236}">
                <a16:creationId xmlns:a16="http://schemas.microsoft.com/office/drawing/2014/main" id="{09A3BB27-43CE-46D9-A3BB-B5E6E17726BA}"/>
              </a:ext>
            </a:extLst>
          </p:cNvPr>
          <p:cNvPicPr>
            <a:picLocks noChangeAspect="1"/>
          </p:cNvPicPr>
          <p:nvPr/>
        </p:nvPicPr>
        <p:blipFill>
          <a:blip r:embed="rId7" cstate="print"/>
          <a:srcRect l="929" t="13193" r="-929" b="18359"/>
          <a:stretch>
            <a:fillRect/>
          </a:stretch>
        </p:blipFill>
        <p:spPr bwMode="auto">
          <a:xfrm>
            <a:off x="5866852" y="2494620"/>
            <a:ext cx="5065758" cy="2314130"/>
          </a:xfrm>
          <a:prstGeom prst="rect">
            <a:avLst/>
          </a:prstGeom>
          <a:noFill/>
          <a:ln w="9525">
            <a:noFill/>
            <a:miter lim="800000"/>
            <a:headEnd/>
            <a:tailEnd/>
          </a:ln>
        </p:spPr>
      </p:pic>
      <p:sp>
        <p:nvSpPr>
          <p:cNvPr id="26" name="Text Box 5">
            <a:extLst>
              <a:ext uri="{FF2B5EF4-FFF2-40B4-BE49-F238E27FC236}">
                <a16:creationId xmlns:a16="http://schemas.microsoft.com/office/drawing/2014/main" id="{11078E70-D41C-47BA-BD24-2C917EEC0214}"/>
              </a:ext>
            </a:extLst>
          </p:cNvPr>
          <p:cNvSpPr txBox="1">
            <a:spLocks noChangeArrowheads="1"/>
          </p:cNvSpPr>
          <p:nvPr/>
        </p:nvSpPr>
        <p:spPr bwMode="auto">
          <a:xfrm>
            <a:off x="8177212" y="2729216"/>
            <a:ext cx="1712913" cy="461963"/>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altLang="en-US" sz="2400" dirty="0">
                <a:solidFill>
                  <a:srgbClr val="002060"/>
                </a:solidFill>
                <a:latin typeface="Arial" charset="0"/>
              </a:rPr>
              <a:t>Shipping</a:t>
            </a:r>
          </a:p>
        </p:txBody>
      </p:sp>
      <p:pic>
        <p:nvPicPr>
          <p:cNvPr id="18" name="Picture 17">
            <a:extLst>
              <a:ext uri="{FF2B5EF4-FFF2-40B4-BE49-F238E27FC236}">
                <a16:creationId xmlns:a16="http://schemas.microsoft.com/office/drawing/2014/main" id="{E3359899-A98A-46FA-84EE-B41B897BB8D2}"/>
              </a:ext>
            </a:extLst>
          </p:cNvPr>
          <p:cNvPicPr/>
          <p:nvPr/>
        </p:nvPicPr>
        <p:blipFill rotWithShape="1">
          <a:blip r:embed="rId8">
            <a:extLst>
              <a:ext uri="{28A0092B-C50C-407E-A947-70E740481C1C}">
                <a14:useLocalDpi xmlns:a14="http://schemas.microsoft.com/office/drawing/2010/main" val="0"/>
              </a:ext>
            </a:extLst>
          </a:blip>
          <a:srcRect b="13205"/>
          <a:stretch/>
        </p:blipFill>
        <p:spPr bwMode="auto">
          <a:xfrm>
            <a:off x="678009" y="2327434"/>
            <a:ext cx="5291788" cy="2398553"/>
          </a:xfrm>
          <a:prstGeom prst="rect">
            <a:avLst/>
          </a:prstGeom>
          <a:noFill/>
          <a:ln>
            <a:noFill/>
          </a:ln>
        </p:spPr>
      </p:pic>
      <p:sp>
        <p:nvSpPr>
          <p:cNvPr id="24" name="Text Box 5">
            <a:extLst>
              <a:ext uri="{FF2B5EF4-FFF2-40B4-BE49-F238E27FC236}">
                <a16:creationId xmlns:a16="http://schemas.microsoft.com/office/drawing/2014/main" id="{07B9D1AB-9481-4C86-91D1-E9B08263536F}"/>
              </a:ext>
            </a:extLst>
          </p:cNvPr>
          <p:cNvSpPr txBox="1">
            <a:spLocks noChangeArrowheads="1"/>
          </p:cNvSpPr>
          <p:nvPr/>
        </p:nvSpPr>
        <p:spPr bwMode="auto">
          <a:xfrm>
            <a:off x="3112935" y="4228875"/>
            <a:ext cx="2459014" cy="461665"/>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altLang="en-US" sz="2400" dirty="0">
                <a:solidFill>
                  <a:schemeClr val="bg1"/>
                </a:solidFill>
              </a:rPr>
              <a:t>Offshore Oil/Gas</a:t>
            </a:r>
          </a:p>
        </p:txBody>
      </p:sp>
      <p:pic>
        <p:nvPicPr>
          <p:cNvPr id="21" name="Picture 20">
            <a:extLst>
              <a:ext uri="{FF2B5EF4-FFF2-40B4-BE49-F238E27FC236}">
                <a16:creationId xmlns:a16="http://schemas.microsoft.com/office/drawing/2014/main" id="{BEEF6129-48F3-44B2-88D2-FA8C2F61AC6B}"/>
              </a:ext>
            </a:extLst>
          </p:cNvPr>
          <p:cNvPicPr/>
          <p:nvPr/>
        </p:nvPicPr>
        <p:blipFill rotWithShape="1">
          <a:blip r:embed="rId9"/>
          <a:srcRect l="10746" t="21760" r="35072" b="35665"/>
          <a:stretch/>
        </p:blipFill>
        <p:spPr bwMode="auto">
          <a:xfrm>
            <a:off x="291516" y="635481"/>
            <a:ext cx="3742794" cy="1989197"/>
          </a:xfrm>
          <a:prstGeom prst="rect">
            <a:avLst/>
          </a:prstGeom>
          <a:ln>
            <a:noFill/>
          </a:ln>
          <a:extLst>
            <a:ext uri="{53640926-AAD7-44D8-BBD7-CCE9431645EC}">
              <a14:shadowObscured xmlns:a14="http://schemas.microsoft.com/office/drawing/2010/main"/>
            </a:ext>
          </a:extLst>
        </p:spPr>
      </p:pic>
      <p:sp>
        <p:nvSpPr>
          <p:cNvPr id="22" name="Text Box 5">
            <a:extLst>
              <a:ext uri="{FF2B5EF4-FFF2-40B4-BE49-F238E27FC236}">
                <a16:creationId xmlns:a16="http://schemas.microsoft.com/office/drawing/2014/main" id="{68DB8F82-B06E-4036-8014-C24EC58AA1DE}"/>
              </a:ext>
            </a:extLst>
          </p:cNvPr>
          <p:cNvSpPr txBox="1">
            <a:spLocks noChangeArrowheads="1"/>
          </p:cNvSpPr>
          <p:nvPr/>
        </p:nvSpPr>
        <p:spPr bwMode="auto">
          <a:xfrm>
            <a:off x="366575" y="614263"/>
            <a:ext cx="2619649" cy="461665"/>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altLang="en-US" sz="2400" dirty="0">
                <a:solidFill>
                  <a:srgbClr val="002060"/>
                </a:solidFill>
                <a:latin typeface="Arial" charset="0"/>
              </a:rPr>
              <a:t>Seabed Minerals</a:t>
            </a:r>
          </a:p>
        </p:txBody>
      </p:sp>
    </p:spTree>
    <p:extLst>
      <p:ext uri="{BB962C8B-B14F-4D97-AF65-F5344CB8AC3E}">
        <p14:creationId xmlns:p14="http://schemas.microsoft.com/office/powerpoint/2010/main" val="2432461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3"/>
          <p:cNvSpPr txBox="1">
            <a:spLocks noChangeArrowheads="1"/>
          </p:cNvSpPr>
          <p:nvPr/>
        </p:nvSpPr>
        <p:spPr bwMode="auto">
          <a:xfrm>
            <a:off x="927868" y="1857953"/>
            <a:ext cx="10655049" cy="4616648"/>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defRPr/>
            </a:pPr>
            <a:r>
              <a:rPr lang="en-US" sz="2400" b="1" dirty="0">
                <a:solidFill>
                  <a:srgbClr val="283583"/>
                </a:solidFill>
              </a:rPr>
              <a:t>Private sector is a fundamental, essential partner in ocean sustainable development – understanding the problems and implementing the solutions – and the science supporting sustainable development</a:t>
            </a:r>
          </a:p>
          <a:p>
            <a:pPr>
              <a:defRPr/>
            </a:pPr>
            <a:endParaRPr lang="en-US" sz="1000" b="1" dirty="0">
              <a:solidFill>
                <a:srgbClr val="283583"/>
              </a:solidFill>
            </a:endParaRPr>
          </a:p>
          <a:p>
            <a:pPr marL="342900" indent="-342900">
              <a:buFont typeface="Arial" panose="020B0604020202020204" pitchFamily="34" charset="0"/>
              <a:buChar char="•"/>
              <a:defRPr/>
            </a:pPr>
            <a:r>
              <a:rPr lang="en-US" sz="2400" b="1" dirty="0">
                <a:solidFill>
                  <a:srgbClr val="283583"/>
                </a:solidFill>
              </a:rPr>
              <a:t>Ocean sustainable development and cannot succeed without constructive collaboration with those undertaking ocean economic activities, i.e. ocean business community</a:t>
            </a:r>
          </a:p>
          <a:p>
            <a:pPr marL="342900" indent="-342900">
              <a:buFont typeface="Arial" panose="020B0604020202020204" pitchFamily="34" charset="0"/>
              <a:buChar char="•"/>
              <a:defRPr/>
            </a:pPr>
            <a:endParaRPr lang="en-US" sz="1000" b="1" dirty="0">
              <a:solidFill>
                <a:srgbClr val="283583"/>
              </a:solidFill>
            </a:endParaRPr>
          </a:p>
          <a:p>
            <a:pPr marL="342900" indent="-342900">
              <a:buFont typeface="Arial" panose="020B0604020202020204" pitchFamily="34" charset="0"/>
              <a:buChar char="•"/>
              <a:defRPr/>
            </a:pPr>
            <a:r>
              <a:rPr lang="en-US" sz="2400" b="1" dirty="0">
                <a:solidFill>
                  <a:srgbClr val="283583"/>
                </a:solidFill>
              </a:rPr>
              <a:t>Many companies are making significant efforts and progress in responsible ocean economic activity, including science and observations</a:t>
            </a:r>
          </a:p>
          <a:p>
            <a:pPr marL="342900" indent="-342900">
              <a:buFont typeface="Arial" panose="020B0604020202020204" pitchFamily="34" charset="0"/>
              <a:buChar char="•"/>
              <a:defRPr/>
            </a:pPr>
            <a:endParaRPr lang="en-US" sz="1000" b="1" dirty="0">
              <a:solidFill>
                <a:srgbClr val="283583"/>
              </a:solidFill>
            </a:endParaRPr>
          </a:p>
          <a:p>
            <a:pPr marL="342900" indent="-342900">
              <a:buFont typeface="Arial" panose="020B0604020202020204" pitchFamily="34" charset="0"/>
              <a:buChar char="•"/>
              <a:defRPr/>
            </a:pPr>
            <a:r>
              <a:rPr lang="en-US" sz="2400" b="1" dirty="0">
                <a:solidFill>
                  <a:srgbClr val="283583"/>
                </a:solidFill>
              </a:rPr>
              <a:t>Leadership companies are increasingly working on international, multi-sectoral ocean sustainability leadership through the World Ocean Council</a:t>
            </a:r>
          </a:p>
          <a:p>
            <a:pPr marL="342900" indent="-342900">
              <a:buFont typeface="Arial" panose="020B0604020202020204" pitchFamily="34" charset="0"/>
              <a:buChar char="•"/>
              <a:defRPr/>
            </a:pPr>
            <a:endParaRPr lang="en-US" sz="2400" b="1" dirty="0">
              <a:solidFill>
                <a:srgbClr val="283583"/>
              </a:solidFill>
            </a:endParaRPr>
          </a:p>
        </p:txBody>
      </p:sp>
      <p:sp>
        <p:nvSpPr>
          <p:cNvPr id="8195" name="Rectangle 1"/>
          <p:cNvSpPr>
            <a:spLocks noChangeArrowheads="1"/>
          </p:cNvSpPr>
          <p:nvPr/>
        </p:nvSpPr>
        <p:spPr bwMode="auto">
          <a:xfrm>
            <a:off x="0" y="-80210"/>
            <a:ext cx="121920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en-US" altLang="en-US" sz="4000" b="1" dirty="0">
                <a:solidFill>
                  <a:schemeClr val="bg1"/>
                </a:solidFill>
                <a:latin typeface="+mn-lt"/>
                <a:ea typeface="Arial" charset="0"/>
                <a:cs typeface="Arial" charset="0"/>
              </a:rPr>
              <a:t>WOC -  the Global Blue Economy Business Organization</a:t>
            </a:r>
          </a:p>
          <a:p>
            <a:pPr>
              <a:spcBef>
                <a:spcPct val="0"/>
              </a:spcBef>
              <a:buFontTx/>
              <a:buNone/>
            </a:pPr>
            <a:r>
              <a:rPr lang="en-US" altLang="en-US" b="1" dirty="0">
                <a:solidFill>
                  <a:srgbClr val="283583"/>
                </a:solidFill>
                <a:latin typeface="+mn-lt"/>
                <a:ea typeface="Arial" charset="0"/>
                <a:cs typeface="Arial" charset="0"/>
              </a:rPr>
              <a:t>Creating Leadership, Collaboration and Action on </a:t>
            </a:r>
          </a:p>
          <a:p>
            <a:pPr>
              <a:spcBef>
                <a:spcPct val="0"/>
              </a:spcBef>
              <a:buFontTx/>
              <a:buNone/>
            </a:pPr>
            <a:r>
              <a:rPr lang="en-US" altLang="en-US" b="1" dirty="0">
                <a:solidFill>
                  <a:srgbClr val="283583"/>
                </a:solidFill>
                <a:latin typeface="+mn-lt"/>
                <a:ea typeface="Arial" charset="0"/>
                <a:cs typeface="Arial" charset="0"/>
              </a:rPr>
              <a:t>Sustainable Development, Science and Stewardship</a:t>
            </a:r>
          </a:p>
        </p:txBody>
      </p:sp>
    </p:spTree>
    <p:extLst>
      <p:ext uri="{BB962C8B-B14F-4D97-AF65-F5344CB8AC3E}">
        <p14:creationId xmlns:p14="http://schemas.microsoft.com/office/powerpoint/2010/main" val="1558969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0" y="-103809"/>
            <a:ext cx="8839200" cy="769441"/>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altLang="en-US" sz="4400" dirty="0">
                <a:solidFill>
                  <a:schemeClr val="bg1"/>
                </a:solidFill>
                <a:ea typeface="+mj-ea"/>
                <a:cs typeface="+mj-cs"/>
              </a:rPr>
              <a:t>Global Ocean Ecosystem Impacts</a:t>
            </a:r>
          </a:p>
        </p:txBody>
      </p:sp>
      <p:pic>
        <p:nvPicPr>
          <p:cNvPr id="14339" name="Picture 7" descr="Global Ocean Impacts model_high_res.jpg"/>
          <p:cNvPicPr>
            <a:picLocks noChangeAspect="1"/>
          </p:cNvPicPr>
          <p:nvPr/>
        </p:nvPicPr>
        <p:blipFill>
          <a:blip r:embed="rId3" cstate="print"/>
          <a:srcRect/>
          <a:stretch>
            <a:fillRect/>
          </a:stretch>
        </p:blipFill>
        <p:spPr bwMode="auto">
          <a:xfrm>
            <a:off x="1338943" y="1106715"/>
            <a:ext cx="9144000" cy="5095875"/>
          </a:xfrm>
          <a:prstGeom prst="rect">
            <a:avLst/>
          </a:prstGeom>
          <a:noFill/>
          <a:ln w="9525">
            <a:noFill/>
            <a:miter lim="800000"/>
            <a:headEnd/>
            <a:tailEnd/>
          </a:ln>
        </p:spPr>
      </p:pic>
    </p:spTree>
    <p:extLst>
      <p:ext uri="{BB962C8B-B14F-4D97-AF65-F5344CB8AC3E}">
        <p14:creationId xmlns:p14="http://schemas.microsoft.com/office/powerpoint/2010/main" val="1293689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2209800" y="1676401"/>
            <a:ext cx="8153400" cy="2678113"/>
          </a:xfrm>
          <a:prstGeom prst="rect">
            <a:avLst/>
          </a:prstGeom>
          <a:noFill/>
          <a:ln w="9525">
            <a:noFill/>
            <a:miter lim="800000"/>
            <a:headEnd/>
            <a:tailEnd/>
          </a:ln>
        </p:spPr>
        <p:txBody>
          <a:bodyPr>
            <a:spAutoFit/>
          </a:bodyPr>
          <a:lstStyle/>
          <a:p>
            <a:pPr marL="171450" indent="-171450" eaLnBrk="0" fontAlgn="base" hangingPunct="0">
              <a:spcBef>
                <a:spcPct val="0"/>
              </a:spcBef>
              <a:spcAft>
                <a:spcPct val="0"/>
              </a:spcAft>
            </a:pPr>
            <a:endParaRPr lang="en-US" altLang="en-US" sz="2400">
              <a:solidFill>
                <a:srgbClr val="000000"/>
              </a:solidFill>
              <a:latin typeface="Arial" charset="0"/>
              <a:cs typeface="Times New Roman" pitchFamily="18" charset="0"/>
            </a:endParaRPr>
          </a:p>
          <a:p>
            <a:pPr marL="171450" indent="-171450" eaLnBrk="0" fontAlgn="base" hangingPunct="0">
              <a:spcBef>
                <a:spcPct val="0"/>
              </a:spcBef>
              <a:spcAft>
                <a:spcPct val="0"/>
              </a:spcAft>
            </a:pPr>
            <a:endParaRPr lang="en-US" altLang="en-US" sz="2400">
              <a:solidFill>
                <a:srgbClr val="000000"/>
              </a:solidFill>
              <a:latin typeface="Arial" charset="0"/>
              <a:cs typeface="Times New Roman" pitchFamily="18" charset="0"/>
            </a:endParaRPr>
          </a:p>
          <a:p>
            <a:pPr marL="171450" indent="-171450" eaLnBrk="0" fontAlgn="base" hangingPunct="0">
              <a:spcBef>
                <a:spcPct val="0"/>
              </a:spcBef>
              <a:spcAft>
                <a:spcPct val="0"/>
              </a:spcAft>
            </a:pPr>
            <a:endParaRPr lang="en-US" altLang="en-US" sz="2400">
              <a:solidFill>
                <a:srgbClr val="000000"/>
              </a:solidFill>
              <a:latin typeface="Arial" charset="0"/>
              <a:cs typeface="Times New Roman" pitchFamily="18" charset="0"/>
            </a:endParaRPr>
          </a:p>
          <a:p>
            <a:pPr marL="171450" indent="-171450" eaLnBrk="0" fontAlgn="base" hangingPunct="0">
              <a:spcBef>
                <a:spcPct val="0"/>
              </a:spcBef>
              <a:spcAft>
                <a:spcPct val="0"/>
              </a:spcAft>
              <a:buFont typeface="Symbol" pitchFamily="18" charset="2"/>
              <a:buChar char="·"/>
            </a:pPr>
            <a:endParaRPr lang="en-US" altLang="en-US" sz="2400">
              <a:solidFill>
                <a:srgbClr val="000000"/>
              </a:solidFill>
              <a:latin typeface="Arial" charset="0"/>
            </a:endParaRPr>
          </a:p>
          <a:p>
            <a:pPr marL="171450" indent="-171450" eaLnBrk="0" fontAlgn="base" hangingPunct="0">
              <a:spcBef>
                <a:spcPct val="0"/>
              </a:spcBef>
              <a:spcAft>
                <a:spcPct val="0"/>
              </a:spcAft>
            </a:pPr>
            <a:endParaRPr lang="en-US" altLang="en-US" sz="2400">
              <a:solidFill>
                <a:srgbClr val="000000"/>
              </a:solidFill>
              <a:latin typeface="Arial" charset="0"/>
            </a:endParaRPr>
          </a:p>
          <a:p>
            <a:pPr marL="171450" indent="-171450" eaLnBrk="0" fontAlgn="base" hangingPunct="0">
              <a:spcBef>
                <a:spcPct val="0"/>
              </a:spcBef>
              <a:spcAft>
                <a:spcPct val="0"/>
              </a:spcAft>
            </a:pPr>
            <a:endParaRPr lang="en-US" altLang="en-US" sz="2400">
              <a:solidFill>
                <a:srgbClr val="000000"/>
              </a:solidFill>
              <a:latin typeface="Arial" charset="0"/>
            </a:endParaRPr>
          </a:p>
          <a:p>
            <a:pPr marL="171450" indent="-171450" eaLnBrk="0" fontAlgn="base" hangingPunct="0">
              <a:spcBef>
                <a:spcPct val="0"/>
              </a:spcBef>
              <a:spcAft>
                <a:spcPct val="0"/>
              </a:spcAft>
            </a:pPr>
            <a:endParaRPr lang="en-US" altLang="en-US" sz="2400">
              <a:solidFill>
                <a:srgbClr val="000000"/>
              </a:solidFill>
              <a:latin typeface="Arial" charset="0"/>
            </a:endParaRPr>
          </a:p>
        </p:txBody>
      </p:sp>
      <p:sp>
        <p:nvSpPr>
          <p:cNvPr id="10243" name="Rectangle 3"/>
          <p:cNvSpPr>
            <a:spLocks noChangeArrowheads="1"/>
          </p:cNvSpPr>
          <p:nvPr/>
        </p:nvSpPr>
        <p:spPr bwMode="auto">
          <a:xfrm>
            <a:off x="0" y="-128656"/>
            <a:ext cx="11110452" cy="769441"/>
          </a:xfrm>
          <a:prstGeom prst="rect">
            <a:avLst/>
          </a:prstGeom>
          <a:noFill/>
          <a:ln w="9525">
            <a:noFill/>
            <a:miter lim="800000"/>
            <a:headEnd/>
            <a:tailEnd/>
          </a:ln>
        </p:spPr>
        <p:txBody>
          <a:bodyPr wrap="square">
            <a:spAutoFit/>
          </a:bodyPr>
          <a:lstStyle/>
          <a:p>
            <a:pPr eaLnBrk="0" fontAlgn="base" hangingPunct="0">
              <a:spcBef>
                <a:spcPct val="50000"/>
              </a:spcBef>
              <a:spcAft>
                <a:spcPct val="0"/>
              </a:spcAft>
            </a:pPr>
            <a:r>
              <a:rPr lang="en-US" altLang="en-US" sz="4400" dirty="0">
                <a:solidFill>
                  <a:schemeClr val="bg1"/>
                </a:solidFill>
                <a:ea typeface="+mj-ea"/>
                <a:cs typeface="+mj-cs"/>
              </a:rPr>
              <a:t>New Risks / Opportunities for Ocean Industries</a:t>
            </a:r>
          </a:p>
        </p:txBody>
      </p:sp>
      <p:sp>
        <p:nvSpPr>
          <p:cNvPr id="10244" name="Text Box 5"/>
          <p:cNvSpPr txBox="1">
            <a:spLocks noChangeArrowheads="1"/>
          </p:cNvSpPr>
          <p:nvPr/>
        </p:nvSpPr>
        <p:spPr bwMode="auto">
          <a:xfrm>
            <a:off x="600234" y="621170"/>
            <a:ext cx="10991532" cy="4787901"/>
          </a:xfrm>
          <a:prstGeom prst="rect">
            <a:avLst/>
          </a:prstGeom>
        </p:spPr>
        <p:txBody>
          <a:bodyPr vert="horz" lIns="91440" tIns="45720" rIns="91440" bIns="45720" rtlCol="0">
            <a:noAutofit/>
          </a:bodyPr>
          <a:lstStyle>
            <a:defPPr>
              <a:defRPr lang="fr-FR"/>
            </a:defPPr>
            <a:lvl1pPr marL="457200" indent="-457200">
              <a:lnSpc>
                <a:spcPct val="90000"/>
              </a:lnSpc>
              <a:spcBef>
                <a:spcPts val="1000"/>
              </a:spcBef>
              <a:buFont typeface="Arial" charset="0"/>
              <a:buChar char="•"/>
              <a:defRPr sz="2800">
                <a:solidFill>
                  <a:srgbClr val="283583"/>
                </a:solidFill>
              </a:defRPr>
            </a:lvl1pPr>
            <a:lvl2pPr marL="685800" lvl="1" indent="-228600">
              <a:lnSpc>
                <a:spcPct val="90000"/>
              </a:lnSpc>
              <a:spcBef>
                <a:spcPts val="500"/>
              </a:spcBef>
              <a:buFont typeface="Arial"/>
              <a:buChar char="•"/>
              <a:defRPr sz="2400">
                <a:solidFill>
                  <a:srgbClr val="283583"/>
                </a:solidFill>
              </a:defRPr>
            </a:lvl2pPr>
            <a:lvl3pPr marL="1143000" indent="-228600">
              <a:lnSpc>
                <a:spcPct val="90000"/>
              </a:lnSpc>
              <a:spcBef>
                <a:spcPts val="500"/>
              </a:spcBef>
              <a:buFont typeface="Arial"/>
              <a:buChar char="•"/>
              <a:defRPr sz="2000">
                <a:solidFill>
                  <a:srgbClr val="283583"/>
                </a:solidFill>
              </a:defRPr>
            </a:lvl3pPr>
            <a:lvl4pPr marL="1600200" indent="-228600">
              <a:lnSpc>
                <a:spcPct val="90000"/>
              </a:lnSpc>
              <a:spcBef>
                <a:spcPts val="500"/>
              </a:spcBef>
              <a:buFont typeface="Arial"/>
              <a:buChar char="•"/>
              <a:defRPr>
                <a:solidFill>
                  <a:srgbClr val="283583"/>
                </a:solidFill>
              </a:defRPr>
            </a:lvl4pPr>
            <a:lvl5pPr marL="2057400" indent="-228600">
              <a:lnSpc>
                <a:spcPct val="90000"/>
              </a:lnSpc>
              <a:spcBef>
                <a:spcPts val="500"/>
              </a:spcBef>
              <a:buFont typeface="Arial"/>
              <a:buChar char="•"/>
              <a:defRPr>
                <a:solidFill>
                  <a:srgbClr val="283583"/>
                </a:solidFill>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indent="0">
              <a:buNone/>
            </a:pPr>
            <a:r>
              <a:rPr lang="en-US" altLang="en-US" sz="2400" dirty="0"/>
              <a:t>Precautionary Approach </a:t>
            </a:r>
          </a:p>
          <a:p>
            <a:pPr marL="0" indent="0">
              <a:buNone/>
            </a:pPr>
            <a:r>
              <a:rPr lang="en-US" altLang="en-US" sz="2400" dirty="0"/>
              <a:t>       + Marine Protected Areas </a:t>
            </a:r>
          </a:p>
          <a:p>
            <a:pPr marL="0" indent="0">
              <a:buNone/>
            </a:pPr>
            <a:r>
              <a:rPr lang="en-US" altLang="en-US" sz="2400" dirty="0"/>
              <a:t>            + Ecosystem Based Management </a:t>
            </a:r>
          </a:p>
          <a:p>
            <a:pPr marL="0" indent="0">
              <a:buNone/>
            </a:pPr>
            <a:r>
              <a:rPr lang="en-US" altLang="en-US" sz="2400" dirty="0"/>
              <a:t>                 + Marine Spatial Planning/Ocean Zoning  </a:t>
            </a:r>
          </a:p>
          <a:p>
            <a:pPr marL="0" indent="0">
              <a:buNone/>
            </a:pPr>
            <a:r>
              <a:rPr lang="en-US" altLang="en-US" sz="2400" dirty="0"/>
              <a:t>                       + Marine Biodiversity/ Marine Mammal Concerns</a:t>
            </a:r>
          </a:p>
          <a:p>
            <a:pPr marL="0" indent="0">
              <a:buNone/>
            </a:pPr>
            <a:r>
              <a:rPr lang="en-US" altLang="en-US" sz="2400" dirty="0"/>
              <a:t>                              + High Seas/Deep Seabed Concerns</a:t>
            </a:r>
          </a:p>
          <a:p>
            <a:pPr marL="0" indent="0">
              <a:buNone/>
            </a:pPr>
            <a:r>
              <a:rPr lang="en-US" altLang="en-US" sz="2400" dirty="0"/>
              <a:t>		        + Ocean Governance Changes</a:t>
            </a:r>
          </a:p>
          <a:p>
            <a:pPr marL="0" indent="0">
              <a:buNone/>
            </a:pPr>
            <a:r>
              <a:rPr lang="en-US" altLang="en-US" sz="2400" dirty="0"/>
              <a:t>		              + Sustainable Development Goals (SDGs)</a:t>
            </a:r>
          </a:p>
          <a:p>
            <a:pPr marL="0" indent="0">
              <a:buNone/>
            </a:pPr>
            <a:r>
              <a:rPr lang="en-US" altLang="en-US" sz="2400" dirty="0"/>
              <a:t>			      + Climate Change/Sea Level Rise</a:t>
            </a:r>
          </a:p>
          <a:p>
            <a:pPr marL="0" indent="0">
              <a:buNone/>
            </a:pPr>
            <a:r>
              <a:rPr lang="en-US" altLang="en-US" sz="2400" dirty="0"/>
              <a:t>				+ Plastics</a:t>
            </a:r>
          </a:p>
          <a:p>
            <a:pPr marL="0" indent="0">
              <a:buNone/>
            </a:pPr>
            <a:r>
              <a:rPr lang="en-US" altLang="en-US" sz="2400" dirty="0"/>
              <a:t>= an increasingly complex and challenging business environment for ocean industries</a:t>
            </a:r>
            <a:endParaRPr lang="en-US" altLang="en-US" sz="2400" b="1" dirty="0"/>
          </a:p>
          <a:p>
            <a:pPr marL="0" indent="0">
              <a:buNone/>
            </a:pPr>
            <a:r>
              <a:rPr lang="en-US" altLang="en-US" sz="2400" b="1" dirty="0"/>
              <a:t>Smart companies realize the policy, planning and operational risks </a:t>
            </a:r>
            <a:r>
              <a:rPr lang="en-US" altLang="en-US" sz="2400" b="1" u="sng" dirty="0"/>
              <a:t>and opportunities</a:t>
            </a:r>
            <a:r>
              <a:rPr lang="en-US" altLang="en-US" sz="2400" b="1" dirty="0"/>
              <a:t> that these trends create </a:t>
            </a:r>
          </a:p>
        </p:txBody>
      </p:sp>
    </p:spTree>
    <p:extLst>
      <p:ext uri="{BB962C8B-B14F-4D97-AF65-F5344CB8AC3E}">
        <p14:creationId xmlns:p14="http://schemas.microsoft.com/office/powerpoint/2010/main" val="26783325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3"/>
          <p:cNvSpPr txBox="1">
            <a:spLocks noChangeArrowheads="1"/>
          </p:cNvSpPr>
          <p:nvPr/>
        </p:nvSpPr>
        <p:spPr bwMode="auto">
          <a:xfrm>
            <a:off x="430055" y="744987"/>
            <a:ext cx="10659703" cy="4927599"/>
          </a:xfrm>
          <a:prstGeom prst="rect">
            <a:avLst/>
          </a:prstGeom>
        </p:spPr>
        <p:txBody>
          <a:bodyPr vert="horz" lIns="91440" tIns="45720" rIns="91440" bIns="45720" rtlCol="0">
            <a:noAutofit/>
          </a:bodyPr>
          <a:lstStyle>
            <a:defPPr>
              <a:defRPr lang="fr-FR"/>
            </a:defPPr>
            <a:lvl1pPr marL="457200" indent="-457200">
              <a:lnSpc>
                <a:spcPct val="90000"/>
              </a:lnSpc>
              <a:spcBef>
                <a:spcPts val="1000"/>
              </a:spcBef>
              <a:buFont typeface="Arial" charset="0"/>
              <a:buChar char="•"/>
              <a:defRPr sz="2800">
                <a:solidFill>
                  <a:srgbClr val="283583"/>
                </a:solidFill>
              </a:defRPr>
            </a:lvl1pPr>
            <a:lvl2pPr marL="685800" lvl="1" indent="-228600">
              <a:lnSpc>
                <a:spcPct val="90000"/>
              </a:lnSpc>
              <a:spcBef>
                <a:spcPts val="500"/>
              </a:spcBef>
              <a:buFont typeface="Arial"/>
              <a:buChar char="•"/>
              <a:defRPr sz="2400">
                <a:solidFill>
                  <a:srgbClr val="283583"/>
                </a:solidFill>
              </a:defRPr>
            </a:lvl2pPr>
            <a:lvl3pPr marL="1143000" indent="-228600">
              <a:lnSpc>
                <a:spcPct val="90000"/>
              </a:lnSpc>
              <a:spcBef>
                <a:spcPts val="500"/>
              </a:spcBef>
              <a:buFont typeface="Arial"/>
              <a:buChar char="•"/>
              <a:defRPr sz="2000">
                <a:solidFill>
                  <a:srgbClr val="283583"/>
                </a:solidFill>
              </a:defRPr>
            </a:lvl3pPr>
            <a:lvl4pPr marL="1600200" indent="-228600">
              <a:lnSpc>
                <a:spcPct val="90000"/>
              </a:lnSpc>
              <a:spcBef>
                <a:spcPts val="500"/>
              </a:spcBef>
              <a:buFont typeface="Arial"/>
              <a:buChar char="•"/>
              <a:defRPr>
                <a:solidFill>
                  <a:srgbClr val="283583"/>
                </a:solidFill>
              </a:defRPr>
            </a:lvl4pPr>
            <a:lvl5pPr marL="2057400" indent="-228600">
              <a:lnSpc>
                <a:spcPct val="90000"/>
              </a:lnSpc>
              <a:spcBef>
                <a:spcPts val="500"/>
              </a:spcBef>
              <a:buFont typeface="Arial"/>
              <a:buChar char="•"/>
              <a:defRPr>
                <a:solidFill>
                  <a:srgbClr val="283583"/>
                </a:solidFill>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a:lnSpc>
                <a:spcPct val="100000"/>
              </a:lnSpc>
              <a:spcBef>
                <a:spcPts val="0"/>
              </a:spcBef>
            </a:pPr>
            <a:r>
              <a:rPr lang="en-US" sz="2400" b="1" dirty="0"/>
              <a:t>Ocean industries require access and social license </a:t>
            </a:r>
            <a:r>
              <a:rPr lang="en-US" sz="2400" dirty="0"/>
              <a:t>to use ocean space and resources</a:t>
            </a:r>
          </a:p>
          <a:p>
            <a:pPr>
              <a:lnSpc>
                <a:spcPct val="100000"/>
              </a:lnSpc>
              <a:spcBef>
                <a:spcPts val="0"/>
              </a:spcBef>
            </a:pPr>
            <a:endParaRPr lang="en-US" sz="1000" dirty="0"/>
          </a:p>
          <a:p>
            <a:pPr>
              <a:lnSpc>
                <a:spcPct val="100000"/>
              </a:lnSpc>
              <a:spcBef>
                <a:spcPts val="0"/>
              </a:spcBef>
            </a:pPr>
            <a:r>
              <a:rPr lang="en-US" sz="2400" dirty="0"/>
              <a:t>Many of the </a:t>
            </a:r>
            <a:r>
              <a:rPr lang="en-US" sz="2400" b="1" dirty="0"/>
              <a:t>critical issues </a:t>
            </a:r>
            <a:r>
              <a:rPr lang="en-US" sz="2400" dirty="0"/>
              <a:t>creating impacts and affecting access and social license are </a:t>
            </a:r>
            <a:r>
              <a:rPr lang="en-US" sz="2400" b="1" dirty="0"/>
              <a:t>cross-cutting or cumulative</a:t>
            </a:r>
          </a:p>
          <a:p>
            <a:pPr>
              <a:lnSpc>
                <a:spcPct val="100000"/>
              </a:lnSpc>
              <a:spcBef>
                <a:spcPts val="0"/>
              </a:spcBef>
            </a:pPr>
            <a:endParaRPr lang="en-US" sz="900" dirty="0"/>
          </a:p>
          <a:p>
            <a:pPr>
              <a:lnSpc>
                <a:spcPct val="100000"/>
              </a:lnSpc>
              <a:spcBef>
                <a:spcPts val="0"/>
              </a:spcBef>
            </a:pPr>
            <a:r>
              <a:rPr lang="en-US" sz="2400" dirty="0"/>
              <a:t>Sustaining ocean health and productivity requires </a:t>
            </a:r>
            <a:r>
              <a:rPr lang="en-US" sz="2400" b="1" dirty="0"/>
              <a:t>responsible use </a:t>
            </a:r>
            <a:r>
              <a:rPr lang="en-US" sz="2400" dirty="0"/>
              <a:t>and stewardship </a:t>
            </a:r>
            <a:r>
              <a:rPr lang="en-US" sz="2400" b="1" dirty="0"/>
              <a:t>by all users</a:t>
            </a:r>
          </a:p>
          <a:p>
            <a:pPr>
              <a:lnSpc>
                <a:spcPct val="100000"/>
              </a:lnSpc>
              <a:spcBef>
                <a:spcPts val="0"/>
              </a:spcBef>
            </a:pPr>
            <a:endParaRPr lang="en-US" sz="900" dirty="0"/>
          </a:p>
          <a:p>
            <a:pPr>
              <a:lnSpc>
                <a:spcPct val="100000"/>
              </a:lnSpc>
              <a:spcBef>
                <a:spcPts val="0"/>
              </a:spcBef>
            </a:pPr>
            <a:r>
              <a:rPr lang="en-US" sz="2400" dirty="0"/>
              <a:t>Best </a:t>
            </a:r>
            <a:r>
              <a:rPr lang="en-US" sz="2400" b="1" dirty="0"/>
              <a:t>efforts by a single company</a:t>
            </a:r>
            <a:r>
              <a:rPr lang="en-US" sz="2400" dirty="0"/>
              <a:t>, or an entire industry sector, </a:t>
            </a:r>
            <a:r>
              <a:rPr lang="en-US" sz="2400" b="1" dirty="0"/>
              <a:t>are not enough </a:t>
            </a:r>
            <a:r>
              <a:rPr lang="en-US" sz="2400" dirty="0"/>
              <a:t>to secure ocean health</a:t>
            </a:r>
          </a:p>
          <a:p>
            <a:pPr>
              <a:lnSpc>
                <a:spcPct val="100000"/>
              </a:lnSpc>
              <a:spcBef>
                <a:spcPts val="0"/>
              </a:spcBef>
            </a:pPr>
            <a:endParaRPr lang="en-US" sz="900" dirty="0"/>
          </a:p>
          <a:p>
            <a:pPr>
              <a:lnSpc>
                <a:spcPct val="100000"/>
              </a:lnSpc>
              <a:spcBef>
                <a:spcPts val="0"/>
              </a:spcBef>
            </a:pPr>
            <a:r>
              <a:rPr lang="en-US" sz="2400" dirty="0"/>
              <a:t>Ocean </a:t>
            </a:r>
            <a:r>
              <a:rPr lang="en-US" sz="2400" b="1" dirty="0"/>
              <a:t>industries will benefit from collaboration </a:t>
            </a:r>
            <a:r>
              <a:rPr lang="en-US" sz="2400" dirty="0"/>
              <a:t>with other sectors to </a:t>
            </a:r>
            <a:r>
              <a:rPr lang="en-US" sz="2400" b="1" dirty="0"/>
              <a:t>create synergies </a:t>
            </a:r>
            <a:r>
              <a:rPr lang="en-US" sz="2400" dirty="0"/>
              <a:t>and </a:t>
            </a:r>
            <a:r>
              <a:rPr lang="en-US" sz="2400" b="1" dirty="0"/>
              <a:t>economies of scale </a:t>
            </a:r>
            <a:r>
              <a:rPr lang="en-US" sz="2400" dirty="0"/>
              <a:t>to address impacts and ensure access and social license</a:t>
            </a:r>
          </a:p>
          <a:p>
            <a:pPr>
              <a:lnSpc>
                <a:spcPct val="100000"/>
              </a:lnSpc>
              <a:spcBef>
                <a:spcPts val="0"/>
              </a:spcBef>
            </a:pPr>
            <a:endParaRPr lang="en-US" sz="1000" dirty="0"/>
          </a:p>
          <a:p>
            <a:pPr>
              <a:lnSpc>
                <a:spcPct val="100000"/>
              </a:lnSpc>
              <a:spcBef>
                <a:spcPts val="0"/>
              </a:spcBef>
            </a:pPr>
            <a:r>
              <a:rPr lang="en-US" sz="2400" b="1" u="sng" dirty="0"/>
              <a:t>Need structure/process </a:t>
            </a:r>
            <a:r>
              <a:rPr lang="en-US" sz="2400" b="1" dirty="0"/>
              <a:t>for ocean industry leadership, collaboration and action</a:t>
            </a:r>
          </a:p>
          <a:p>
            <a:pPr>
              <a:lnSpc>
                <a:spcPct val="100000"/>
              </a:lnSpc>
              <a:spcBef>
                <a:spcPts val="0"/>
              </a:spcBef>
            </a:pPr>
            <a:endParaRPr lang="en-US" sz="2400" dirty="0"/>
          </a:p>
          <a:p>
            <a:pPr>
              <a:lnSpc>
                <a:spcPct val="100000"/>
              </a:lnSpc>
              <a:spcBef>
                <a:spcPts val="0"/>
              </a:spcBef>
            </a:pPr>
            <a:endParaRPr lang="en-US" sz="2400" dirty="0"/>
          </a:p>
        </p:txBody>
      </p:sp>
      <p:sp>
        <p:nvSpPr>
          <p:cNvPr id="20483" name="Rectangle 3"/>
          <p:cNvSpPr>
            <a:spLocks noChangeArrowheads="1"/>
          </p:cNvSpPr>
          <p:nvPr/>
        </p:nvSpPr>
        <p:spPr bwMode="auto">
          <a:xfrm>
            <a:off x="-1" y="-112220"/>
            <a:ext cx="10918371" cy="769441"/>
          </a:xfrm>
          <a:prstGeom prst="rect">
            <a:avLst/>
          </a:prstGeom>
          <a:noFill/>
          <a:ln w="9525">
            <a:noFill/>
            <a:miter lim="800000"/>
            <a:headEnd/>
            <a:tailEnd/>
          </a:ln>
        </p:spPr>
        <p:txBody>
          <a:bodyPr wrap="square">
            <a:spAutoFit/>
          </a:bodyPr>
          <a:lstStyle/>
          <a:p>
            <a:pPr eaLnBrk="0" fontAlgn="base" hangingPunct="0">
              <a:spcBef>
                <a:spcPct val="50000"/>
              </a:spcBef>
              <a:spcAft>
                <a:spcPct val="0"/>
              </a:spcAft>
            </a:pPr>
            <a:r>
              <a:rPr lang="en-US" altLang="en-US" sz="4400" dirty="0">
                <a:solidFill>
                  <a:schemeClr val="bg1"/>
                </a:solidFill>
                <a:ea typeface="+mj-ea"/>
                <a:cs typeface="+mj-cs"/>
              </a:rPr>
              <a:t>The Ocean Business Community Challenge</a:t>
            </a:r>
          </a:p>
        </p:txBody>
      </p:sp>
    </p:spTree>
    <p:extLst>
      <p:ext uri="{BB962C8B-B14F-4D97-AF65-F5344CB8AC3E}">
        <p14:creationId xmlns:p14="http://schemas.microsoft.com/office/powerpoint/2010/main" val="4236857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46893"/>
            <a:ext cx="10515600" cy="1325563"/>
          </a:xfrm>
        </p:spPr>
        <p:txBody>
          <a:bodyPr/>
          <a:lstStyle/>
          <a:p>
            <a:r>
              <a:rPr lang="en-US" dirty="0">
                <a:latin typeface="+mn-lt"/>
              </a:rPr>
              <a:t>World Ocean Council (WOC)</a:t>
            </a:r>
          </a:p>
        </p:txBody>
      </p:sp>
      <p:sp>
        <p:nvSpPr>
          <p:cNvPr id="3" name="Espace réservé du contenu 2"/>
          <p:cNvSpPr>
            <a:spLocks noGrp="1"/>
          </p:cNvSpPr>
          <p:nvPr>
            <p:ph idx="1"/>
          </p:nvPr>
        </p:nvSpPr>
        <p:spPr>
          <a:xfrm>
            <a:off x="602335" y="682964"/>
            <a:ext cx="11136312" cy="5492071"/>
          </a:xfrm>
        </p:spPr>
        <p:txBody>
          <a:bodyPr vert="horz" lIns="91440" tIns="45720" rIns="91440" bIns="45720" rtlCol="0">
            <a:noAutofit/>
          </a:bodyPr>
          <a:lstStyle/>
          <a:p>
            <a:pPr marL="0" indent="0">
              <a:buNone/>
            </a:pPr>
            <a:r>
              <a:rPr lang="en-US" sz="2400" b="1" dirty="0"/>
              <a:t>International, Cross-Sectoral </a:t>
            </a:r>
            <a:r>
              <a:rPr lang="en-US" sz="2400" b="1" u="sng" dirty="0"/>
              <a:t>Business</a:t>
            </a:r>
            <a:r>
              <a:rPr lang="en-US" sz="2400" b="1" dirty="0"/>
              <a:t> Leadership Alliance</a:t>
            </a:r>
          </a:p>
          <a:p>
            <a:pPr marL="0" indent="0">
              <a:spcBef>
                <a:spcPts val="400"/>
              </a:spcBef>
              <a:buNone/>
            </a:pPr>
            <a:endParaRPr lang="en-US" sz="800" b="1" dirty="0"/>
          </a:p>
          <a:p>
            <a:pPr lvl="1"/>
            <a:r>
              <a:rPr lang="en-US" sz="2200" b="1" dirty="0"/>
              <a:t>Bringing ocean industries together</a:t>
            </a:r>
            <a:r>
              <a:rPr lang="en-US" sz="2200" dirty="0"/>
              <a:t>, e.g. shipping, cruise tourism, fisheries, aquaculture, offshore renewables, oil/gas, investment, etc.</a:t>
            </a:r>
          </a:p>
          <a:p>
            <a:pPr lvl="1">
              <a:spcBef>
                <a:spcPts val="0"/>
              </a:spcBef>
            </a:pPr>
            <a:endParaRPr lang="en-US" sz="800" dirty="0"/>
          </a:p>
          <a:p>
            <a:pPr lvl="1"/>
            <a:r>
              <a:rPr lang="en-US" sz="2200" b="1" dirty="0"/>
              <a:t>Catalyzing private sector leadership, collaboration and action in:</a:t>
            </a:r>
          </a:p>
          <a:p>
            <a:pPr lvl="2"/>
            <a:r>
              <a:rPr lang="en-US" sz="2200" dirty="0"/>
              <a:t>Advancing “Corporate Ocean Responsibility” </a:t>
            </a:r>
          </a:p>
          <a:p>
            <a:pPr lvl="2"/>
            <a:r>
              <a:rPr lang="en-US" sz="2200" dirty="0"/>
              <a:t>Responsible ocean business and investment</a:t>
            </a:r>
          </a:p>
          <a:p>
            <a:pPr lvl="1">
              <a:spcBef>
                <a:spcPts val="0"/>
              </a:spcBef>
            </a:pPr>
            <a:endParaRPr lang="en-US" sz="800" dirty="0"/>
          </a:p>
          <a:p>
            <a:pPr lvl="1"/>
            <a:r>
              <a:rPr lang="en-US" sz="2200" b="1" dirty="0"/>
              <a:t>75+ members globally; </a:t>
            </a:r>
            <a:r>
              <a:rPr lang="en-US" sz="2200" b="1" dirty="0" err="1"/>
              <a:t>100’s</a:t>
            </a:r>
            <a:r>
              <a:rPr lang="en-US" sz="2200" b="1" dirty="0"/>
              <a:t> of actively engaged companies; 34,000+ in global network</a:t>
            </a:r>
          </a:p>
          <a:p>
            <a:pPr lvl="2"/>
            <a:r>
              <a:rPr lang="en-US" sz="1800" dirty="0">
                <a:solidFill>
                  <a:srgbClr val="FF0000"/>
                </a:solidFill>
              </a:rPr>
              <a:t>WOC Membership includes Research, Scientific and Academic institutions</a:t>
            </a:r>
          </a:p>
          <a:p>
            <a:pPr marL="0" indent="0">
              <a:buNone/>
            </a:pPr>
            <a:r>
              <a:rPr lang="en-US" sz="2400" b="1" u="sng" dirty="0"/>
              <a:t>Goal</a:t>
            </a:r>
            <a:r>
              <a:rPr lang="en-US" sz="2400" b="1" dirty="0"/>
              <a:t>: 	</a:t>
            </a:r>
            <a:r>
              <a:rPr lang="en-US" sz="2400" dirty="0"/>
              <a:t>Healthy, productive global ocean and its sustainable use and stewardship by 	responsible ocean business community</a:t>
            </a:r>
            <a:endParaRPr lang="en-US" sz="800" dirty="0"/>
          </a:p>
          <a:p>
            <a:pPr marL="0" indent="0">
              <a:buNone/>
            </a:pPr>
            <a:r>
              <a:rPr lang="en-US" sz="2400" b="1" dirty="0"/>
              <a:t>Creating business value for responsible companies</a:t>
            </a:r>
          </a:p>
          <a:p>
            <a:pPr lvl="1"/>
            <a:r>
              <a:rPr lang="en-US" dirty="0"/>
              <a:t>Access and social license for responsible ocean use</a:t>
            </a:r>
          </a:p>
          <a:p>
            <a:pPr lvl="1"/>
            <a:r>
              <a:rPr lang="en-US" dirty="0"/>
              <a:t>Synergies and economies of scale in addressing issues</a:t>
            </a:r>
          </a:p>
          <a:p>
            <a:pPr lvl="1"/>
            <a:r>
              <a:rPr lang="en-US" dirty="0"/>
              <a:t>Stability and predictability in ocean operations</a:t>
            </a:r>
          </a:p>
          <a:p>
            <a:pPr marL="0" indent="0">
              <a:buNone/>
            </a:pPr>
            <a:endParaRPr lang="en-US" sz="2400" dirty="0"/>
          </a:p>
        </p:txBody>
      </p:sp>
    </p:spTree>
    <p:extLst>
      <p:ext uri="{BB962C8B-B14F-4D97-AF65-F5344CB8AC3E}">
        <p14:creationId xmlns:p14="http://schemas.microsoft.com/office/powerpoint/2010/main" val="2147361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2863" y="-325198"/>
            <a:ext cx="10515600" cy="1325563"/>
          </a:xfrm>
        </p:spPr>
        <p:txBody>
          <a:bodyPr/>
          <a:lstStyle/>
          <a:p>
            <a:r>
              <a:rPr lang="en-US" dirty="0">
                <a:latin typeface="+mn-lt"/>
              </a:rPr>
              <a:t>WOC Partnerships and Formal Recognition</a:t>
            </a:r>
          </a:p>
        </p:txBody>
      </p:sp>
      <p:sp>
        <p:nvSpPr>
          <p:cNvPr id="5" name="Espace réservé du contenu 4"/>
          <p:cNvSpPr>
            <a:spLocks noGrp="1"/>
          </p:cNvSpPr>
          <p:nvPr>
            <p:ph sz="half" idx="1"/>
          </p:nvPr>
        </p:nvSpPr>
        <p:spPr>
          <a:xfrm>
            <a:off x="333559" y="720090"/>
            <a:ext cx="11376660" cy="6137910"/>
          </a:xfrm>
        </p:spPr>
        <p:txBody>
          <a:bodyPr>
            <a:noAutofit/>
          </a:bodyPr>
          <a:lstStyle/>
          <a:p>
            <a:pPr marL="0" indent="0">
              <a:lnSpc>
                <a:spcPct val="100000"/>
              </a:lnSpc>
              <a:buNone/>
              <a:tabLst>
                <a:tab pos="2057400" algn="l"/>
              </a:tabLst>
            </a:pPr>
            <a:r>
              <a:rPr lang="en-US" sz="2000" b="1" dirty="0"/>
              <a:t>UNESCO Intergovernmental Oceanographic Commission (IOC)</a:t>
            </a:r>
            <a:r>
              <a:rPr lang="en-US" sz="2000" dirty="0"/>
              <a:t> – Partnership Agreement</a:t>
            </a:r>
          </a:p>
          <a:p>
            <a:pPr marL="0" indent="0">
              <a:lnSpc>
                <a:spcPct val="100000"/>
              </a:lnSpc>
              <a:buNone/>
              <a:tabLst>
                <a:tab pos="2057400" algn="l"/>
              </a:tabLst>
            </a:pPr>
            <a:r>
              <a:rPr lang="en-US" sz="2000" b="1" dirty="0"/>
              <a:t>UN World </a:t>
            </a:r>
            <a:r>
              <a:rPr lang="en-US" sz="2000" b="1" dirty="0" err="1"/>
              <a:t>Meterological</a:t>
            </a:r>
            <a:r>
              <a:rPr lang="en-US" sz="2000" b="1" dirty="0"/>
              <a:t> Organization (</a:t>
            </a:r>
            <a:r>
              <a:rPr lang="en-US" sz="2000" b="1" dirty="0" err="1"/>
              <a:t>WMO</a:t>
            </a:r>
            <a:r>
              <a:rPr lang="en-US" sz="2000" b="1" dirty="0"/>
              <a:t>) </a:t>
            </a:r>
            <a:r>
              <a:rPr lang="en-US" sz="2000" dirty="0"/>
              <a:t>– MOU  </a:t>
            </a:r>
          </a:p>
          <a:p>
            <a:pPr marL="0" indent="0">
              <a:lnSpc>
                <a:spcPct val="100000"/>
              </a:lnSpc>
              <a:buNone/>
              <a:tabLst>
                <a:tab pos="2057400" algn="l"/>
              </a:tabLst>
            </a:pPr>
            <a:r>
              <a:rPr lang="en-US" sz="2000" b="1" dirty="0"/>
              <a:t>Group on Earth Observations (GEO) </a:t>
            </a:r>
            <a:r>
              <a:rPr lang="en-US" sz="2000" dirty="0"/>
              <a:t>– Accredited Partner</a:t>
            </a:r>
          </a:p>
          <a:p>
            <a:pPr marL="0" indent="0">
              <a:lnSpc>
                <a:spcPct val="100000"/>
              </a:lnSpc>
              <a:buNone/>
              <a:tabLst>
                <a:tab pos="2057400" algn="l"/>
              </a:tabLst>
            </a:pPr>
            <a:r>
              <a:rPr lang="en-US" sz="2000" b="1" dirty="0"/>
              <a:t>International Hydrographic Organization (IHO)</a:t>
            </a:r>
            <a:r>
              <a:rPr lang="en-US" sz="2000" dirty="0"/>
              <a:t> – Official Observer</a:t>
            </a:r>
          </a:p>
          <a:p>
            <a:pPr marL="0" indent="0">
              <a:lnSpc>
                <a:spcPct val="100000"/>
              </a:lnSpc>
              <a:buNone/>
              <a:tabLst>
                <a:tab pos="2057400" algn="l"/>
              </a:tabLst>
            </a:pPr>
            <a:r>
              <a:rPr lang="en-US" sz="2000" b="1" dirty="0"/>
              <a:t>UN International Seabed Authority (ISA)</a:t>
            </a:r>
            <a:r>
              <a:rPr lang="en-US" sz="2000" dirty="0"/>
              <a:t> – Accredited Observer</a:t>
            </a:r>
          </a:p>
          <a:p>
            <a:pPr marL="0" indent="0">
              <a:lnSpc>
                <a:spcPct val="100000"/>
              </a:lnSpc>
              <a:buNone/>
              <a:tabLst>
                <a:tab pos="2057400" algn="l"/>
              </a:tabLst>
            </a:pPr>
            <a:r>
              <a:rPr lang="en-US" sz="2000" b="1" dirty="0"/>
              <a:t>UN Convention on Biological Diversity (CBD)</a:t>
            </a:r>
            <a:r>
              <a:rPr lang="en-US" sz="2000" dirty="0"/>
              <a:t> – Accredited to </a:t>
            </a:r>
            <a:r>
              <a:rPr lang="en-US" sz="2000" dirty="0" err="1"/>
              <a:t>SBSTTAs</a:t>
            </a:r>
            <a:r>
              <a:rPr lang="en-US" sz="2000" dirty="0"/>
              <a:t> and COPs</a:t>
            </a:r>
          </a:p>
          <a:p>
            <a:pPr marL="0" indent="0">
              <a:lnSpc>
                <a:spcPct val="100000"/>
              </a:lnSpc>
              <a:buNone/>
              <a:tabLst>
                <a:tab pos="2057400" algn="l"/>
              </a:tabLst>
            </a:pPr>
            <a:r>
              <a:rPr lang="en-US" sz="2000" b="1" dirty="0"/>
              <a:t>International Whaling Commission (IWC)</a:t>
            </a:r>
            <a:r>
              <a:rPr lang="en-US" sz="2000" dirty="0"/>
              <a:t> – Accredited Observer</a:t>
            </a:r>
          </a:p>
          <a:p>
            <a:pPr marL="0" indent="0">
              <a:lnSpc>
                <a:spcPct val="100000"/>
              </a:lnSpc>
              <a:buNone/>
              <a:tabLst>
                <a:tab pos="2057400" algn="l"/>
              </a:tabLst>
            </a:pPr>
            <a:r>
              <a:rPr lang="en-US" sz="2000" b="1" dirty="0"/>
              <a:t>UN Framework Convention on Climate Change (UNFCC)</a:t>
            </a:r>
            <a:r>
              <a:rPr lang="en-US" sz="2000" dirty="0"/>
              <a:t> – Accredited to COPs</a:t>
            </a:r>
          </a:p>
          <a:p>
            <a:pPr marL="0" indent="0">
              <a:lnSpc>
                <a:spcPct val="100000"/>
              </a:lnSpc>
              <a:buNone/>
              <a:tabLst>
                <a:tab pos="2057400" algn="l"/>
              </a:tabLst>
            </a:pPr>
            <a:r>
              <a:rPr lang="en-US" sz="2000" b="1" dirty="0"/>
              <a:t>Ocean Climate Platform</a:t>
            </a:r>
            <a:r>
              <a:rPr lang="en-US" sz="2000" dirty="0"/>
              <a:t> – Accredited Partner</a:t>
            </a:r>
          </a:p>
          <a:p>
            <a:pPr marL="0" indent="0">
              <a:lnSpc>
                <a:spcPct val="100000"/>
              </a:lnSpc>
              <a:buNone/>
              <a:tabLst>
                <a:tab pos="2057400" algn="l"/>
              </a:tabLst>
            </a:pPr>
            <a:r>
              <a:rPr lang="en-US" sz="2000" b="1" dirty="0"/>
              <a:t>China Belt and Road Network </a:t>
            </a:r>
            <a:r>
              <a:rPr lang="en-US" sz="2000" dirty="0"/>
              <a:t>– Partner</a:t>
            </a:r>
          </a:p>
          <a:p>
            <a:pPr marL="0" indent="0">
              <a:lnSpc>
                <a:spcPct val="100000"/>
              </a:lnSpc>
              <a:buNone/>
              <a:tabLst>
                <a:tab pos="2057400" algn="l"/>
              </a:tabLst>
            </a:pPr>
            <a:r>
              <a:rPr lang="en-US" sz="2000" b="1" dirty="0"/>
              <a:t>International Standards Organization (ISO) </a:t>
            </a:r>
            <a:r>
              <a:rPr lang="en-US" sz="2000" dirty="0"/>
              <a:t>– Underwater Acoustics Sub-Committee</a:t>
            </a:r>
          </a:p>
          <a:p>
            <a:pPr marL="0" indent="0">
              <a:lnSpc>
                <a:spcPct val="100000"/>
              </a:lnSpc>
              <a:buNone/>
              <a:tabLst>
                <a:tab pos="2057400" algn="l"/>
              </a:tabLst>
            </a:pPr>
            <a:r>
              <a:rPr lang="en-US" sz="2000" b="1" dirty="0"/>
              <a:t>Global Business Alliance for Sustainable </a:t>
            </a:r>
            <a:r>
              <a:rPr lang="en-US" sz="2000" b="1" dirty="0" err="1"/>
              <a:t>Dev’t</a:t>
            </a:r>
            <a:r>
              <a:rPr lang="en-US" sz="2000" b="1" dirty="0"/>
              <a:t>, Int’l Chamber of Commerce (ICC) </a:t>
            </a:r>
            <a:r>
              <a:rPr lang="en-US" sz="2000" dirty="0"/>
              <a:t>– Member</a:t>
            </a:r>
          </a:p>
          <a:p>
            <a:pPr marL="0" indent="0">
              <a:lnSpc>
                <a:spcPct val="100000"/>
              </a:lnSpc>
              <a:buNone/>
              <a:tabLst>
                <a:tab pos="2057400" algn="l"/>
              </a:tabLst>
            </a:pPr>
            <a:r>
              <a:rPr lang="en-US" sz="2000" b="1" dirty="0"/>
              <a:t>Federation of Indian Chambers of Commerce and Industry (</a:t>
            </a:r>
            <a:r>
              <a:rPr lang="en-US" sz="2000" b="1" dirty="0" err="1"/>
              <a:t>FICCI</a:t>
            </a:r>
            <a:r>
              <a:rPr lang="en-US" sz="2000" b="1" dirty="0"/>
              <a:t>)</a:t>
            </a:r>
            <a:r>
              <a:rPr lang="en-US" sz="2000" dirty="0"/>
              <a:t> – MOU</a:t>
            </a:r>
          </a:p>
          <a:p>
            <a:pPr marL="0" indent="0">
              <a:lnSpc>
                <a:spcPct val="100000"/>
              </a:lnSpc>
              <a:buNone/>
              <a:tabLst>
                <a:tab pos="2057400" algn="l"/>
              </a:tabLst>
            </a:pPr>
            <a:endParaRPr lang="en-US" sz="2200" dirty="0"/>
          </a:p>
          <a:p>
            <a:pPr marL="0" indent="0">
              <a:lnSpc>
                <a:spcPct val="100000"/>
              </a:lnSpc>
              <a:buNone/>
              <a:tabLst>
                <a:tab pos="2057400" algn="l"/>
              </a:tabLst>
            </a:pPr>
            <a:endParaRPr lang="en-US" sz="2200" dirty="0"/>
          </a:p>
          <a:p>
            <a:pPr marL="0" indent="0">
              <a:lnSpc>
                <a:spcPct val="110000"/>
              </a:lnSpc>
              <a:buNone/>
              <a:tabLst>
                <a:tab pos="2057400" algn="l"/>
              </a:tabLst>
            </a:pPr>
            <a:endParaRPr lang="en-US" sz="2200" dirty="0"/>
          </a:p>
        </p:txBody>
      </p:sp>
      <p:pic>
        <p:nvPicPr>
          <p:cNvPr id="6" name="Picture 5">
            <a:extLst>
              <a:ext uri="{FF2B5EF4-FFF2-40B4-BE49-F238E27FC236}">
                <a16:creationId xmlns:a16="http://schemas.microsoft.com/office/drawing/2014/main" id="{DEC29966-CED3-459E-B2BD-68FA8CF934F7}"/>
              </a:ext>
            </a:extLst>
          </p:cNvPr>
          <p:cNvPicPr/>
          <p:nvPr/>
        </p:nvPicPr>
        <p:blipFill rotWithShape="1">
          <a:blip r:embed="rId2" cstate="screen">
            <a:extLst>
              <a:ext uri="{28A0092B-C50C-407E-A947-70E740481C1C}">
                <a14:useLocalDpi xmlns:a14="http://schemas.microsoft.com/office/drawing/2010/main"/>
              </a:ext>
            </a:extLst>
          </a:blip>
          <a:srcRect l="11284" t="2918" r="13283" b="5613"/>
          <a:stretch/>
        </p:blipFill>
        <p:spPr>
          <a:xfrm>
            <a:off x="9552894" y="1470991"/>
            <a:ext cx="2133956" cy="2928055"/>
          </a:xfrm>
          <a:prstGeom prst="rect">
            <a:avLst/>
          </a:prstGeom>
        </p:spPr>
      </p:pic>
      <p:sp>
        <p:nvSpPr>
          <p:cNvPr id="7" name="Text Box 5">
            <a:extLst>
              <a:ext uri="{FF2B5EF4-FFF2-40B4-BE49-F238E27FC236}">
                <a16:creationId xmlns:a16="http://schemas.microsoft.com/office/drawing/2014/main" id="{9291515B-4943-4698-ADAD-115BA30E66D8}"/>
              </a:ext>
            </a:extLst>
          </p:cNvPr>
          <p:cNvSpPr txBox="1">
            <a:spLocks noChangeArrowheads="1"/>
          </p:cNvSpPr>
          <p:nvPr/>
        </p:nvSpPr>
        <p:spPr bwMode="auto">
          <a:xfrm>
            <a:off x="9122736" y="4399046"/>
            <a:ext cx="2889318" cy="830997"/>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en-US" altLang="en-US" sz="1600" b="1" i="1" dirty="0">
                <a:solidFill>
                  <a:srgbClr val="002060"/>
                </a:solidFill>
              </a:rPr>
              <a:t>WOC: First ocean industry organization invited to address </a:t>
            </a:r>
          </a:p>
          <a:p>
            <a:pPr algn="ctr" eaLnBrk="0" fontAlgn="base" hangingPunct="0">
              <a:spcBef>
                <a:spcPct val="0"/>
              </a:spcBef>
              <a:spcAft>
                <a:spcPct val="0"/>
              </a:spcAft>
            </a:pPr>
            <a:r>
              <a:rPr lang="en-US" altLang="en-US" sz="1600" b="1" i="1" dirty="0">
                <a:solidFill>
                  <a:srgbClr val="002060"/>
                </a:solidFill>
              </a:rPr>
              <a:t>UN General Assembly</a:t>
            </a:r>
          </a:p>
        </p:txBody>
      </p:sp>
    </p:spTree>
    <p:extLst>
      <p:ext uri="{BB962C8B-B14F-4D97-AF65-F5344CB8AC3E}">
        <p14:creationId xmlns:p14="http://schemas.microsoft.com/office/powerpoint/2010/main" val="820578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ChangeArrowheads="1"/>
          </p:cNvSpPr>
          <p:nvPr/>
        </p:nvSpPr>
        <p:spPr bwMode="auto">
          <a:xfrm>
            <a:off x="0" y="-87630"/>
            <a:ext cx="12192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50000"/>
              </a:spcBef>
              <a:buFontTx/>
              <a:buNone/>
            </a:pPr>
            <a:r>
              <a:rPr lang="en-US" altLang="en-US" sz="4400" b="1" dirty="0">
                <a:solidFill>
                  <a:schemeClr val="bg1"/>
                </a:solidFill>
                <a:latin typeface="+mj-lt"/>
              </a:rPr>
              <a:t>WOC: Industry Leadership, Collaboration, Action</a:t>
            </a:r>
          </a:p>
        </p:txBody>
      </p:sp>
      <p:sp>
        <p:nvSpPr>
          <p:cNvPr id="34820" name="Text Box 4"/>
          <p:cNvSpPr txBox="1">
            <a:spLocks noChangeArrowheads="1"/>
          </p:cNvSpPr>
          <p:nvPr/>
        </p:nvSpPr>
        <p:spPr bwMode="auto">
          <a:xfrm>
            <a:off x="376205" y="830898"/>
            <a:ext cx="11636890" cy="5410712"/>
          </a:xfrm>
          <a:prstGeom prst="rect">
            <a:avLst/>
          </a:prstGeom>
          <a:noFill/>
          <a:ln>
            <a:noFill/>
          </a:ln>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804863" indent="-3429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lvl="1" indent="0">
              <a:buNone/>
              <a:defRPr/>
            </a:pPr>
            <a:r>
              <a:rPr lang="en-US" altLang="en-US" sz="2400" b="1" u="sng" dirty="0">
                <a:solidFill>
                  <a:srgbClr val="161AAA"/>
                </a:solidFill>
                <a:latin typeface="+mn-lt"/>
              </a:rPr>
              <a:t>Cross-Cutting Framework for Leadership, Collaboration and Action:</a:t>
            </a:r>
          </a:p>
          <a:p>
            <a:pPr marL="0" lvl="1" indent="0">
              <a:buNone/>
              <a:defRPr/>
            </a:pPr>
            <a:endParaRPr lang="en-US" altLang="en-US" sz="800" b="1" u="sng" dirty="0">
              <a:solidFill>
                <a:srgbClr val="161AAA"/>
              </a:solidFill>
              <a:latin typeface="+mn-lt"/>
            </a:endParaRPr>
          </a:p>
          <a:p>
            <a:pPr marL="0" indent="0">
              <a:buNone/>
            </a:pPr>
            <a:r>
              <a:rPr lang="en-US" sz="2400" b="1" dirty="0">
                <a:solidFill>
                  <a:srgbClr val="161AAA"/>
                </a:solidFill>
                <a:latin typeface="+mn-lt"/>
              </a:rPr>
              <a:t>Sustainable Development Goals (SDGs)</a:t>
            </a:r>
          </a:p>
          <a:p>
            <a:r>
              <a:rPr lang="en-US" sz="2000" dirty="0">
                <a:solidFill>
                  <a:srgbClr val="161AAA"/>
                </a:solidFill>
                <a:latin typeface="+mn-lt"/>
              </a:rPr>
              <a:t>Coordinated, proactive business community efforts to develop ocean industry SDG targets and indicators</a:t>
            </a:r>
          </a:p>
          <a:p>
            <a:pPr marL="0" indent="0">
              <a:buNone/>
            </a:pPr>
            <a:r>
              <a:rPr lang="en-US" sz="2400" b="1" dirty="0">
                <a:solidFill>
                  <a:srgbClr val="161AAA"/>
                </a:solidFill>
                <a:latin typeface="+mn-lt"/>
              </a:rPr>
              <a:t>Ocean Investment Platform</a:t>
            </a:r>
          </a:p>
          <a:p>
            <a:r>
              <a:rPr lang="en-US" sz="2000" dirty="0">
                <a:solidFill>
                  <a:srgbClr val="161AAA"/>
                </a:solidFill>
                <a:latin typeface="+mn-lt"/>
              </a:rPr>
              <a:t>A forum for industries, innovators, investors to accelerate investment in ocean sustainable development</a:t>
            </a:r>
          </a:p>
          <a:p>
            <a:pPr marL="0" indent="0">
              <a:buNone/>
            </a:pPr>
            <a:r>
              <a:rPr lang="en-US" sz="2400" b="1" dirty="0">
                <a:solidFill>
                  <a:srgbClr val="161AAA"/>
                </a:solidFill>
                <a:latin typeface="+mn-lt"/>
              </a:rPr>
              <a:t>Young Ocean Professionals Network</a:t>
            </a:r>
          </a:p>
          <a:p>
            <a:r>
              <a:rPr lang="en-US" sz="2000" dirty="0">
                <a:solidFill>
                  <a:srgbClr val="161AAA"/>
                </a:solidFill>
                <a:latin typeface="+mn-lt"/>
              </a:rPr>
              <a:t>Bringing together future leaders in Corporate Ocean Responsibility from across the sectors worldwide</a:t>
            </a:r>
          </a:p>
          <a:p>
            <a:pPr marL="0" indent="0">
              <a:buNone/>
            </a:pPr>
            <a:r>
              <a:rPr lang="en-US" sz="2400" b="1" dirty="0">
                <a:solidFill>
                  <a:srgbClr val="161AAA"/>
                </a:solidFill>
                <a:latin typeface="+mn-lt"/>
              </a:rPr>
              <a:t>Regional Ocean Industry Leadership and Collaboration</a:t>
            </a:r>
          </a:p>
          <a:p>
            <a:r>
              <a:rPr lang="en-US" sz="2000" dirty="0">
                <a:solidFill>
                  <a:srgbClr val="161AAA"/>
                </a:solidFill>
                <a:latin typeface="+mn-lt"/>
              </a:rPr>
              <a:t>Arctic, Mediterranean, W. Indian Ocean, etc.</a:t>
            </a:r>
          </a:p>
          <a:p>
            <a:pPr marL="0" indent="0">
              <a:buNone/>
            </a:pPr>
            <a:r>
              <a:rPr lang="en-US" sz="2400" b="1" dirty="0">
                <a:solidFill>
                  <a:srgbClr val="161AAA"/>
                </a:solidFill>
                <a:latin typeface="+mn-lt"/>
              </a:rPr>
              <a:t>Sustainable Ocean Summit (SOS)</a:t>
            </a:r>
          </a:p>
          <a:p>
            <a:r>
              <a:rPr lang="en-US" sz="2000" dirty="0">
                <a:solidFill>
                  <a:srgbClr val="161AAA"/>
                </a:solidFill>
                <a:latin typeface="+mn-lt"/>
              </a:rPr>
              <a:t>The only annual global, multi-industry gathering developed by and for</a:t>
            </a:r>
          </a:p>
          <a:p>
            <a:pPr marL="0" indent="0">
              <a:buNone/>
            </a:pPr>
            <a:r>
              <a:rPr lang="en-US" sz="2000" dirty="0">
                <a:solidFill>
                  <a:srgbClr val="161AAA"/>
                </a:solidFill>
                <a:latin typeface="+mn-lt"/>
              </a:rPr>
              <a:t>       the business community, focused on sustainable development  </a:t>
            </a:r>
          </a:p>
          <a:p>
            <a:pPr marL="0" indent="0">
              <a:buNone/>
            </a:pPr>
            <a:r>
              <a:rPr lang="en-US" sz="2000" dirty="0">
                <a:solidFill>
                  <a:srgbClr val="161AAA"/>
                </a:solidFill>
                <a:latin typeface="+mn-lt"/>
              </a:rPr>
              <a:t>	(7th SOS, Paris, 20-22 Nov, 2019)</a:t>
            </a:r>
          </a:p>
        </p:txBody>
      </p:sp>
      <p:pic>
        <p:nvPicPr>
          <p:cNvPr id="5" name="Picture 6" descr="89983095, Harald Sund /Photographer's Choice">
            <a:extLst>
              <a:ext uri="{FF2B5EF4-FFF2-40B4-BE49-F238E27FC236}">
                <a16:creationId xmlns:a16="http://schemas.microsoft.com/office/drawing/2014/main" id="{3AA306C9-D364-4299-9D53-7898816C936B}"/>
              </a:ext>
            </a:extLst>
          </p:cNvPr>
          <p:cNvPicPr>
            <a:picLocks noChangeAspect="1" noChangeArrowheads="1"/>
          </p:cNvPicPr>
          <p:nvPr/>
        </p:nvPicPr>
        <p:blipFill rotWithShape="1">
          <a:blip r:embed="rId3" cstate="print"/>
          <a:srcRect t="8115"/>
          <a:stretch/>
        </p:blipFill>
        <p:spPr bwMode="auto">
          <a:xfrm>
            <a:off x="8103442" y="4182268"/>
            <a:ext cx="4088558" cy="2755245"/>
          </a:xfrm>
          <a:prstGeom prst="rect">
            <a:avLst/>
          </a:prstGeom>
          <a:noFill/>
        </p:spPr>
      </p:pic>
    </p:spTree>
    <p:extLst>
      <p:ext uri="{BB962C8B-B14F-4D97-AF65-F5344CB8AC3E}">
        <p14:creationId xmlns:p14="http://schemas.microsoft.com/office/powerpoint/2010/main" val="576657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3"/>
          <p:cNvSpPr txBox="1">
            <a:spLocks noChangeArrowheads="1"/>
          </p:cNvSpPr>
          <p:nvPr/>
        </p:nvSpPr>
        <p:spPr bwMode="auto">
          <a:xfrm>
            <a:off x="1141730" y="803666"/>
            <a:ext cx="10093574" cy="5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eaLnBrk="0" fontAlgn="base" hangingPunct="0">
              <a:spcBef>
                <a:spcPct val="0"/>
              </a:spcBef>
              <a:spcAft>
                <a:spcPct val="0"/>
              </a:spcAft>
              <a:buFontTx/>
              <a:buNone/>
              <a:defRPr sz="1900" b="1" i="1">
                <a:solidFill>
                  <a:srgbClr val="283583"/>
                </a:solidFill>
              </a:defRPr>
            </a:lvl1pPr>
            <a:lvl2pPr marL="742950" indent="-285750">
              <a:spcBef>
                <a:spcPct val="20000"/>
              </a:spcBef>
              <a:buChar char="–"/>
              <a:defRPr sz="2800">
                <a:latin typeface="Times New Roman" pitchFamily="18" charset="0"/>
              </a:defRPr>
            </a:lvl2pPr>
            <a:lvl3pPr marL="1143000" indent="-228600">
              <a:spcBef>
                <a:spcPct val="20000"/>
              </a:spcBef>
              <a:buChar char="•"/>
              <a:defRPr sz="2400">
                <a:latin typeface="Times New Roman" pitchFamily="18" charset="0"/>
              </a:defRPr>
            </a:lvl3pPr>
            <a:lvl4pPr marL="1600200" indent="-228600">
              <a:spcBef>
                <a:spcPct val="20000"/>
              </a:spcBef>
              <a:buChar char="–"/>
              <a:defRPr sz="2000">
                <a:latin typeface="Times New Roman" pitchFamily="18" charset="0"/>
              </a:defRPr>
            </a:lvl4pPr>
            <a:lvl5pPr marL="2057400" indent="-228600">
              <a:spcBef>
                <a:spcPct val="20000"/>
              </a:spcBef>
              <a:buChar char="»"/>
              <a:defRPr sz="2000">
                <a:latin typeface="Times New Roman" pitchFamily="18" charset="0"/>
              </a:defRPr>
            </a:lvl5pPr>
            <a:lvl6pPr marL="2514600" indent="-228600" eaLnBrk="0" fontAlgn="base" hangingPunct="0">
              <a:spcBef>
                <a:spcPct val="20000"/>
              </a:spcBef>
              <a:spcAft>
                <a:spcPct val="0"/>
              </a:spcAft>
              <a:buChar char="»"/>
              <a:defRPr sz="2000">
                <a:latin typeface="Times New Roman" pitchFamily="18" charset="0"/>
              </a:defRPr>
            </a:lvl6pPr>
            <a:lvl7pPr marL="2971800" indent="-228600" eaLnBrk="0" fontAlgn="base" hangingPunct="0">
              <a:spcBef>
                <a:spcPct val="20000"/>
              </a:spcBef>
              <a:spcAft>
                <a:spcPct val="0"/>
              </a:spcAft>
              <a:buChar char="»"/>
              <a:defRPr sz="2000">
                <a:latin typeface="Times New Roman" pitchFamily="18" charset="0"/>
              </a:defRPr>
            </a:lvl7pPr>
            <a:lvl8pPr marL="3429000" indent="-228600" eaLnBrk="0" fontAlgn="base" hangingPunct="0">
              <a:spcBef>
                <a:spcPct val="20000"/>
              </a:spcBef>
              <a:spcAft>
                <a:spcPct val="0"/>
              </a:spcAft>
              <a:buChar char="»"/>
              <a:defRPr sz="2000">
                <a:latin typeface="Times New Roman" pitchFamily="18" charset="0"/>
              </a:defRPr>
            </a:lvl8pPr>
            <a:lvl9pPr marL="3886200" indent="-228600" eaLnBrk="0" fontAlgn="base" hangingPunct="0">
              <a:spcBef>
                <a:spcPct val="20000"/>
              </a:spcBef>
              <a:spcAft>
                <a:spcPct val="0"/>
              </a:spcAft>
              <a:buChar char="»"/>
              <a:defRPr sz="2000">
                <a:latin typeface="Times New Roman" pitchFamily="18" charset="0"/>
              </a:defRPr>
            </a:lvl9pPr>
          </a:lstStyle>
          <a:p>
            <a:r>
              <a:rPr lang="en-US" sz="2400" i="0" dirty="0"/>
              <a:t>What do the SDGs and the Ocean SDG 14 mean for the ocean business community ?</a:t>
            </a:r>
          </a:p>
          <a:p>
            <a:r>
              <a:rPr lang="en-US" sz="800" dirty="0"/>
              <a:t> </a:t>
            </a:r>
          </a:p>
          <a:p>
            <a:pPr marL="342900" indent="-342900">
              <a:buFont typeface="Arial" charset="0"/>
              <a:buChar char="•"/>
            </a:pPr>
            <a:r>
              <a:rPr lang="en-US" sz="2400" b="0" i="0" dirty="0"/>
              <a:t>For the ocean business community as a whole ? </a:t>
            </a:r>
          </a:p>
          <a:p>
            <a:pPr lvl="1"/>
            <a:r>
              <a:rPr lang="en-US" sz="2200" dirty="0">
                <a:solidFill>
                  <a:srgbClr val="283583"/>
                </a:solidFill>
                <a:latin typeface="+mn-lt"/>
              </a:rPr>
              <a:t>Especially the broad, cross-cutting Ocean SDG targets: </a:t>
            </a:r>
          </a:p>
          <a:p>
            <a:pPr marL="914400" lvl="2" indent="0">
              <a:buNone/>
            </a:pPr>
            <a:r>
              <a:rPr lang="en-US" sz="2200" dirty="0">
                <a:solidFill>
                  <a:srgbClr val="283583"/>
                </a:solidFill>
                <a:latin typeface="+mn-lt"/>
              </a:rPr>
              <a:t>Reducing pollution, avoiding ecosystem impacts, increasing protected areas ?</a:t>
            </a:r>
          </a:p>
          <a:p>
            <a:endParaRPr lang="en-US" sz="800" b="0" i="0" dirty="0"/>
          </a:p>
          <a:p>
            <a:pPr marL="342900" indent="-342900">
              <a:buFont typeface="Arial" charset="0"/>
              <a:buChar char="•"/>
            </a:pPr>
            <a:r>
              <a:rPr lang="en-US" sz="2400" b="0" i="0" dirty="0"/>
              <a:t>How can ocean industries provide leadership and collaboration to ensure the DGs for the ocean…</a:t>
            </a:r>
          </a:p>
          <a:p>
            <a:pPr marL="457200" lvl="1" indent="0">
              <a:buNone/>
            </a:pPr>
            <a:r>
              <a:rPr lang="en-US" sz="2200" dirty="0">
                <a:solidFill>
                  <a:srgbClr val="283583"/>
                </a:solidFill>
                <a:latin typeface="+mn-lt"/>
              </a:rPr>
              <a:t>…are practical and implementable ?</a:t>
            </a:r>
          </a:p>
          <a:p>
            <a:pPr marL="457200" lvl="1" indent="0">
              <a:buNone/>
            </a:pPr>
            <a:r>
              <a:rPr lang="en-US" sz="2200" dirty="0">
                <a:solidFill>
                  <a:srgbClr val="283583"/>
                </a:solidFill>
                <a:latin typeface="+mn-lt"/>
              </a:rPr>
              <a:t>…support responsible economic activity  ?</a:t>
            </a:r>
          </a:p>
          <a:p>
            <a:pPr marL="457200" lvl="1" indent="0">
              <a:buNone/>
            </a:pPr>
            <a:r>
              <a:rPr lang="en-US" sz="2200" dirty="0">
                <a:solidFill>
                  <a:srgbClr val="283583"/>
                </a:solidFill>
                <a:latin typeface="+mn-lt"/>
              </a:rPr>
              <a:t>…advance development that can be sustained ?</a:t>
            </a:r>
          </a:p>
          <a:p>
            <a:pPr marL="457200" lvl="1" indent="0">
              <a:buNone/>
            </a:pPr>
            <a:endParaRPr lang="en-US" sz="800" i="1" dirty="0">
              <a:latin typeface="+mn-lt"/>
            </a:endParaRPr>
          </a:p>
          <a:p>
            <a:r>
              <a:rPr lang="en-US" sz="2400" i="0" dirty="0"/>
              <a:t>How can industry, governments, </a:t>
            </a:r>
          </a:p>
          <a:p>
            <a:r>
              <a:rPr lang="en-US" sz="2400" i="0" dirty="0"/>
              <a:t>and other ocean stakeholders </a:t>
            </a:r>
          </a:p>
          <a:p>
            <a:r>
              <a:rPr lang="en-US" sz="2400" i="0" dirty="0"/>
              <a:t>best collaborate on ocean sustainable development ?</a:t>
            </a:r>
          </a:p>
        </p:txBody>
      </p:sp>
      <p:sp>
        <p:nvSpPr>
          <p:cNvPr id="45059" name="Rectangle 1"/>
          <p:cNvSpPr>
            <a:spLocks noChangeArrowheads="1"/>
          </p:cNvSpPr>
          <p:nvPr/>
        </p:nvSpPr>
        <p:spPr bwMode="auto">
          <a:xfrm>
            <a:off x="-1" y="-109330"/>
            <a:ext cx="11484077" cy="769441"/>
          </a:xfrm>
          <a:prstGeom prst="rect">
            <a:avLst/>
          </a:prstGeom>
          <a:noFill/>
          <a:ln w="9525">
            <a:noFill/>
            <a:miter lim="800000"/>
            <a:headEnd/>
            <a:tailEnd/>
          </a:ln>
        </p:spPr>
        <p:txBody>
          <a:bodyPr wrap="square">
            <a:spAutoFit/>
          </a:bodyPr>
          <a:lstStyle/>
          <a:p>
            <a:pPr eaLnBrk="0" fontAlgn="base" hangingPunct="0">
              <a:spcBef>
                <a:spcPct val="50000"/>
              </a:spcBef>
              <a:spcAft>
                <a:spcPct val="0"/>
              </a:spcAft>
            </a:pPr>
            <a:r>
              <a:rPr lang="en-US" altLang="en-US" sz="4400" dirty="0">
                <a:solidFill>
                  <a:schemeClr val="bg1"/>
                </a:solidFill>
                <a:ea typeface="+mj-ea"/>
                <a:cs typeface="+mj-cs"/>
              </a:rPr>
              <a:t>SDGs and Ocean Business Action</a:t>
            </a:r>
          </a:p>
        </p:txBody>
      </p:sp>
      <p:pic>
        <p:nvPicPr>
          <p:cNvPr id="4" name="Picture 3">
            <a:extLst>
              <a:ext uri="{FF2B5EF4-FFF2-40B4-BE49-F238E27FC236}">
                <a16:creationId xmlns:a16="http://schemas.microsoft.com/office/drawing/2014/main" id="{D238A6AE-A95B-4526-864D-CE8FF37E17A1}"/>
              </a:ext>
            </a:extLst>
          </p:cNvPr>
          <p:cNvPicPr>
            <a:picLocks noChangeAspect="1"/>
          </p:cNvPicPr>
          <p:nvPr/>
        </p:nvPicPr>
        <p:blipFill rotWithShape="1">
          <a:blip r:embed="rId3"/>
          <a:srcRect t="17848"/>
          <a:stretch/>
        </p:blipFill>
        <p:spPr>
          <a:xfrm>
            <a:off x="7580043" y="3455674"/>
            <a:ext cx="4434976" cy="2227014"/>
          </a:xfrm>
          <a:prstGeom prst="rect">
            <a:avLst/>
          </a:prstGeom>
        </p:spPr>
      </p:pic>
    </p:spTree>
    <p:extLst>
      <p:ext uri="{BB962C8B-B14F-4D97-AF65-F5344CB8AC3E}">
        <p14:creationId xmlns:p14="http://schemas.microsoft.com/office/powerpoint/2010/main" val="1244239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0" y="-109330"/>
            <a:ext cx="8839200" cy="769441"/>
          </a:xfrm>
          <a:prstGeom prst="rect">
            <a:avLst/>
          </a:prstGeom>
          <a:noFill/>
          <a:ln w="9525">
            <a:noFill/>
            <a:miter lim="800000"/>
            <a:headEnd/>
            <a:tailEnd/>
          </a:ln>
        </p:spPr>
        <p:txBody>
          <a:bodyPr wrap="square">
            <a:spAutoFit/>
          </a:bodyPr>
          <a:lstStyle>
            <a:defPPr>
              <a:defRPr lang="fr-FR"/>
            </a:defPPr>
            <a:lvl1pPr eaLnBrk="0" fontAlgn="base" hangingPunct="0">
              <a:spcBef>
                <a:spcPct val="50000"/>
              </a:spcBef>
              <a:spcAft>
                <a:spcPct val="0"/>
              </a:spcAft>
              <a:defRPr sz="4400">
                <a:solidFill>
                  <a:schemeClr val="bg1"/>
                </a:solidFill>
                <a:latin typeface="+mj-lt"/>
                <a:ea typeface="+mj-ea"/>
                <a:cs typeface="+mj-cs"/>
              </a:defRPr>
            </a:lvl1pPr>
          </a:lstStyle>
          <a:p>
            <a:r>
              <a:rPr lang="en-US" altLang="en-US" dirty="0">
                <a:latin typeface="+mn-lt"/>
              </a:rPr>
              <a:t>WOC Ocean SDGs Initiative</a:t>
            </a:r>
          </a:p>
        </p:txBody>
      </p:sp>
      <p:sp>
        <p:nvSpPr>
          <p:cNvPr id="47107" name="Text Box 3"/>
          <p:cNvSpPr txBox="1">
            <a:spLocks noChangeArrowheads="1"/>
          </p:cNvSpPr>
          <p:nvPr/>
        </p:nvSpPr>
        <p:spPr bwMode="auto">
          <a:xfrm>
            <a:off x="2133600" y="1447801"/>
            <a:ext cx="8153400" cy="1323439"/>
          </a:xfrm>
          <a:prstGeom prst="rect">
            <a:avLst/>
          </a:prstGeom>
          <a:noFill/>
          <a:ln w="9525">
            <a:noFill/>
            <a:miter lim="800000"/>
            <a:headEnd/>
            <a:tailEnd/>
          </a:ln>
        </p:spPr>
        <p:txBody>
          <a:bodyPr>
            <a:spAutoFit/>
          </a:bodyPr>
          <a:lstStyle>
            <a:defPPr>
              <a:defRPr lang="fr-FR"/>
            </a:defPPr>
            <a:lvl1pPr marL="342900" indent="-342900" eaLnBrk="0" fontAlgn="base" hangingPunct="0">
              <a:spcBef>
                <a:spcPct val="0"/>
              </a:spcBef>
              <a:spcAft>
                <a:spcPct val="0"/>
              </a:spcAft>
              <a:buFontTx/>
              <a:buChar char="•"/>
              <a:defRPr sz="2000">
                <a:solidFill>
                  <a:srgbClr val="283583"/>
                </a:solidFill>
              </a:defRPr>
            </a:lvl1pPr>
          </a:lstStyle>
          <a:p>
            <a:endParaRPr lang="en-US" altLang="en-US"/>
          </a:p>
          <a:p>
            <a:endParaRPr lang="en-US" altLang="en-US"/>
          </a:p>
          <a:p>
            <a:endParaRPr lang="en-US" altLang="en-US"/>
          </a:p>
          <a:p>
            <a:endParaRPr lang="en-US" altLang="en-US"/>
          </a:p>
        </p:txBody>
      </p:sp>
      <p:sp>
        <p:nvSpPr>
          <p:cNvPr id="11268" name="Text Box 3"/>
          <p:cNvSpPr txBox="1">
            <a:spLocks noChangeArrowheads="1"/>
          </p:cNvSpPr>
          <p:nvPr/>
        </p:nvSpPr>
        <p:spPr bwMode="auto">
          <a:xfrm>
            <a:off x="1071431" y="660111"/>
            <a:ext cx="11455883" cy="5539978"/>
          </a:xfrm>
          <a:prstGeom prst="rect">
            <a:avLst/>
          </a:prstGeom>
          <a:noFill/>
          <a:ln w="9525">
            <a:noFill/>
            <a:miter lim="800000"/>
            <a:headEnd/>
            <a:tailEnd/>
          </a:ln>
        </p:spPr>
        <p:txBody>
          <a:bodyPr wrap="square">
            <a:spAutoFit/>
          </a:bodyPr>
          <a:lstStyle>
            <a:defPPr>
              <a:defRPr lang="fr-FR"/>
            </a:defPPr>
            <a:lvl1pPr marL="342900" indent="-342900" eaLnBrk="0" fontAlgn="base" hangingPunct="0">
              <a:spcBef>
                <a:spcPct val="0"/>
              </a:spcBef>
              <a:spcAft>
                <a:spcPct val="0"/>
              </a:spcAft>
              <a:buFontTx/>
              <a:buChar char="•"/>
              <a:defRPr sz="2000">
                <a:solidFill>
                  <a:srgbClr val="283583"/>
                </a:solidFill>
              </a:defRPr>
            </a:lvl1pPr>
          </a:lstStyle>
          <a:p>
            <a:pPr marL="0" indent="0">
              <a:buNone/>
            </a:pPr>
            <a:r>
              <a:rPr lang="en-US" altLang="en-US" sz="2200" u="sng" dirty="0"/>
              <a:t>2015</a:t>
            </a:r>
          </a:p>
          <a:p>
            <a:r>
              <a:rPr lang="en-US" altLang="en-US" sz="2200" dirty="0"/>
              <a:t>Inform ocean business community about SDGs (ongoing)</a:t>
            </a:r>
          </a:p>
          <a:p>
            <a:r>
              <a:rPr lang="en-US" sz="2200" dirty="0"/>
              <a:t>Analyze SDGs re ocean industries (report completed)</a:t>
            </a:r>
          </a:p>
          <a:p>
            <a:pPr marL="0" indent="0">
              <a:buNone/>
            </a:pPr>
            <a:r>
              <a:rPr lang="en-US" sz="2200" u="sng" dirty="0"/>
              <a:t>2016</a:t>
            </a:r>
          </a:p>
          <a:p>
            <a:r>
              <a:rPr lang="en-US" altLang="en-US" sz="2200" dirty="0"/>
              <a:t>Begin developing draft targets/indicators with/for ocean business community </a:t>
            </a:r>
            <a:endParaRPr lang="en-US" altLang="en-US" sz="2200" i="1" dirty="0"/>
          </a:p>
          <a:p>
            <a:r>
              <a:rPr lang="en-US" altLang="en-US" sz="2200" dirty="0"/>
              <a:t>Ocean SDG Targets for Business: </a:t>
            </a:r>
            <a:r>
              <a:rPr lang="en-US" altLang="en-US" sz="2200" i="1" dirty="0"/>
              <a:t>WOC Sustainable Ocean Summit</a:t>
            </a:r>
          </a:p>
          <a:p>
            <a:pPr marL="0" indent="0">
              <a:buNone/>
            </a:pPr>
            <a:r>
              <a:rPr lang="en-US" sz="2200" u="sng" dirty="0"/>
              <a:t>2017</a:t>
            </a:r>
          </a:p>
          <a:p>
            <a:r>
              <a:rPr lang="en-US" altLang="en-US" sz="2200" dirty="0"/>
              <a:t>Develop draft targets/indicators with/for ocean business community</a:t>
            </a:r>
          </a:p>
          <a:p>
            <a:r>
              <a:rPr lang="en-US" altLang="en-US" sz="2200" dirty="0"/>
              <a:t>UN global event Ocean/SDG 14 conference (5-9 June)</a:t>
            </a:r>
          </a:p>
          <a:p>
            <a:pPr marL="0" indent="0">
              <a:buNone/>
            </a:pPr>
            <a:r>
              <a:rPr lang="en-US" altLang="en-US" sz="2200" dirty="0"/>
              <a:t>	</a:t>
            </a:r>
            <a:r>
              <a:rPr lang="en-US" altLang="en-US" sz="2200" i="1" dirty="0"/>
              <a:t>- WOC partnership with President of UN General Assembly for industry involvement</a:t>
            </a:r>
            <a:endParaRPr lang="en-US" altLang="en-US" sz="2200" dirty="0"/>
          </a:p>
          <a:p>
            <a:r>
              <a:rPr lang="en-US" altLang="en-US" sz="2200" dirty="0"/>
              <a:t>Ocean industry SDG 14 Global event: </a:t>
            </a:r>
            <a:r>
              <a:rPr lang="en-US" altLang="en-US" sz="2200" i="1" dirty="0"/>
              <a:t>WOC Sustainable Ocean Summit</a:t>
            </a:r>
          </a:p>
          <a:p>
            <a:pPr marL="0" indent="0">
              <a:buNone/>
            </a:pPr>
            <a:r>
              <a:rPr lang="en-US" sz="2200" u="sng" dirty="0"/>
              <a:t>2018</a:t>
            </a:r>
          </a:p>
          <a:p>
            <a:r>
              <a:rPr lang="en-US" altLang="en-US" sz="2200" dirty="0"/>
              <a:t>Continue to develop draft targets/indicators with/for ocean business community</a:t>
            </a:r>
          </a:p>
          <a:p>
            <a:r>
              <a:rPr lang="en-US" altLang="en-US" sz="2200" dirty="0"/>
              <a:t>Engage/consult other stakeholders for input</a:t>
            </a:r>
          </a:p>
          <a:p>
            <a:r>
              <a:rPr lang="en-US" altLang="en-US" sz="2200" dirty="0"/>
              <a:t>Ocean industry SDG Global event: </a:t>
            </a:r>
            <a:r>
              <a:rPr lang="en-US" altLang="en-US" sz="2200" i="1" dirty="0"/>
              <a:t>WOC Sustainable Ocean Summit</a:t>
            </a:r>
            <a:endParaRPr lang="en-US" altLang="en-US" sz="2400" i="1" dirty="0">
              <a:solidFill>
                <a:srgbClr val="283583"/>
              </a:solidFill>
            </a:endParaRPr>
          </a:p>
          <a:p>
            <a:pPr lvl="1"/>
            <a:endParaRPr lang="en-US" altLang="en-US" sz="2400" dirty="0"/>
          </a:p>
        </p:txBody>
      </p:sp>
    </p:spTree>
    <p:extLst>
      <p:ext uri="{BB962C8B-B14F-4D97-AF65-F5344CB8AC3E}">
        <p14:creationId xmlns:p14="http://schemas.microsoft.com/office/powerpoint/2010/main" val="1499803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68826" y="-116193"/>
            <a:ext cx="11326556" cy="769441"/>
          </a:xfrm>
          <a:prstGeom prst="rect">
            <a:avLst/>
          </a:prstGeom>
          <a:noFill/>
          <a:ln w="9525">
            <a:noFill/>
            <a:miter lim="800000"/>
            <a:headEnd/>
            <a:tailEnd/>
          </a:ln>
        </p:spPr>
        <p:txBody>
          <a:bodyPr wrap="square">
            <a:spAutoFit/>
          </a:bodyPr>
          <a:lstStyle>
            <a:defPPr>
              <a:defRPr lang="fr-FR"/>
            </a:defPPr>
            <a:lvl1pPr algn="ctr" eaLnBrk="0" fontAlgn="base" hangingPunct="0">
              <a:spcBef>
                <a:spcPct val="50000"/>
              </a:spcBef>
              <a:spcAft>
                <a:spcPct val="0"/>
              </a:spcAft>
              <a:defRPr sz="4400">
                <a:solidFill>
                  <a:schemeClr val="bg1"/>
                </a:solidFill>
                <a:latin typeface="+mj-lt"/>
                <a:ea typeface="+mj-ea"/>
                <a:cs typeface="+mj-cs"/>
              </a:defRPr>
            </a:lvl1pPr>
          </a:lstStyle>
          <a:p>
            <a:pPr algn="l"/>
            <a:r>
              <a:rPr lang="en-US" altLang="en-US" dirty="0">
                <a:latin typeface="+mn-lt"/>
              </a:rPr>
              <a:t>Ocean Business and Investment Action </a:t>
            </a:r>
          </a:p>
        </p:txBody>
      </p:sp>
      <p:sp>
        <p:nvSpPr>
          <p:cNvPr id="51203" name="Text Box 3"/>
          <p:cNvSpPr txBox="1">
            <a:spLocks noChangeArrowheads="1"/>
          </p:cNvSpPr>
          <p:nvPr/>
        </p:nvSpPr>
        <p:spPr bwMode="auto">
          <a:xfrm>
            <a:off x="2133600" y="1219201"/>
            <a:ext cx="8153400" cy="1200329"/>
          </a:xfrm>
          <a:prstGeom prst="rect">
            <a:avLst/>
          </a:prstGeom>
          <a:noFill/>
          <a:ln w="9525">
            <a:noFill/>
            <a:miter lim="800000"/>
            <a:headEnd/>
            <a:tailEnd/>
          </a:ln>
        </p:spPr>
        <p:txBody>
          <a:bodyPr>
            <a:spAutoFit/>
          </a:bodyPr>
          <a:lstStyle/>
          <a:p>
            <a:endParaRPr lang="en-US" altLang="en-US" b="1"/>
          </a:p>
          <a:p>
            <a:endParaRPr lang="en-US" altLang="en-US" b="1"/>
          </a:p>
          <a:p>
            <a:endParaRPr lang="en-US" altLang="en-US" b="1"/>
          </a:p>
          <a:p>
            <a:endParaRPr lang="en-US" altLang="en-US"/>
          </a:p>
        </p:txBody>
      </p:sp>
      <p:sp>
        <p:nvSpPr>
          <p:cNvPr id="11268" name="Text Box 3"/>
          <p:cNvSpPr txBox="1">
            <a:spLocks noChangeArrowheads="1"/>
          </p:cNvSpPr>
          <p:nvPr/>
        </p:nvSpPr>
        <p:spPr bwMode="auto">
          <a:xfrm>
            <a:off x="796618" y="835186"/>
            <a:ext cx="9622971" cy="6247850"/>
          </a:xfrm>
          <a:prstGeom prst="rect">
            <a:avLst/>
          </a:prstGeom>
          <a:noFill/>
          <a:ln w="9525">
            <a:noFill/>
            <a:miter lim="800000"/>
            <a:headEnd/>
            <a:tailEnd/>
          </a:ln>
        </p:spPr>
        <p:txBody>
          <a:bodyPr wrap="square" lIns="91427" tIns="45713" rIns="91427" bIns="45713">
            <a:spAutoFit/>
          </a:bodyPr>
          <a:lstStyle>
            <a:defPPr>
              <a:defRPr lang="fr-FR"/>
            </a:defPPr>
            <a:lvl1pPr indent="-342900" fontAlgn="base">
              <a:spcBef>
                <a:spcPct val="0"/>
              </a:spcBef>
              <a:spcAft>
                <a:spcPct val="0"/>
              </a:spcAft>
              <a:buFontTx/>
              <a:buNone/>
              <a:defRPr sz="2400" b="0">
                <a:solidFill>
                  <a:srgbClr val="283583"/>
                </a:solidFill>
              </a:defRPr>
            </a:lvl1pPr>
            <a:lvl2pPr marL="800100" lvl="1" indent="-342900">
              <a:buFont typeface="Arial" charset="0"/>
              <a:buChar char="•"/>
              <a:defRPr sz="2000">
                <a:solidFill>
                  <a:srgbClr val="283583"/>
                </a:solidFill>
              </a:defRPr>
            </a:lvl2pPr>
          </a:lstStyle>
          <a:p>
            <a:pPr>
              <a:defRPr/>
            </a:pPr>
            <a:r>
              <a:rPr lang="en-US" b="1" dirty="0">
                <a:cs typeface="Arial" panose="020B0604020202020204" pitchFamily="34" charset="0"/>
              </a:rPr>
              <a:t>WOC</a:t>
            </a:r>
            <a:r>
              <a:rPr lang="en-US" dirty="0">
                <a:cs typeface="Arial" panose="020B0604020202020204" pitchFamily="34" charset="0"/>
              </a:rPr>
              <a:t> </a:t>
            </a:r>
            <a:r>
              <a:rPr lang="en-GB" b="1" dirty="0">
                <a:cs typeface="Arial" panose="020B0604020202020204" pitchFamily="34" charset="0"/>
              </a:rPr>
              <a:t>Ocean Investment Platform</a:t>
            </a:r>
          </a:p>
          <a:p>
            <a:pPr>
              <a:defRPr/>
            </a:pPr>
            <a:endParaRPr lang="en-GB" sz="800" b="1" dirty="0">
              <a:cs typeface="Arial" panose="020B0604020202020204" pitchFamily="34" charset="0"/>
            </a:endParaRPr>
          </a:p>
          <a:p>
            <a:pPr>
              <a:defRPr/>
            </a:pPr>
            <a:r>
              <a:rPr lang="en-GB" dirty="0">
                <a:cs typeface="Arial" panose="020B0604020202020204" pitchFamily="34" charset="0"/>
              </a:rPr>
              <a:t>An</a:t>
            </a:r>
            <a:r>
              <a:rPr lang="en-GB" b="1" dirty="0">
                <a:cs typeface="Arial" panose="020B0604020202020204" pitchFamily="34" charset="0"/>
              </a:rPr>
              <a:t> </a:t>
            </a:r>
            <a:r>
              <a:rPr lang="en-US" dirty="0">
                <a:cs typeface="Arial" panose="020B0604020202020204" pitchFamily="34" charset="0"/>
              </a:rPr>
              <a:t>international structure and process to bring together:</a:t>
            </a:r>
          </a:p>
          <a:p>
            <a:pPr marL="457200" indent="-457200">
              <a:spcBef>
                <a:spcPts val="0"/>
              </a:spcBef>
              <a:buFont typeface="Arial" panose="020B0604020202020204" pitchFamily="34" charset="0"/>
              <a:buChar char="•"/>
              <a:defRPr/>
            </a:pPr>
            <a:r>
              <a:rPr lang="en-US" dirty="0">
                <a:cs typeface="Arial" panose="020B0604020202020204" pitchFamily="34" charset="0"/>
              </a:rPr>
              <a:t>Leadership companies from major ocean use sectors</a:t>
            </a:r>
          </a:p>
          <a:p>
            <a:pPr marL="457200" indent="-457200">
              <a:spcBef>
                <a:spcPts val="0"/>
              </a:spcBef>
              <a:buFont typeface="Arial" panose="020B0604020202020204" pitchFamily="34" charset="0"/>
              <a:buChar char="•"/>
              <a:defRPr/>
            </a:pPr>
            <a:r>
              <a:rPr lang="en-US" dirty="0">
                <a:cs typeface="Arial" panose="020B0604020202020204" pitchFamily="34" charset="0"/>
              </a:rPr>
              <a:t>Enterprises that provide the solutions</a:t>
            </a:r>
          </a:p>
          <a:p>
            <a:pPr marL="457200" indent="-457200">
              <a:spcBef>
                <a:spcPts val="0"/>
              </a:spcBef>
              <a:buFont typeface="Arial" panose="020B0604020202020204" pitchFamily="34" charset="0"/>
              <a:buChar char="•"/>
              <a:defRPr/>
            </a:pPr>
            <a:r>
              <a:rPr lang="en-US" dirty="0">
                <a:cs typeface="Arial" panose="020B0604020202020204" pitchFamily="34" charset="0"/>
              </a:rPr>
              <a:t>The investment community</a:t>
            </a:r>
          </a:p>
          <a:p>
            <a:pPr marL="457200" indent="-457200">
              <a:spcBef>
                <a:spcPts val="0"/>
              </a:spcBef>
              <a:buFont typeface="Arial" panose="020B0604020202020204" pitchFamily="34" charset="0"/>
              <a:buChar char="•"/>
              <a:defRPr/>
            </a:pPr>
            <a:endParaRPr lang="en-US" sz="800" dirty="0">
              <a:cs typeface="Arial" panose="020B0604020202020204" pitchFamily="34" charset="0"/>
            </a:endParaRPr>
          </a:p>
          <a:p>
            <a:pPr marL="342900">
              <a:defRPr/>
            </a:pPr>
            <a:r>
              <a:rPr lang="en-GB" b="1" dirty="0">
                <a:cs typeface="Arial" panose="020B0604020202020204" pitchFamily="34" charset="0"/>
              </a:rPr>
              <a:t>WOC Ocean Investment Platform </a:t>
            </a:r>
            <a:r>
              <a:rPr lang="en-GB" dirty="0">
                <a:cs typeface="Arial" panose="020B0604020202020204" pitchFamily="34" charset="0"/>
              </a:rPr>
              <a:t>is bringing value by:</a:t>
            </a:r>
          </a:p>
          <a:p>
            <a:pPr marL="342900">
              <a:spcBef>
                <a:spcPts val="0"/>
              </a:spcBef>
              <a:buFont typeface="Arial" panose="020B0604020202020204" pitchFamily="34" charset="0"/>
              <a:buChar char="•"/>
              <a:defRPr/>
            </a:pPr>
            <a:r>
              <a:rPr lang="en-GB" dirty="0">
                <a:cs typeface="Arial" panose="020B0604020202020204" pitchFamily="34" charset="0"/>
              </a:rPr>
              <a:t>Catalysing interaction among ocean users, solution </a:t>
            </a:r>
          </a:p>
          <a:p>
            <a:pPr indent="0">
              <a:spcBef>
                <a:spcPts val="0"/>
              </a:spcBef>
              <a:defRPr/>
            </a:pPr>
            <a:r>
              <a:rPr lang="en-GB" dirty="0">
                <a:cs typeface="Arial" panose="020B0604020202020204" pitchFamily="34" charset="0"/>
              </a:rPr>
              <a:t>      providers and investors</a:t>
            </a:r>
          </a:p>
          <a:p>
            <a:pPr marL="342900">
              <a:spcBef>
                <a:spcPts val="0"/>
              </a:spcBef>
              <a:buFont typeface="Arial" panose="020B0604020202020204" pitchFamily="34" charset="0"/>
              <a:buChar char="•"/>
              <a:defRPr/>
            </a:pPr>
            <a:r>
              <a:rPr lang="en-GB" dirty="0">
                <a:cs typeface="Arial" panose="020B0604020202020204" pitchFamily="34" charset="0"/>
              </a:rPr>
              <a:t>Facilitating synergies and economies of scale among investors, innovation initiatives and challenge competitions to more effectively address ocean sustainable development needs and opportunities</a:t>
            </a:r>
          </a:p>
          <a:p>
            <a:pPr marL="342900">
              <a:spcBef>
                <a:spcPts val="0"/>
              </a:spcBef>
              <a:buFont typeface="Arial" panose="020B0604020202020204" pitchFamily="34" charset="0"/>
              <a:buChar char="•"/>
              <a:defRPr/>
            </a:pPr>
            <a:r>
              <a:rPr lang="en-GB" dirty="0">
                <a:cs typeface="Arial" panose="020B0604020202020204" pitchFamily="34" charset="0"/>
              </a:rPr>
              <a:t>Providing a common process to identify, articulate and evaluate ocean industry priorities for investment in innovative sustainability solutions</a:t>
            </a:r>
          </a:p>
          <a:p>
            <a:pPr marL="342900">
              <a:spcBef>
                <a:spcPts val="0"/>
              </a:spcBef>
              <a:buFont typeface="Arial" panose="020B0604020202020204" pitchFamily="34" charset="0"/>
              <a:buChar char="•"/>
              <a:defRPr/>
            </a:pPr>
            <a:r>
              <a:rPr lang="en-GB" dirty="0">
                <a:cs typeface="Arial" panose="020B0604020202020204" pitchFamily="34" charset="0"/>
              </a:rPr>
              <a:t>Creating a network of ocean innovation accelerators, incubators, etc.</a:t>
            </a:r>
            <a:endParaRPr lang="en-US">
              <a:cs typeface="Arial" panose="020B0604020202020204" pitchFamily="34" charset="0"/>
            </a:endParaRPr>
          </a:p>
          <a:p>
            <a:pPr marL="342900">
              <a:spcBef>
                <a:spcPts val="0"/>
              </a:spcBef>
              <a:buFont typeface="Arial" panose="020B0604020202020204" pitchFamily="34" charset="0"/>
              <a:buChar char="•"/>
              <a:defRPr/>
            </a:pPr>
            <a:endParaRPr lang="en-US" dirty="0">
              <a:cs typeface="Arial" panose="020B0604020202020204" pitchFamily="34" charset="0"/>
            </a:endParaRPr>
          </a:p>
          <a:p>
            <a:endParaRPr lang="en-US" dirty="0"/>
          </a:p>
        </p:txBody>
      </p:sp>
      <p:pic>
        <p:nvPicPr>
          <p:cNvPr id="5" name="Picture 2" descr="http://t2.gstatic.com/images?q=tbn:RyiKWBR5i2BTaM:http://www.seatradeasia-online.com/files/green-ship.jpg">
            <a:hlinkClick r:id="rId3"/>
            <a:extLst>
              <a:ext uri="{FF2B5EF4-FFF2-40B4-BE49-F238E27FC236}">
                <a16:creationId xmlns:a16="http://schemas.microsoft.com/office/drawing/2014/main" id="{31DBDDBF-16E8-4B7A-94F8-5A15AC2D34B2}"/>
              </a:ext>
            </a:extLst>
          </p:cNvPr>
          <p:cNvPicPr>
            <a:picLocks noChangeAspect="1" noChangeArrowheads="1"/>
          </p:cNvPicPr>
          <p:nvPr/>
        </p:nvPicPr>
        <p:blipFill>
          <a:blip r:embed="rId4" cstate="print"/>
          <a:srcRect/>
          <a:stretch>
            <a:fillRect/>
          </a:stretch>
        </p:blipFill>
        <p:spPr bwMode="auto">
          <a:xfrm>
            <a:off x="8539197" y="2025133"/>
            <a:ext cx="3038405" cy="1556823"/>
          </a:xfrm>
          <a:prstGeom prst="rect">
            <a:avLst/>
          </a:prstGeom>
          <a:noFill/>
        </p:spPr>
      </p:pic>
    </p:spTree>
    <p:extLst>
      <p:ext uri="{BB962C8B-B14F-4D97-AF65-F5344CB8AC3E}">
        <p14:creationId xmlns:p14="http://schemas.microsoft.com/office/powerpoint/2010/main" val="1479615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16042" y="-119065"/>
            <a:ext cx="10522226" cy="769441"/>
          </a:xfrm>
          <a:prstGeom prst="rect">
            <a:avLst/>
          </a:prstGeom>
          <a:noFill/>
          <a:ln w="9525">
            <a:noFill/>
            <a:miter lim="800000"/>
            <a:headEnd/>
            <a:tailEnd/>
          </a:ln>
        </p:spPr>
        <p:txBody>
          <a:bodyPr wrap="square">
            <a:spAutoFit/>
          </a:bodyPr>
          <a:lstStyle>
            <a:defPPr>
              <a:defRPr lang="fr-FR"/>
            </a:defPPr>
            <a:lvl1pPr algn="ctr" eaLnBrk="0" fontAlgn="base" hangingPunct="0">
              <a:spcBef>
                <a:spcPct val="50000"/>
              </a:spcBef>
              <a:spcAft>
                <a:spcPct val="0"/>
              </a:spcAft>
              <a:defRPr sz="4400">
                <a:solidFill>
                  <a:schemeClr val="bg1"/>
                </a:solidFill>
                <a:latin typeface="+mj-lt"/>
                <a:ea typeface="+mj-ea"/>
                <a:cs typeface="+mj-cs"/>
              </a:defRPr>
            </a:lvl1pPr>
          </a:lstStyle>
          <a:p>
            <a:pPr algn="l"/>
            <a:r>
              <a:rPr lang="en-US" altLang="en-US" dirty="0">
                <a:latin typeface="+mn-lt"/>
              </a:rPr>
              <a:t>Ocean Investment Platform: Progress, Plans </a:t>
            </a:r>
          </a:p>
        </p:txBody>
      </p:sp>
      <p:sp>
        <p:nvSpPr>
          <p:cNvPr id="11268" name="Text Box 3"/>
          <p:cNvSpPr txBox="1">
            <a:spLocks noChangeArrowheads="1"/>
          </p:cNvSpPr>
          <p:nvPr/>
        </p:nvSpPr>
        <p:spPr bwMode="auto">
          <a:xfrm>
            <a:off x="686433" y="759707"/>
            <a:ext cx="11260402" cy="5755408"/>
          </a:xfrm>
          <a:prstGeom prst="rect">
            <a:avLst/>
          </a:prstGeom>
          <a:noFill/>
          <a:ln w="9525">
            <a:noFill/>
            <a:miter lim="800000"/>
            <a:headEnd/>
            <a:tailEnd/>
          </a:ln>
        </p:spPr>
        <p:txBody>
          <a:bodyPr wrap="square" lIns="91427" tIns="45713" rIns="91427" bIns="45713">
            <a:spAutoFit/>
          </a:bodyPr>
          <a:lstStyle>
            <a:defPPr>
              <a:defRPr lang="fr-FR"/>
            </a:defPPr>
            <a:lvl1pPr indent="-342900" fontAlgn="base">
              <a:spcBef>
                <a:spcPct val="0"/>
              </a:spcBef>
              <a:spcAft>
                <a:spcPct val="0"/>
              </a:spcAft>
              <a:buFontTx/>
              <a:buNone/>
              <a:defRPr sz="2400" b="0">
                <a:solidFill>
                  <a:srgbClr val="283583"/>
                </a:solidFill>
              </a:defRPr>
            </a:lvl1pPr>
            <a:lvl2pPr marL="800100" lvl="1" indent="-342900">
              <a:buFont typeface="Arial" charset="0"/>
              <a:buChar char="•"/>
              <a:defRPr sz="2000">
                <a:solidFill>
                  <a:srgbClr val="283583"/>
                </a:solidFill>
              </a:defRPr>
            </a:lvl2pPr>
          </a:lstStyle>
          <a:p>
            <a:r>
              <a:rPr lang="en-US" b="1" dirty="0"/>
              <a:t>Ocean Investment Platform </a:t>
            </a:r>
            <a:r>
              <a:rPr lang="en-US" dirty="0"/>
              <a:t>development is underway:</a:t>
            </a:r>
          </a:p>
          <a:p>
            <a:pPr marL="342900">
              <a:buFont typeface="Arial" panose="020B0604020202020204" pitchFamily="34" charset="0"/>
              <a:buChar char="•"/>
            </a:pPr>
            <a:r>
              <a:rPr lang="en-US" dirty="0"/>
              <a:t>WOC</a:t>
            </a:r>
            <a:r>
              <a:rPr lang="en-US" i="1" dirty="0"/>
              <a:t> Sustainable Ocean Summit </a:t>
            </a:r>
            <a:r>
              <a:rPr lang="en-US" dirty="0"/>
              <a:t>sessions on Investment and Innovation:</a:t>
            </a:r>
          </a:p>
          <a:p>
            <a:pPr indent="0"/>
            <a:r>
              <a:rPr lang="en-US" dirty="0"/>
              <a:t>     SOS 2015 Singapore, SOS 2016 Rotterdam, SOS 2017 Halifax, SOS 2018 Hong Kong</a:t>
            </a:r>
          </a:p>
          <a:p>
            <a:pPr marL="342900">
              <a:buFont typeface="Arial" panose="020B0604020202020204" pitchFamily="34" charset="0"/>
              <a:buChar char="•"/>
            </a:pPr>
            <a:r>
              <a:rPr lang="en-US" dirty="0"/>
              <a:t>WOC presentation at </a:t>
            </a:r>
            <a:r>
              <a:rPr lang="en-US" i="1" dirty="0"/>
              <a:t>Sovereign Wealth Fund Institute Summit (</a:t>
            </a:r>
            <a:r>
              <a:rPr lang="en-US" i="1" dirty="0" err="1"/>
              <a:t>SWFI</a:t>
            </a:r>
            <a:r>
              <a:rPr lang="en-US" i="1" dirty="0"/>
              <a:t>):</a:t>
            </a:r>
          </a:p>
          <a:p>
            <a:pPr indent="0"/>
            <a:r>
              <a:rPr lang="en-US" i="1" dirty="0"/>
              <a:t>      </a:t>
            </a:r>
            <a:r>
              <a:rPr lang="en-US" dirty="0"/>
              <a:t>Singapore, Apr 2016; Scottsdale, Feb 2017</a:t>
            </a:r>
          </a:p>
          <a:p>
            <a:pPr marL="342900">
              <a:buFont typeface="Arial" panose="020B0604020202020204" pitchFamily="34" charset="0"/>
              <a:buChar char="•"/>
            </a:pPr>
            <a:r>
              <a:rPr lang="en-US" dirty="0"/>
              <a:t>WOC “Ocean Day” at </a:t>
            </a:r>
            <a:r>
              <a:rPr lang="en-US" i="1" dirty="0"/>
              <a:t>SWFI Institutional Investor Forum</a:t>
            </a:r>
            <a:r>
              <a:rPr lang="en-US" dirty="0"/>
              <a:t>, Santa Monica, 2018</a:t>
            </a:r>
          </a:p>
          <a:p>
            <a:pPr marL="342900">
              <a:buFont typeface="Arial" panose="020B0604020202020204" pitchFamily="34" charset="0"/>
              <a:buChar char="•"/>
            </a:pPr>
            <a:r>
              <a:rPr lang="en-US" dirty="0"/>
              <a:t>SOS 2019: </a:t>
            </a:r>
            <a:r>
              <a:rPr lang="en-US" i="1" dirty="0"/>
              <a:t>“Investing in Ocean Futures: Finance and Innovation for the Blue Economy”</a:t>
            </a:r>
          </a:p>
          <a:p>
            <a:endParaRPr lang="en-US" sz="800" dirty="0"/>
          </a:p>
          <a:p>
            <a:r>
              <a:rPr lang="en-US" b="1" dirty="0"/>
              <a:t>Initial investment port</a:t>
            </a:r>
            <a:r>
              <a:rPr lang="en-US" b="1" dirty="0">
                <a:solidFill>
                  <a:srgbClr val="161AAA"/>
                </a:solidFill>
              </a:rPr>
              <a:t>f</a:t>
            </a:r>
            <a:r>
              <a:rPr lang="en-US" b="1" dirty="0"/>
              <a:t>olio </a:t>
            </a:r>
            <a:r>
              <a:rPr lang="en-US" dirty="0"/>
              <a:t>areas under consideration:</a:t>
            </a:r>
          </a:p>
          <a:p>
            <a:pPr>
              <a:buFont typeface="Arial" charset="0"/>
              <a:buChar char="•"/>
            </a:pPr>
            <a:r>
              <a:rPr lang="en-US" dirty="0"/>
              <a:t>Waste reduction/reuse on vessels</a:t>
            </a:r>
          </a:p>
          <a:p>
            <a:pPr>
              <a:buFont typeface="Arial" charset="0"/>
              <a:buChar char="•"/>
            </a:pPr>
            <a:r>
              <a:rPr lang="en-US" dirty="0"/>
              <a:t>Port adaptation/Resilient coastal infrastructure</a:t>
            </a:r>
          </a:p>
          <a:p>
            <a:pPr>
              <a:buFont typeface="Arial" charset="0"/>
              <a:buChar char="•"/>
            </a:pPr>
            <a:r>
              <a:rPr lang="en-US" dirty="0"/>
              <a:t>Marine debris/Port reception facilities</a:t>
            </a:r>
          </a:p>
          <a:p>
            <a:pPr>
              <a:buFont typeface="Arial" charset="0"/>
              <a:buChar char="•"/>
            </a:pPr>
            <a:r>
              <a:rPr lang="en-US" dirty="0"/>
              <a:t>Sustainable aquaculture</a:t>
            </a:r>
          </a:p>
          <a:p>
            <a:pPr>
              <a:buFont typeface="Arial" charset="0"/>
              <a:buChar char="•"/>
            </a:pPr>
            <a:r>
              <a:rPr lang="en-US" dirty="0"/>
              <a:t>Offshore renewable energy</a:t>
            </a:r>
          </a:p>
          <a:p>
            <a:pPr>
              <a:buFont typeface="Arial" charset="0"/>
              <a:buChar char="•"/>
            </a:pPr>
            <a:r>
              <a:rPr lang="en-US" dirty="0"/>
              <a:t>Technology for ocean data collection </a:t>
            </a:r>
          </a:p>
          <a:p>
            <a:endParaRPr lang="en-GB" dirty="0"/>
          </a:p>
        </p:txBody>
      </p:sp>
      <p:pic>
        <p:nvPicPr>
          <p:cNvPr id="5" name="Picture 2" descr="Image result for investing in green shipping">
            <a:extLst>
              <a:ext uri="{FF2B5EF4-FFF2-40B4-BE49-F238E27FC236}">
                <a16:creationId xmlns:a16="http://schemas.microsoft.com/office/drawing/2014/main" id="{9E62F031-3916-468F-AC9E-4D13A5048D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64"/>
          <a:stretch/>
        </p:blipFill>
        <p:spPr bwMode="auto">
          <a:xfrm>
            <a:off x="7747819" y="4231894"/>
            <a:ext cx="4444181" cy="2626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811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5" descr="C:\Documents and Settings\Paul Holthus\My Documents\PAUL\1 WORLD OCEAN COUNCIL\1 Media\Images - Maps\MARINE PHOTOBANK\Oil platform highres.jpg"/>
          <p:cNvPicPr>
            <a:picLocks noChangeAspect="1" noChangeArrowheads="1"/>
          </p:cNvPicPr>
          <p:nvPr/>
        </p:nvPicPr>
        <p:blipFill>
          <a:blip r:embed="rId3" cstate="print"/>
          <a:srcRect/>
          <a:stretch>
            <a:fillRect/>
          </a:stretch>
        </p:blipFill>
        <p:spPr bwMode="auto">
          <a:xfrm>
            <a:off x="5552354" y="808512"/>
            <a:ext cx="2482850" cy="1998662"/>
          </a:xfrm>
          <a:prstGeom prst="rect">
            <a:avLst/>
          </a:prstGeom>
          <a:noFill/>
          <a:ln w="9525">
            <a:noFill/>
            <a:miter lim="800000"/>
            <a:headEnd/>
            <a:tailEnd/>
          </a:ln>
        </p:spPr>
      </p:pic>
      <p:pic>
        <p:nvPicPr>
          <p:cNvPr id="3076" name="Picture 9" descr="C:\Documents and Settings\Paul Holthus\My Documents\PAUL\1 WORLD OCEAN COUNCIL\Maps-images\Free photos\Cruise liner.bmp"/>
          <p:cNvPicPr>
            <a:picLocks noChangeAspect="1" noChangeArrowheads="1"/>
          </p:cNvPicPr>
          <p:nvPr/>
        </p:nvPicPr>
        <p:blipFill rotWithShape="1">
          <a:blip r:embed="rId4" cstate="print"/>
          <a:srcRect b="8333"/>
          <a:stretch/>
        </p:blipFill>
        <p:spPr bwMode="auto">
          <a:xfrm>
            <a:off x="794367" y="4449488"/>
            <a:ext cx="2866564" cy="1690252"/>
          </a:xfrm>
          <a:prstGeom prst="rect">
            <a:avLst/>
          </a:prstGeom>
          <a:noFill/>
          <a:ln w="9525">
            <a:noFill/>
            <a:miter lim="800000"/>
            <a:headEnd/>
            <a:tailEnd/>
          </a:ln>
        </p:spPr>
      </p:pic>
      <p:pic>
        <p:nvPicPr>
          <p:cNvPr id="3077" name="Picture 2" descr="C:\Users\Carleen\AppData\Local\Microsoft\Windows\Temporary Internet Files\Low\Content.IE5\W7G6K1VF\_data_websites-live_www.shipsandboxes.com_cms.shipsandboxes.com_private_content_images_806333818_vessel_at_terminal_evening_shot_print_640_640[1].jpg"/>
          <p:cNvPicPr>
            <a:picLocks noChangeAspect="1" noChangeArrowheads="1"/>
          </p:cNvPicPr>
          <p:nvPr/>
        </p:nvPicPr>
        <p:blipFill>
          <a:blip r:embed="rId5" cstate="print"/>
          <a:srcRect/>
          <a:stretch>
            <a:fillRect/>
          </a:stretch>
        </p:blipFill>
        <p:spPr bwMode="auto">
          <a:xfrm>
            <a:off x="791600" y="774700"/>
            <a:ext cx="2489200" cy="1849438"/>
          </a:xfrm>
          <a:prstGeom prst="rect">
            <a:avLst/>
          </a:prstGeom>
          <a:noFill/>
          <a:ln w="9525">
            <a:noFill/>
            <a:miter lim="800000"/>
            <a:headEnd/>
            <a:tailEnd/>
          </a:ln>
        </p:spPr>
      </p:pic>
      <p:pic>
        <p:nvPicPr>
          <p:cNvPr id="3079" name="Picture 3" descr="Teekay Pioneer Spirit.jpg"/>
          <p:cNvPicPr>
            <a:picLocks noChangeAspect="1"/>
          </p:cNvPicPr>
          <p:nvPr/>
        </p:nvPicPr>
        <p:blipFill>
          <a:blip r:embed="rId6" cstate="print"/>
          <a:srcRect/>
          <a:stretch>
            <a:fillRect/>
          </a:stretch>
        </p:blipFill>
        <p:spPr bwMode="auto">
          <a:xfrm>
            <a:off x="782074" y="2213326"/>
            <a:ext cx="2517558" cy="1360488"/>
          </a:xfrm>
          <a:prstGeom prst="rect">
            <a:avLst/>
          </a:prstGeom>
          <a:noFill/>
          <a:ln w="9525">
            <a:noFill/>
            <a:miter lim="800000"/>
            <a:headEnd/>
            <a:tailEnd/>
          </a:ln>
        </p:spPr>
      </p:pic>
      <p:pic>
        <p:nvPicPr>
          <p:cNvPr id="3080" name="Picture 4" descr="Chapter 24 opener - Ocean Confidence"/>
          <p:cNvPicPr>
            <a:picLocks noChangeAspect="1" noChangeArrowheads="1"/>
          </p:cNvPicPr>
          <p:nvPr/>
        </p:nvPicPr>
        <p:blipFill>
          <a:blip r:embed="rId7" cstate="print"/>
          <a:srcRect/>
          <a:stretch>
            <a:fillRect/>
          </a:stretch>
        </p:blipFill>
        <p:spPr bwMode="auto">
          <a:xfrm>
            <a:off x="7429500" y="774701"/>
            <a:ext cx="2317750" cy="1827213"/>
          </a:xfrm>
          <a:prstGeom prst="rect">
            <a:avLst/>
          </a:prstGeom>
          <a:noFill/>
          <a:ln w="9525">
            <a:noFill/>
            <a:miter lim="800000"/>
            <a:headEnd/>
            <a:tailEnd/>
          </a:ln>
          <a:effectLst/>
        </p:spPr>
      </p:pic>
      <p:pic>
        <p:nvPicPr>
          <p:cNvPr id="3081" name="Picture 4" descr="C:\Documents and Settings\Paul Holthus\My Documents\PAUL\1 WORLD OCEAN COUNCIL\1 Media\Images - Maps\MARINE PHOTOBANK\Fishing_trawler.jpg"/>
          <p:cNvPicPr>
            <a:picLocks noChangeAspect="1" noChangeArrowheads="1"/>
          </p:cNvPicPr>
          <p:nvPr/>
        </p:nvPicPr>
        <p:blipFill rotWithShape="1">
          <a:blip r:embed="rId8" cstate="print"/>
          <a:srcRect b="11600"/>
          <a:stretch/>
        </p:blipFill>
        <p:spPr bwMode="auto">
          <a:xfrm>
            <a:off x="3561890" y="4520286"/>
            <a:ext cx="2747963" cy="1619454"/>
          </a:xfrm>
          <a:prstGeom prst="rect">
            <a:avLst/>
          </a:prstGeom>
          <a:noFill/>
          <a:ln w="9525">
            <a:noFill/>
            <a:miter lim="800000"/>
            <a:headEnd/>
            <a:tailEnd/>
          </a:ln>
        </p:spPr>
      </p:pic>
      <p:pic>
        <p:nvPicPr>
          <p:cNvPr id="3085" name="Picture 2"/>
          <p:cNvPicPr>
            <a:picLocks noChangeAspect="1" noChangeArrowheads="1"/>
          </p:cNvPicPr>
          <p:nvPr/>
        </p:nvPicPr>
        <p:blipFill>
          <a:blip r:embed="rId9" cstate="print"/>
          <a:srcRect/>
          <a:stretch>
            <a:fillRect/>
          </a:stretch>
        </p:blipFill>
        <p:spPr bwMode="auto">
          <a:xfrm>
            <a:off x="3280800" y="2686861"/>
            <a:ext cx="3104740" cy="1871662"/>
          </a:xfrm>
          <a:prstGeom prst="rect">
            <a:avLst/>
          </a:prstGeom>
          <a:noFill/>
          <a:ln w="9525">
            <a:noFill/>
            <a:miter lim="800000"/>
            <a:headEnd/>
            <a:tailEnd/>
          </a:ln>
        </p:spPr>
      </p:pic>
      <p:pic>
        <p:nvPicPr>
          <p:cNvPr id="3086" name="Picture 6" descr="C:\Users\Paul Holthus\Desktop\PAUL\1 WORLD OCEAN COUNCIL\1 Media\Images - Maps\Images - Dredging\dredging w discharge.jpg"/>
          <p:cNvPicPr>
            <a:picLocks noChangeAspect="1" noChangeArrowheads="1"/>
          </p:cNvPicPr>
          <p:nvPr/>
        </p:nvPicPr>
        <p:blipFill>
          <a:blip r:embed="rId10" cstate="print"/>
          <a:srcRect/>
          <a:stretch>
            <a:fillRect/>
          </a:stretch>
        </p:blipFill>
        <p:spPr bwMode="auto">
          <a:xfrm>
            <a:off x="6252933" y="4751221"/>
            <a:ext cx="1849437" cy="1387475"/>
          </a:xfrm>
          <a:prstGeom prst="rect">
            <a:avLst/>
          </a:prstGeom>
          <a:noFill/>
          <a:ln w="9525">
            <a:noFill/>
            <a:miter lim="800000"/>
            <a:headEnd/>
            <a:tailEnd/>
          </a:ln>
        </p:spPr>
      </p:pic>
      <p:sp>
        <p:nvSpPr>
          <p:cNvPr id="16" name="Titre 1"/>
          <p:cNvSpPr txBox="1">
            <a:spLocks/>
          </p:cNvSpPr>
          <p:nvPr/>
        </p:nvSpPr>
        <p:spPr>
          <a:xfrm>
            <a:off x="122583" y="-14220"/>
            <a:ext cx="10515600" cy="717483"/>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a:latin typeface="+mn-lt"/>
              </a:rPr>
              <a:t>The Multiple Use Ocean</a:t>
            </a:r>
          </a:p>
        </p:txBody>
      </p:sp>
      <p:pic>
        <p:nvPicPr>
          <p:cNvPr id="17" name="Picture 3" descr="C:\Users\Paul Holthus\Desktop\PAUL\1 WORLD OCEAN COUNCIL\1 Media\Images - Maps\Images - Shipping\ship 4.jpg">
            <a:extLst>
              <a:ext uri="{FF2B5EF4-FFF2-40B4-BE49-F238E27FC236}">
                <a16:creationId xmlns:a16="http://schemas.microsoft.com/office/drawing/2014/main" id="{D2A1F2E2-4A1B-4307-A547-5D1BAB863F7A}"/>
              </a:ext>
            </a:extLst>
          </p:cNvPr>
          <p:cNvPicPr>
            <a:picLocks noChangeAspect="1" noChangeArrowheads="1"/>
          </p:cNvPicPr>
          <p:nvPr/>
        </p:nvPicPr>
        <p:blipFill>
          <a:blip r:embed="rId11" cstate="print"/>
          <a:srcRect/>
          <a:stretch>
            <a:fillRect/>
          </a:stretch>
        </p:blipFill>
        <p:spPr bwMode="auto">
          <a:xfrm>
            <a:off x="791600" y="3440856"/>
            <a:ext cx="2517559" cy="1386288"/>
          </a:xfrm>
          <a:prstGeom prst="rect">
            <a:avLst/>
          </a:prstGeom>
          <a:noFill/>
          <a:ln w="9525">
            <a:noFill/>
            <a:miter lim="800000"/>
            <a:headEnd/>
            <a:tailEnd/>
          </a:ln>
        </p:spPr>
      </p:pic>
      <p:pic>
        <p:nvPicPr>
          <p:cNvPr id="18" name="Picture 12" descr="C:\Users\Paul Holthus\Desktop\PAUL\1 WORLD OCEAN COUNCIL\1 Media\Images - Maps\Images -  Energy WInd\offshore wind turbines.jpg">
            <a:extLst>
              <a:ext uri="{FF2B5EF4-FFF2-40B4-BE49-F238E27FC236}">
                <a16:creationId xmlns:a16="http://schemas.microsoft.com/office/drawing/2014/main" id="{D45CB9B6-3AF2-4348-B47D-AC3EE222D82E}"/>
              </a:ext>
            </a:extLst>
          </p:cNvPr>
          <p:cNvPicPr>
            <a:picLocks noChangeAspect="1" noChangeArrowheads="1"/>
          </p:cNvPicPr>
          <p:nvPr/>
        </p:nvPicPr>
        <p:blipFill>
          <a:blip r:embed="rId12" cstate="print"/>
          <a:srcRect/>
          <a:stretch>
            <a:fillRect/>
          </a:stretch>
        </p:blipFill>
        <p:spPr bwMode="auto">
          <a:xfrm>
            <a:off x="8045450" y="4115679"/>
            <a:ext cx="1692275" cy="2024061"/>
          </a:xfrm>
          <a:prstGeom prst="rect">
            <a:avLst/>
          </a:prstGeom>
          <a:noFill/>
          <a:ln w="9525">
            <a:noFill/>
            <a:miter lim="800000"/>
            <a:headEnd/>
            <a:tailEnd/>
          </a:ln>
        </p:spPr>
      </p:pic>
      <p:pic>
        <p:nvPicPr>
          <p:cNvPr id="19" name="Picture 7" descr="C:\Documents and Settings\Paul Holthus\My Documents\PAUL\1 WORLD OCEAN COUNCIL\1 Media\Images - Maps\Images - Shipping\Shipping_and_Trade_rdax_4256x2848.jpg">
            <a:extLst>
              <a:ext uri="{FF2B5EF4-FFF2-40B4-BE49-F238E27FC236}">
                <a16:creationId xmlns:a16="http://schemas.microsoft.com/office/drawing/2014/main" id="{BD90344C-4922-439C-9069-148CBAF4AD9A}"/>
              </a:ext>
            </a:extLst>
          </p:cNvPr>
          <p:cNvPicPr>
            <a:picLocks noChangeAspect="1" noChangeArrowheads="1"/>
          </p:cNvPicPr>
          <p:nvPr/>
        </p:nvPicPr>
        <p:blipFill>
          <a:blip r:embed="rId13" cstate="print"/>
          <a:srcRect/>
          <a:stretch>
            <a:fillRect/>
          </a:stretch>
        </p:blipFill>
        <p:spPr bwMode="auto">
          <a:xfrm>
            <a:off x="3182375" y="848701"/>
            <a:ext cx="2370547" cy="1849438"/>
          </a:xfrm>
          <a:prstGeom prst="rect">
            <a:avLst/>
          </a:prstGeom>
          <a:noFill/>
        </p:spPr>
      </p:pic>
      <p:pic>
        <p:nvPicPr>
          <p:cNvPr id="21" name="Picture 2" descr="Z:\APLEFS\Corporate Communications\CC.MAR - Marketing\05 - Image Library\Approved Images\LOW RES\Launch powerpoint\Oyster in operation2.jpg">
            <a:extLst>
              <a:ext uri="{FF2B5EF4-FFF2-40B4-BE49-F238E27FC236}">
                <a16:creationId xmlns:a16="http://schemas.microsoft.com/office/drawing/2014/main" id="{3A29A48F-B1DF-477F-BC29-9DC5DBC4D3CD}"/>
              </a:ext>
            </a:extLst>
          </p:cNvPr>
          <p:cNvPicPr>
            <a:picLocks noChangeAspect="1" noChangeArrowheads="1"/>
          </p:cNvPicPr>
          <p:nvPr/>
        </p:nvPicPr>
        <p:blipFill>
          <a:blip r:embed="rId14" cstate="print"/>
          <a:srcRect/>
          <a:stretch>
            <a:fillRect/>
          </a:stretch>
        </p:blipFill>
        <p:spPr bwMode="auto">
          <a:xfrm>
            <a:off x="5798907" y="3441480"/>
            <a:ext cx="2303463" cy="1401763"/>
          </a:xfrm>
          <a:prstGeom prst="rect">
            <a:avLst/>
          </a:prstGeom>
          <a:noFill/>
          <a:ln w="9525">
            <a:noFill/>
            <a:miter lim="800000"/>
            <a:headEnd/>
            <a:tailEnd/>
          </a:ln>
        </p:spPr>
      </p:pic>
      <p:pic>
        <p:nvPicPr>
          <p:cNvPr id="22" name="Picture 15" descr="SurfaceShip&amp;Helo_110110-N-7981E-992">
            <a:extLst>
              <a:ext uri="{FF2B5EF4-FFF2-40B4-BE49-F238E27FC236}">
                <a16:creationId xmlns:a16="http://schemas.microsoft.com/office/drawing/2014/main" id="{AEDCABA9-F1FE-49D7-8438-64359092CF1E}"/>
              </a:ext>
            </a:extLst>
          </p:cNvPr>
          <p:cNvPicPr>
            <a:picLocks noChangeAspect="1" noChangeArrowheads="1"/>
          </p:cNvPicPr>
          <p:nvPr/>
        </p:nvPicPr>
        <p:blipFill>
          <a:blip r:embed="rId15" cstate="print"/>
          <a:srcRect t="4082"/>
          <a:stretch>
            <a:fillRect/>
          </a:stretch>
        </p:blipFill>
        <p:spPr bwMode="auto">
          <a:xfrm>
            <a:off x="7222404" y="2499299"/>
            <a:ext cx="2515321" cy="1643063"/>
          </a:xfrm>
          <a:prstGeom prst="rect">
            <a:avLst/>
          </a:prstGeom>
          <a:noFill/>
          <a:ln w="9525">
            <a:noFill/>
            <a:miter lim="800000"/>
            <a:headEnd/>
            <a:tailEnd/>
          </a:ln>
        </p:spPr>
      </p:pic>
    </p:spTree>
    <p:extLst>
      <p:ext uri="{BB962C8B-B14F-4D97-AF65-F5344CB8AC3E}">
        <p14:creationId xmlns:p14="http://schemas.microsoft.com/office/powerpoint/2010/main" val="1375023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p:cNvSpPr txBox="1">
            <a:spLocks noChangeArrowheads="1"/>
          </p:cNvSpPr>
          <p:nvPr/>
        </p:nvSpPr>
        <p:spPr bwMode="auto">
          <a:xfrm>
            <a:off x="658966" y="843423"/>
            <a:ext cx="9940208" cy="5632297"/>
          </a:xfrm>
          <a:prstGeom prst="rect">
            <a:avLst/>
          </a:prstGeom>
          <a:noFill/>
          <a:ln w="9525">
            <a:noFill/>
            <a:miter lim="800000"/>
            <a:headEnd/>
            <a:tailEnd/>
          </a:ln>
        </p:spPr>
        <p:txBody>
          <a:bodyPr wrap="square" lIns="91427" tIns="45713" rIns="91427" bIns="45713">
            <a:spAutoFit/>
          </a:bodyPr>
          <a:lstStyle>
            <a:defPPr>
              <a:defRPr lang="fr-FR"/>
            </a:defPPr>
            <a:lvl1pPr indent="-342900" fontAlgn="base">
              <a:spcBef>
                <a:spcPct val="0"/>
              </a:spcBef>
              <a:spcAft>
                <a:spcPct val="0"/>
              </a:spcAft>
              <a:buFontTx/>
              <a:buNone/>
              <a:defRPr sz="2400" b="0">
                <a:solidFill>
                  <a:srgbClr val="283583"/>
                </a:solidFill>
              </a:defRPr>
            </a:lvl1pPr>
            <a:lvl2pPr marL="800100" lvl="1" indent="-342900">
              <a:buFont typeface="Courier New" charset="0"/>
              <a:buChar char="o"/>
              <a:defRPr sz="2400">
                <a:solidFill>
                  <a:srgbClr val="283583"/>
                </a:solidFill>
              </a:defRPr>
            </a:lvl2pPr>
          </a:lstStyle>
          <a:p>
            <a:pPr>
              <a:buFont typeface="Arial" charset="0"/>
              <a:buChar char="•"/>
            </a:pPr>
            <a:endParaRPr lang="en-US" altLang="en-US" sz="800" dirty="0"/>
          </a:p>
          <a:p>
            <a:pPr indent="0"/>
            <a:r>
              <a:rPr lang="en-US" altLang="en-US" b="1" dirty="0"/>
              <a:t>Bringing together the range of marine industries at the regional scale to create cross-sectoral business collaboration on sustainable development, science and stewardship</a:t>
            </a:r>
          </a:p>
          <a:p>
            <a:pPr>
              <a:buFont typeface="Arial" charset="0"/>
              <a:buChar char="•"/>
            </a:pPr>
            <a:endParaRPr lang="en-US" altLang="en-US" sz="800" b="1" dirty="0"/>
          </a:p>
          <a:p>
            <a:pPr>
              <a:buFont typeface="Arial" charset="0"/>
              <a:buChar char="•"/>
            </a:pPr>
            <a:r>
              <a:rPr lang="en-US" altLang="en-US" b="1" dirty="0"/>
              <a:t>Priority issues in various regions include: </a:t>
            </a:r>
          </a:p>
          <a:p>
            <a:pPr marL="1143000" lvl="1">
              <a:buFont typeface="Arial" panose="020B0604020202020204" pitchFamily="34" charset="0"/>
              <a:buChar char="•"/>
            </a:pPr>
            <a:r>
              <a:rPr lang="en-US" altLang="en-US" dirty="0">
                <a:solidFill>
                  <a:srgbClr val="283583"/>
                </a:solidFill>
              </a:rPr>
              <a:t>Collaborating with inter-governmental bodies</a:t>
            </a:r>
          </a:p>
          <a:p>
            <a:pPr marL="1143000" lvl="1">
              <a:buFont typeface="Arial" panose="020B0604020202020204" pitchFamily="34" charset="0"/>
              <a:buChar char="•"/>
            </a:pPr>
            <a:r>
              <a:rPr lang="en-US" altLang="en-US" dirty="0">
                <a:solidFill>
                  <a:srgbClr val="283583"/>
                </a:solidFill>
              </a:rPr>
              <a:t>Reducing water pollution, protecting biodiversity</a:t>
            </a:r>
          </a:p>
          <a:p>
            <a:pPr marL="1143000" lvl="1">
              <a:buFont typeface="Arial" panose="020B0604020202020204" pitchFamily="34" charset="0"/>
              <a:buChar char="•"/>
            </a:pPr>
            <a:r>
              <a:rPr lang="en-US" altLang="en-US" dirty="0">
                <a:solidFill>
                  <a:srgbClr val="283583"/>
                </a:solidFill>
              </a:rPr>
              <a:t>Preventing maritime accidents</a:t>
            </a:r>
          </a:p>
          <a:p>
            <a:pPr marL="1143000" lvl="1">
              <a:buFont typeface="Arial" panose="020B0604020202020204" pitchFamily="34" charset="0"/>
              <a:buChar char="•"/>
            </a:pPr>
            <a:r>
              <a:rPr lang="en-US" altLang="en-US" dirty="0">
                <a:solidFill>
                  <a:srgbClr val="283583"/>
                </a:solidFill>
              </a:rPr>
              <a:t>Avoiding the introduction of invasive species</a:t>
            </a:r>
          </a:p>
          <a:p>
            <a:pPr marL="1143000" lvl="1">
              <a:buFont typeface="Arial" panose="020B0604020202020204" pitchFamily="34" charset="0"/>
              <a:buChar char="•"/>
            </a:pPr>
            <a:r>
              <a:rPr lang="en-US" altLang="en-US" dirty="0">
                <a:solidFill>
                  <a:srgbClr val="283583"/>
                </a:solidFill>
              </a:rPr>
              <a:t>Reducing/cleaning up marine debris</a:t>
            </a:r>
          </a:p>
          <a:p>
            <a:pPr marL="1143000" lvl="1">
              <a:buFont typeface="Arial" panose="020B0604020202020204" pitchFamily="34" charset="0"/>
              <a:buChar char="•"/>
            </a:pPr>
            <a:r>
              <a:rPr lang="en-US" altLang="en-US" dirty="0">
                <a:solidFill>
                  <a:srgbClr val="283583"/>
                </a:solidFill>
              </a:rPr>
              <a:t>Improving marine science and observations</a:t>
            </a:r>
            <a:endParaRPr lang="en-US" altLang="en-US" dirty="0"/>
          </a:p>
          <a:p>
            <a:pPr marL="1143000" lvl="1">
              <a:buFont typeface="Arial" panose="020B0604020202020204" pitchFamily="34" charset="0"/>
              <a:buChar char="•"/>
            </a:pPr>
            <a:endParaRPr lang="en-US" altLang="en-US" dirty="0">
              <a:solidFill>
                <a:srgbClr val="283583"/>
              </a:solidFill>
            </a:endParaRPr>
          </a:p>
          <a:p>
            <a:r>
              <a:rPr lang="en-US" altLang="en-US" b="1" dirty="0"/>
              <a:t>Priority regions include:</a:t>
            </a:r>
          </a:p>
          <a:p>
            <a:pPr lvl="1"/>
            <a:endParaRPr lang="en-US" altLang="en-US" sz="800" dirty="0"/>
          </a:p>
          <a:p>
            <a:pPr marL="342900">
              <a:buFont typeface="Arial" panose="020B0604020202020204" pitchFamily="34" charset="0"/>
              <a:buChar char="•"/>
            </a:pPr>
            <a:r>
              <a:rPr lang="en-US" altLang="en-US" dirty="0"/>
              <a:t>Arctic, W Africa, W Indian Ocean, Caribbean, Mediterranean, Coral Triangle</a:t>
            </a:r>
          </a:p>
          <a:p>
            <a:pPr marL="1143000" lvl="1">
              <a:buFont typeface="Arial" panose="020B0604020202020204" pitchFamily="34" charset="0"/>
              <a:buChar char="•"/>
            </a:pPr>
            <a:endParaRPr lang="en-US" altLang="en-US" dirty="0">
              <a:solidFill>
                <a:srgbClr val="283583"/>
              </a:solidFill>
            </a:endParaRPr>
          </a:p>
        </p:txBody>
      </p:sp>
      <p:sp>
        <p:nvSpPr>
          <p:cNvPr id="45059" name="Rectangle 3"/>
          <p:cNvSpPr>
            <a:spLocks noChangeArrowheads="1"/>
          </p:cNvSpPr>
          <p:nvPr/>
        </p:nvSpPr>
        <p:spPr bwMode="auto">
          <a:xfrm>
            <a:off x="0" y="-132520"/>
            <a:ext cx="10928576" cy="769441"/>
          </a:xfrm>
          <a:prstGeom prst="rect">
            <a:avLst/>
          </a:prstGeom>
          <a:noFill/>
          <a:ln w="9525">
            <a:noFill/>
            <a:miter lim="800000"/>
            <a:headEnd/>
            <a:tailEnd/>
          </a:ln>
        </p:spPr>
        <p:txBody>
          <a:bodyPr wrap="square">
            <a:spAutoFit/>
          </a:bodyPr>
          <a:lstStyle/>
          <a:p>
            <a:pPr eaLnBrk="0" fontAlgn="base" hangingPunct="0">
              <a:spcBef>
                <a:spcPct val="50000"/>
              </a:spcBef>
              <a:spcAft>
                <a:spcPct val="0"/>
              </a:spcAft>
            </a:pPr>
            <a:r>
              <a:rPr lang="en-US" altLang="en-US" sz="4400" dirty="0">
                <a:solidFill>
                  <a:schemeClr val="bg1"/>
                </a:solidFill>
                <a:ea typeface="+mj-ea"/>
                <a:cs typeface="+mj-cs"/>
              </a:rPr>
              <a:t>Collaboration on Regional Ocean Sustainability</a:t>
            </a:r>
          </a:p>
        </p:txBody>
      </p:sp>
      <p:pic>
        <p:nvPicPr>
          <p:cNvPr id="4" name="Picture 6" descr="C:\Documents and Settings\Paul Holthus\My Documents\PAUL\1 WORLD OCEAN COUNCIL\1 Media\Images - Maps\Images - Global maps\oceans.gif">
            <a:extLst>
              <a:ext uri="{FF2B5EF4-FFF2-40B4-BE49-F238E27FC236}">
                <a16:creationId xmlns:a16="http://schemas.microsoft.com/office/drawing/2014/main" id="{E9AF095C-3372-4E14-B648-181091B94F36}"/>
              </a:ext>
            </a:extLst>
          </p:cNvPr>
          <p:cNvPicPr>
            <a:picLocks noChangeAspect="1" noChangeArrowheads="1"/>
          </p:cNvPicPr>
          <p:nvPr/>
        </p:nvPicPr>
        <p:blipFill>
          <a:blip r:embed="rId3" cstate="print"/>
          <a:srcRect/>
          <a:stretch>
            <a:fillRect/>
          </a:stretch>
        </p:blipFill>
        <p:spPr bwMode="auto">
          <a:xfrm>
            <a:off x="7920733" y="2428568"/>
            <a:ext cx="4271267" cy="2600602"/>
          </a:xfrm>
          <a:prstGeom prst="rect">
            <a:avLst/>
          </a:prstGeom>
          <a:noFill/>
        </p:spPr>
      </p:pic>
    </p:spTree>
    <p:extLst>
      <p:ext uri="{BB962C8B-B14F-4D97-AF65-F5344CB8AC3E}">
        <p14:creationId xmlns:p14="http://schemas.microsoft.com/office/powerpoint/2010/main" val="262852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696" y="-360146"/>
            <a:ext cx="10996676" cy="1325563"/>
          </a:xfrm>
        </p:spPr>
        <p:txBody>
          <a:bodyPr/>
          <a:lstStyle/>
          <a:p>
            <a:r>
              <a:rPr lang="en-US" dirty="0">
                <a:latin typeface="+mn-lt"/>
              </a:rPr>
              <a:t>Priority Areas for Action (1)</a:t>
            </a:r>
          </a:p>
        </p:txBody>
      </p:sp>
      <p:sp>
        <p:nvSpPr>
          <p:cNvPr id="3" name="Espace réservé du contenu 2"/>
          <p:cNvSpPr>
            <a:spLocks noGrp="1"/>
          </p:cNvSpPr>
          <p:nvPr>
            <p:ph idx="1"/>
          </p:nvPr>
        </p:nvSpPr>
        <p:spPr>
          <a:xfrm>
            <a:off x="430005" y="984967"/>
            <a:ext cx="11093450" cy="5159828"/>
          </a:xfrm>
        </p:spPr>
        <p:txBody>
          <a:bodyPr>
            <a:normAutofit fontScale="85000" lnSpcReduction="20000"/>
          </a:bodyPr>
          <a:lstStyle/>
          <a:p>
            <a:r>
              <a:rPr lang="en-US" sz="2600" b="1" dirty="0">
                <a:solidFill>
                  <a:srgbClr val="161AAA"/>
                </a:solidFill>
              </a:rPr>
              <a:t>Improving Ocean Governance, Policy and Planning</a:t>
            </a:r>
            <a:endParaRPr lang="en-US" sz="2600" dirty="0">
              <a:solidFill>
                <a:srgbClr val="161AAA"/>
              </a:solidFill>
            </a:endParaRPr>
          </a:p>
          <a:p>
            <a:pPr marL="0" lvl="0" indent="0">
              <a:buNone/>
            </a:pPr>
            <a:r>
              <a:rPr lang="en-US" sz="2600" dirty="0">
                <a:solidFill>
                  <a:srgbClr val="161AAA"/>
                </a:solidFill>
              </a:rPr>
              <a:t>	- UNCLOS/BBNJ, UNFCCC, SDGs, Convention on Biological Diversity …</a:t>
            </a:r>
          </a:p>
          <a:p>
            <a:pPr marL="0" lvl="0" indent="0">
              <a:buNone/>
            </a:pPr>
            <a:r>
              <a:rPr lang="en-US" sz="2600" dirty="0">
                <a:solidFill>
                  <a:srgbClr val="161AAA"/>
                </a:solidFill>
              </a:rPr>
              <a:t>	- Marine Spatial Planning </a:t>
            </a:r>
          </a:p>
          <a:p>
            <a:pPr lvl="3"/>
            <a:r>
              <a:rPr lang="en-US" sz="2600" dirty="0">
                <a:solidFill>
                  <a:srgbClr val="161AAA"/>
                </a:solidFill>
              </a:rPr>
              <a:t>Inter-industry Conflicts/Synergies</a:t>
            </a:r>
          </a:p>
          <a:p>
            <a:r>
              <a:rPr lang="en-US" sz="2600" b="1" dirty="0">
                <a:solidFill>
                  <a:srgbClr val="161AAA"/>
                </a:solidFill>
              </a:rPr>
              <a:t>Reducing Anthropogenic Impacts</a:t>
            </a:r>
            <a:endParaRPr lang="en-US" sz="2600" dirty="0">
              <a:solidFill>
                <a:srgbClr val="161AAA"/>
              </a:solidFill>
            </a:endParaRPr>
          </a:p>
          <a:p>
            <a:pPr marL="0" lvl="0" indent="0">
              <a:buNone/>
            </a:pPr>
            <a:r>
              <a:rPr lang="en-US" sz="2600" dirty="0">
                <a:solidFill>
                  <a:srgbClr val="161AAA"/>
                </a:solidFill>
              </a:rPr>
              <a:t>	-</a:t>
            </a:r>
            <a:r>
              <a:rPr lang="fr-FR" sz="2600" dirty="0">
                <a:solidFill>
                  <a:srgbClr val="161AAA"/>
                </a:solidFill>
              </a:rPr>
              <a:t> </a:t>
            </a:r>
            <a:r>
              <a:rPr lang="fr-FR" sz="2600" dirty="0" err="1">
                <a:solidFill>
                  <a:srgbClr val="161AAA"/>
                </a:solidFill>
              </a:rPr>
              <a:t>Biofouling</a:t>
            </a:r>
            <a:r>
              <a:rPr lang="fr-FR" sz="2600" dirty="0">
                <a:solidFill>
                  <a:srgbClr val="161AAA"/>
                </a:solidFill>
              </a:rPr>
              <a:t>/Invasive </a:t>
            </a:r>
            <a:r>
              <a:rPr lang="fr-FR" sz="2600" dirty="0" err="1">
                <a:solidFill>
                  <a:srgbClr val="161AAA"/>
                </a:solidFill>
              </a:rPr>
              <a:t>species</a:t>
            </a:r>
            <a:endParaRPr lang="fr-FR" sz="2600" dirty="0">
              <a:solidFill>
                <a:srgbClr val="161AAA"/>
              </a:solidFill>
            </a:endParaRPr>
          </a:p>
          <a:p>
            <a:pPr marL="0" lvl="0" indent="0">
              <a:buNone/>
            </a:pPr>
            <a:r>
              <a:rPr lang="en-US" sz="2600" dirty="0">
                <a:solidFill>
                  <a:srgbClr val="161AAA"/>
                </a:solidFill>
              </a:rPr>
              <a:t>	- Marine sound</a:t>
            </a:r>
          </a:p>
          <a:p>
            <a:pPr marL="0" lvl="0" indent="0">
              <a:buNone/>
            </a:pPr>
            <a:r>
              <a:rPr lang="en-US" sz="2600" dirty="0">
                <a:solidFill>
                  <a:srgbClr val="161AAA"/>
                </a:solidFill>
              </a:rPr>
              <a:t>	- Plastics/Port Reception Facilities</a:t>
            </a:r>
          </a:p>
          <a:p>
            <a:r>
              <a:rPr lang="en-US" sz="2600" b="1" dirty="0">
                <a:solidFill>
                  <a:srgbClr val="161AAA"/>
                </a:solidFill>
              </a:rPr>
              <a:t>Conserving Marine Biodiversity</a:t>
            </a:r>
            <a:endParaRPr lang="en-US" sz="2600" dirty="0">
              <a:solidFill>
                <a:srgbClr val="161AAA"/>
              </a:solidFill>
            </a:endParaRPr>
          </a:p>
          <a:p>
            <a:pPr marL="0" lvl="0" indent="0">
              <a:buNone/>
            </a:pPr>
            <a:r>
              <a:rPr lang="en-US" sz="2600" dirty="0">
                <a:solidFill>
                  <a:srgbClr val="161AAA"/>
                </a:solidFill>
              </a:rPr>
              <a:t>	- Marine protected areas</a:t>
            </a:r>
          </a:p>
          <a:p>
            <a:pPr marL="0" lvl="0" indent="0">
              <a:buNone/>
            </a:pPr>
            <a:r>
              <a:rPr lang="en-US" sz="2600" dirty="0">
                <a:solidFill>
                  <a:srgbClr val="161AAA"/>
                </a:solidFill>
              </a:rPr>
              <a:t>	- Marine mammal ‘Ship strikes’</a:t>
            </a:r>
          </a:p>
          <a:p>
            <a:r>
              <a:rPr lang="en-US" sz="2600" b="1" dirty="0">
                <a:solidFill>
                  <a:srgbClr val="161AAA"/>
                </a:solidFill>
                <a:cs typeface="Calibri" panose="020F0502020204030204" pitchFamily="34" charset="0"/>
              </a:rPr>
              <a:t>Ensuring Food Security</a:t>
            </a:r>
            <a:endParaRPr lang="en-US" sz="2600" dirty="0">
              <a:solidFill>
                <a:srgbClr val="161AAA"/>
              </a:solidFill>
              <a:cs typeface="Calibri" panose="020F0502020204030204" pitchFamily="34" charset="0"/>
            </a:endParaRPr>
          </a:p>
          <a:p>
            <a:pPr marL="0" lvl="0" indent="0">
              <a:buNone/>
            </a:pPr>
            <a:r>
              <a:rPr lang="en-US" sz="2600" dirty="0">
                <a:solidFill>
                  <a:srgbClr val="161AAA"/>
                </a:solidFill>
                <a:cs typeface="Calibri" panose="020F0502020204030204" pitchFamily="34" charset="0"/>
              </a:rPr>
              <a:t>	- Sustainable fisheries/reduced </a:t>
            </a:r>
            <a:r>
              <a:rPr lang="en-US" sz="2600" dirty="0" err="1">
                <a:solidFill>
                  <a:srgbClr val="161AAA"/>
                </a:solidFill>
                <a:cs typeface="Calibri" panose="020F0502020204030204" pitchFamily="34" charset="0"/>
              </a:rPr>
              <a:t>IUU</a:t>
            </a:r>
            <a:r>
              <a:rPr lang="en-US" sz="2600" dirty="0">
                <a:solidFill>
                  <a:srgbClr val="161AAA"/>
                </a:solidFill>
                <a:cs typeface="Calibri" panose="020F0502020204030204" pitchFamily="34" charset="0"/>
              </a:rPr>
              <a:t> fishing</a:t>
            </a:r>
          </a:p>
          <a:p>
            <a:pPr marL="0" lvl="0" indent="0">
              <a:buNone/>
            </a:pPr>
            <a:r>
              <a:rPr lang="en-US" sz="2600" dirty="0">
                <a:solidFill>
                  <a:srgbClr val="161AAA"/>
                </a:solidFill>
                <a:cs typeface="Calibri" panose="020F0502020204030204" pitchFamily="34" charset="0"/>
              </a:rPr>
              <a:t>	- Sustainable aquaculture</a:t>
            </a:r>
          </a:p>
          <a:p>
            <a:pPr marL="0" lvl="0" indent="0">
              <a:buNone/>
            </a:pPr>
            <a:endParaRPr lang="en-US" sz="2400" dirty="0">
              <a:solidFill>
                <a:srgbClr val="073E87"/>
              </a:solidFill>
            </a:endParaRPr>
          </a:p>
          <a:p>
            <a:endParaRPr lang="en-US" dirty="0"/>
          </a:p>
          <a:p>
            <a:endParaRPr lang="en-US" dirty="0"/>
          </a:p>
        </p:txBody>
      </p:sp>
      <p:pic>
        <p:nvPicPr>
          <p:cNvPr id="5" name="Picture 4" descr="Container ship crossing the ocean in front of a wind turbine farm (picture-alliance/dpa/M.Antin)">
            <a:hlinkClick r:id="rId3"/>
            <a:extLst>
              <a:ext uri="{FF2B5EF4-FFF2-40B4-BE49-F238E27FC236}">
                <a16:creationId xmlns:a16="http://schemas.microsoft.com/office/drawing/2014/main" id="{6E38A836-C4E8-4ED2-86AC-FD4FD314382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761921" y="1936419"/>
            <a:ext cx="3087758" cy="1711526"/>
          </a:xfrm>
          <a:prstGeom prst="rect">
            <a:avLst/>
          </a:prstGeom>
          <a:noFill/>
          <a:ln>
            <a:noFill/>
          </a:ln>
        </p:spPr>
      </p:pic>
      <p:pic>
        <p:nvPicPr>
          <p:cNvPr id="7" name="Picture 6" descr="C:\Users\Paul Holthus\Desktop\PAUL\1 WORLD OCEAN COUNCIL\1 Media\Images - Maps\Images - Marine Mammals\ship and whale.jpg">
            <a:extLst>
              <a:ext uri="{FF2B5EF4-FFF2-40B4-BE49-F238E27FC236}">
                <a16:creationId xmlns:a16="http://schemas.microsoft.com/office/drawing/2014/main" id="{F26835FF-2C21-4721-BAFC-D524DB02D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0255" y="4165730"/>
            <a:ext cx="2743200" cy="183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4062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696" y="-360146"/>
            <a:ext cx="12142304" cy="1325563"/>
          </a:xfrm>
        </p:spPr>
        <p:txBody>
          <a:bodyPr/>
          <a:lstStyle/>
          <a:p>
            <a:r>
              <a:rPr lang="en-US" dirty="0">
                <a:latin typeface="+mn-lt"/>
              </a:rPr>
              <a:t>Priority Areas for Action (2)</a:t>
            </a:r>
          </a:p>
        </p:txBody>
      </p:sp>
      <p:sp>
        <p:nvSpPr>
          <p:cNvPr id="3" name="Espace réservé du contenu 2"/>
          <p:cNvSpPr>
            <a:spLocks noGrp="1"/>
          </p:cNvSpPr>
          <p:nvPr>
            <p:ph idx="1"/>
          </p:nvPr>
        </p:nvSpPr>
        <p:spPr>
          <a:xfrm>
            <a:off x="587713" y="1001782"/>
            <a:ext cx="10189030" cy="5373914"/>
          </a:xfrm>
        </p:spPr>
        <p:txBody>
          <a:bodyPr>
            <a:normAutofit/>
          </a:bodyPr>
          <a:lstStyle/>
          <a:p>
            <a:r>
              <a:rPr lang="en-US" sz="2400" b="1" dirty="0">
                <a:solidFill>
                  <a:srgbClr val="161AAA"/>
                </a:solidFill>
                <a:cs typeface="Calibri" panose="020F0502020204030204" pitchFamily="34" charset="0"/>
              </a:rPr>
              <a:t>Improving Ocean Knowledge </a:t>
            </a:r>
            <a:r>
              <a:rPr lang="en-US" sz="2400" dirty="0">
                <a:solidFill>
                  <a:srgbClr val="161AAA"/>
                </a:solidFill>
                <a:cs typeface="Calibri" panose="020F0502020204030204" pitchFamily="34" charset="0"/>
              </a:rPr>
              <a:t>(</a:t>
            </a:r>
            <a:r>
              <a:rPr lang="en-US" sz="2400" dirty="0" err="1">
                <a:solidFill>
                  <a:srgbClr val="161AAA"/>
                </a:solidFill>
                <a:cs typeface="Calibri" panose="020F0502020204030204" pitchFamily="34" charset="0"/>
              </a:rPr>
              <a:t>SDG14a</a:t>
            </a:r>
            <a:r>
              <a:rPr lang="en-US" sz="2400" dirty="0">
                <a:solidFill>
                  <a:srgbClr val="161AAA"/>
                </a:solidFill>
                <a:cs typeface="Calibri" panose="020F0502020204030204" pitchFamily="34" charset="0"/>
              </a:rPr>
              <a:t>)</a:t>
            </a:r>
          </a:p>
          <a:p>
            <a:pPr marL="0" lvl="0" indent="0">
              <a:buNone/>
            </a:pPr>
            <a:r>
              <a:rPr lang="en-US" sz="2400" b="1" dirty="0">
                <a:solidFill>
                  <a:srgbClr val="161AAA"/>
                </a:solidFill>
                <a:cs typeface="Calibri" panose="020F0502020204030204" pitchFamily="34" charset="0"/>
              </a:rPr>
              <a:t>	</a:t>
            </a:r>
            <a:r>
              <a:rPr lang="en-US" sz="2400" dirty="0">
                <a:solidFill>
                  <a:srgbClr val="161AAA"/>
                </a:solidFill>
                <a:cs typeface="Calibri" panose="020F0502020204030204" pitchFamily="34" charset="0"/>
              </a:rPr>
              <a:t>- SMART Ocean - SMART Industries: </a:t>
            </a:r>
          </a:p>
          <a:p>
            <a:pPr lvl="3"/>
            <a:r>
              <a:rPr lang="en-US" sz="2400" dirty="0">
                <a:solidFill>
                  <a:srgbClr val="161AAA"/>
                </a:solidFill>
                <a:cs typeface="Calibri" panose="020F0502020204030204" pitchFamily="34" charset="0"/>
              </a:rPr>
              <a:t>Data collection from Industry “Ships/Platforms of Opportunity”</a:t>
            </a:r>
          </a:p>
          <a:p>
            <a:pPr lvl="0"/>
            <a:r>
              <a:rPr lang="en-US" sz="2400" b="1" dirty="0">
                <a:solidFill>
                  <a:srgbClr val="161AAA"/>
                </a:solidFill>
                <a:cs typeface="Calibri" panose="020F0502020204030204" pitchFamily="34" charset="0"/>
              </a:rPr>
              <a:t>Reducing Disaster Risk</a:t>
            </a:r>
            <a:endParaRPr lang="en-US" sz="2400" dirty="0">
              <a:solidFill>
                <a:srgbClr val="161AAA"/>
              </a:solidFill>
              <a:cs typeface="Calibri" panose="020F0502020204030204" pitchFamily="34" charset="0"/>
            </a:endParaRPr>
          </a:p>
          <a:p>
            <a:pPr marL="0" lvl="0" indent="0">
              <a:buNone/>
            </a:pPr>
            <a:r>
              <a:rPr lang="en-US" sz="2400" dirty="0">
                <a:solidFill>
                  <a:srgbClr val="161AAA"/>
                </a:solidFill>
                <a:cs typeface="Calibri" panose="020F0502020204030204" pitchFamily="34" charset="0"/>
              </a:rPr>
              <a:t>	- Port/coastal infrastructure adaptation and resilience</a:t>
            </a:r>
          </a:p>
          <a:p>
            <a:r>
              <a:rPr lang="en-US" sz="2400" b="1" dirty="0">
                <a:solidFill>
                  <a:srgbClr val="161AAA"/>
                </a:solidFill>
                <a:cs typeface="Calibri" panose="020F0502020204030204" pitchFamily="34" charset="0"/>
              </a:rPr>
              <a:t>Addressing Climate Change </a:t>
            </a:r>
            <a:endParaRPr lang="en-US" sz="2400" dirty="0">
              <a:solidFill>
                <a:srgbClr val="161AAA"/>
              </a:solidFill>
              <a:cs typeface="Calibri" panose="020F0502020204030204" pitchFamily="34" charset="0"/>
            </a:endParaRPr>
          </a:p>
          <a:p>
            <a:pPr marL="0" indent="0">
              <a:buNone/>
            </a:pPr>
            <a:r>
              <a:rPr lang="en-US" sz="2400" dirty="0">
                <a:solidFill>
                  <a:srgbClr val="161AAA"/>
                </a:solidFill>
                <a:cs typeface="Calibri" panose="020F0502020204030204" pitchFamily="34" charset="0"/>
              </a:rPr>
              <a:t>	- Ocean </a:t>
            </a:r>
            <a:r>
              <a:rPr lang="en-US" sz="2400" dirty="0" err="1">
                <a:solidFill>
                  <a:srgbClr val="161AAA"/>
                </a:solidFill>
                <a:cs typeface="Calibri" panose="020F0502020204030204" pitchFamily="34" charset="0"/>
              </a:rPr>
              <a:t>NETs</a:t>
            </a:r>
            <a:r>
              <a:rPr lang="en-US" sz="2400" dirty="0">
                <a:solidFill>
                  <a:srgbClr val="161AAA"/>
                </a:solidFill>
                <a:cs typeface="Calibri" panose="020F0502020204030204" pitchFamily="34" charset="0"/>
              </a:rPr>
              <a:t>: Negative Emissions Technologies in the ocean</a:t>
            </a:r>
          </a:p>
          <a:p>
            <a:pPr marL="0" indent="0">
              <a:buNone/>
            </a:pPr>
            <a:r>
              <a:rPr lang="en-US" sz="2400" dirty="0">
                <a:solidFill>
                  <a:srgbClr val="161AAA"/>
                </a:solidFill>
                <a:cs typeface="Calibri" panose="020F0502020204030204" pitchFamily="34" charset="0"/>
              </a:rPr>
              <a:t>	- Ocean acidification</a:t>
            </a:r>
          </a:p>
          <a:p>
            <a:r>
              <a:rPr lang="en-US" sz="2400" b="1" dirty="0">
                <a:solidFill>
                  <a:srgbClr val="161AAA"/>
                </a:solidFill>
                <a:cs typeface="Calibri" panose="020F0502020204030204" pitchFamily="34" charset="0"/>
              </a:rPr>
              <a:t>Advancing Low Carbon Energy from the Sea</a:t>
            </a:r>
            <a:endParaRPr lang="en-US" sz="2400" dirty="0">
              <a:solidFill>
                <a:srgbClr val="161AAA"/>
              </a:solidFill>
              <a:cs typeface="Calibri" panose="020F0502020204030204" pitchFamily="34" charset="0"/>
            </a:endParaRPr>
          </a:p>
          <a:p>
            <a:pPr marL="0" lvl="0" indent="0">
              <a:buNone/>
            </a:pPr>
            <a:r>
              <a:rPr lang="en-US" sz="2400" dirty="0">
                <a:solidFill>
                  <a:srgbClr val="161AAA"/>
                </a:solidFill>
                <a:cs typeface="Calibri" panose="020F0502020204030204" pitchFamily="34" charset="0"/>
              </a:rPr>
              <a:t>	- Ocean-based renewable energy </a:t>
            </a:r>
          </a:p>
          <a:p>
            <a:endParaRPr lang="en-US" dirty="0"/>
          </a:p>
        </p:txBody>
      </p:sp>
      <p:pic>
        <p:nvPicPr>
          <p:cNvPr id="10" name="Picture 10" descr="C:\Users\Paul Holthus\Desktop\PAUL\1 WORLD OCEAN COUNCIL\1 Media\Images - Maps\Images - Cross-sectoral\oil platform and offshore aquaculture.png">
            <a:extLst>
              <a:ext uri="{FF2B5EF4-FFF2-40B4-BE49-F238E27FC236}">
                <a16:creationId xmlns:a16="http://schemas.microsoft.com/office/drawing/2014/main" id="{C0A0C9E6-DB86-44E1-8CD6-AE712B095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7325" y="2528025"/>
            <a:ext cx="3114675" cy="203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11" descr="wind farm 2.jpg">
            <a:extLst>
              <a:ext uri="{FF2B5EF4-FFF2-40B4-BE49-F238E27FC236}">
                <a16:creationId xmlns:a16="http://schemas.microsoft.com/office/drawing/2014/main" id="{F724AEE4-8E4A-49C9-87DC-C1FA546D059D}"/>
              </a:ext>
            </a:extLst>
          </p:cNvPr>
          <p:cNvPicPr>
            <a:picLocks noChangeAspect="1"/>
          </p:cNvPicPr>
          <p:nvPr/>
        </p:nvPicPr>
        <p:blipFill>
          <a:blip r:embed="rId4" cstate="print"/>
          <a:srcRect t="1054" b="2986"/>
          <a:stretch>
            <a:fillRect/>
          </a:stretch>
        </p:blipFill>
        <p:spPr bwMode="auto">
          <a:xfrm>
            <a:off x="6768548" y="5273296"/>
            <a:ext cx="2146852" cy="1495425"/>
          </a:xfrm>
          <a:prstGeom prst="rect">
            <a:avLst/>
          </a:prstGeom>
          <a:noFill/>
          <a:ln w="9525">
            <a:noFill/>
            <a:miter lim="800000"/>
            <a:headEnd/>
            <a:tailEnd/>
          </a:ln>
        </p:spPr>
      </p:pic>
    </p:spTree>
    <p:extLst>
      <p:ext uri="{BB962C8B-B14F-4D97-AF65-F5344CB8AC3E}">
        <p14:creationId xmlns:p14="http://schemas.microsoft.com/office/powerpoint/2010/main" val="434454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3"/>
          <p:cNvSpPr txBox="1">
            <a:spLocks noChangeArrowheads="1"/>
          </p:cNvSpPr>
          <p:nvPr/>
        </p:nvSpPr>
        <p:spPr bwMode="auto">
          <a:xfrm>
            <a:off x="875072" y="797725"/>
            <a:ext cx="9448799" cy="1544455"/>
          </a:xfrm>
          <a:prstGeom prst="rect">
            <a:avLst/>
          </a:prstGeom>
        </p:spPr>
        <p:txBody>
          <a:bodyPr vert="horz" lIns="91440" tIns="45720" rIns="91440" bIns="45720" rtlCol="0">
            <a:noAutofit/>
          </a:bodyPr>
          <a:lstStyle>
            <a:defPPr>
              <a:defRPr lang="fr-FR"/>
            </a:defPPr>
            <a:lvl1pPr>
              <a:lnSpc>
                <a:spcPct val="90000"/>
              </a:lnSpc>
              <a:spcBef>
                <a:spcPts val="1000"/>
              </a:spcBef>
              <a:defRPr sz="2800" b="1">
                <a:solidFill>
                  <a:srgbClr val="283583"/>
                </a:solidFill>
              </a:defRPr>
            </a:lvl1pPr>
          </a:lstStyle>
          <a:p>
            <a:r>
              <a:rPr lang="en-US" sz="2400" dirty="0"/>
              <a:t>WOC is providing consistent, comprehensive industry presence in inter-governmental negotiations affecting future of the Ocean Economy</a:t>
            </a:r>
            <a:endParaRPr lang="en-US" sz="800" b="0" dirty="0"/>
          </a:p>
        </p:txBody>
      </p:sp>
      <p:sp>
        <p:nvSpPr>
          <p:cNvPr id="30723" name="Rectangle 3"/>
          <p:cNvSpPr>
            <a:spLocks noChangeArrowheads="1"/>
          </p:cNvSpPr>
          <p:nvPr/>
        </p:nvSpPr>
        <p:spPr bwMode="auto">
          <a:xfrm>
            <a:off x="106016" y="-92766"/>
            <a:ext cx="11387894" cy="769441"/>
          </a:xfrm>
          <a:prstGeom prst="rect">
            <a:avLst/>
          </a:prstGeom>
          <a:noFill/>
          <a:ln w="9525">
            <a:noFill/>
            <a:miter lim="800000"/>
            <a:headEnd/>
            <a:tailEnd/>
          </a:ln>
        </p:spPr>
        <p:txBody>
          <a:bodyPr wrap="square">
            <a:spAutoFit/>
          </a:bodyPr>
          <a:lstStyle/>
          <a:p>
            <a:pPr eaLnBrk="0" fontAlgn="base" hangingPunct="0">
              <a:spcBef>
                <a:spcPct val="50000"/>
              </a:spcBef>
              <a:spcAft>
                <a:spcPct val="0"/>
              </a:spcAft>
            </a:pPr>
            <a:r>
              <a:rPr lang="en-US" altLang="en-US" sz="4400" dirty="0">
                <a:solidFill>
                  <a:schemeClr val="bg1"/>
                </a:solidFill>
                <a:ea typeface="+mj-ea"/>
                <a:cs typeface="+mj-cs"/>
              </a:rPr>
              <a:t>Action on Ocean Policy and Governance</a:t>
            </a:r>
          </a:p>
        </p:txBody>
      </p:sp>
      <p:pic>
        <p:nvPicPr>
          <p:cNvPr id="4" name="Picture 2">
            <a:extLst>
              <a:ext uri="{FF2B5EF4-FFF2-40B4-BE49-F238E27FC236}">
                <a16:creationId xmlns:a16="http://schemas.microsoft.com/office/drawing/2014/main" id="{37509F55-FEF5-4612-B590-2B63EB0F1E85}"/>
              </a:ext>
            </a:extLst>
          </p:cNvPr>
          <p:cNvPicPr>
            <a:picLocks noChangeAspect="1" noChangeArrowheads="1"/>
          </p:cNvPicPr>
          <p:nvPr/>
        </p:nvPicPr>
        <p:blipFill>
          <a:blip r:embed="rId3" cstate="print"/>
          <a:srcRect l="28531" t="36234" r="26157" b="26991"/>
          <a:stretch>
            <a:fillRect/>
          </a:stretch>
        </p:blipFill>
        <p:spPr bwMode="auto">
          <a:xfrm>
            <a:off x="5287617" y="3861641"/>
            <a:ext cx="6904382" cy="2910810"/>
          </a:xfrm>
          <a:prstGeom prst="rect">
            <a:avLst/>
          </a:prstGeom>
          <a:noFill/>
          <a:ln w="9525">
            <a:noFill/>
            <a:miter lim="800000"/>
            <a:headEnd/>
            <a:tailEnd/>
          </a:ln>
        </p:spPr>
      </p:pic>
      <p:sp>
        <p:nvSpPr>
          <p:cNvPr id="5" name="Text Box 3">
            <a:extLst>
              <a:ext uri="{FF2B5EF4-FFF2-40B4-BE49-F238E27FC236}">
                <a16:creationId xmlns:a16="http://schemas.microsoft.com/office/drawing/2014/main" id="{D51D4818-A830-48C3-BF34-460448CFFF83}"/>
              </a:ext>
            </a:extLst>
          </p:cNvPr>
          <p:cNvSpPr txBox="1">
            <a:spLocks noChangeArrowheads="1"/>
          </p:cNvSpPr>
          <p:nvPr/>
        </p:nvSpPr>
        <p:spPr bwMode="auto">
          <a:xfrm>
            <a:off x="442453" y="1729446"/>
            <a:ext cx="5457210" cy="2011350"/>
          </a:xfrm>
          <a:prstGeom prst="rect">
            <a:avLst/>
          </a:prstGeom>
        </p:spPr>
        <p:txBody>
          <a:bodyPr vert="horz" lIns="91440" tIns="45720" rIns="91440" bIns="45720" rtlCol="0">
            <a:noAutofit/>
          </a:bodyPr>
          <a:lstStyle>
            <a:defPPr>
              <a:defRPr lang="fr-FR"/>
            </a:defPPr>
            <a:lvl1pPr>
              <a:lnSpc>
                <a:spcPct val="90000"/>
              </a:lnSpc>
              <a:spcBef>
                <a:spcPts val="1000"/>
              </a:spcBef>
              <a:defRPr sz="2800" b="1">
                <a:solidFill>
                  <a:srgbClr val="283583"/>
                </a:solidFill>
              </a:defRPr>
            </a:lvl1pPr>
          </a:lstStyle>
          <a:p>
            <a:r>
              <a:rPr lang="en-US" sz="2400" dirty="0"/>
              <a:t>UN Law of the Sea</a:t>
            </a:r>
          </a:p>
          <a:p>
            <a:pPr marL="457200" indent="-457200">
              <a:buFont typeface="Arial" charset="0"/>
              <a:buChar char="•"/>
            </a:pPr>
            <a:r>
              <a:rPr lang="en-US" sz="2400" b="0" dirty="0"/>
              <a:t>Negotiating new binding “Implementing Agreement” re Biodiversity in Areas Beyond National Jurisdiction (</a:t>
            </a:r>
            <a:r>
              <a:rPr lang="en-US" sz="2400" b="0" dirty="0" err="1"/>
              <a:t>BBNJ</a:t>
            </a:r>
            <a:r>
              <a:rPr lang="en-US" sz="2400" b="0" dirty="0"/>
              <a:t>), including proposed EIA for commercial activities and area based management in high seas </a:t>
            </a:r>
          </a:p>
          <a:p>
            <a:endParaRPr lang="en-US" sz="800" b="0" dirty="0"/>
          </a:p>
        </p:txBody>
      </p:sp>
      <p:sp>
        <p:nvSpPr>
          <p:cNvPr id="6" name="Text Box 3">
            <a:extLst>
              <a:ext uri="{FF2B5EF4-FFF2-40B4-BE49-F238E27FC236}">
                <a16:creationId xmlns:a16="http://schemas.microsoft.com/office/drawing/2014/main" id="{76DBA48B-95BD-462D-94BD-2BE92B29E082}"/>
              </a:ext>
            </a:extLst>
          </p:cNvPr>
          <p:cNvSpPr txBox="1">
            <a:spLocks noChangeArrowheads="1"/>
          </p:cNvSpPr>
          <p:nvPr/>
        </p:nvSpPr>
        <p:spPr bwMode="auto">
          <a:xfrm>
            <a:off x="6036700" y="1770272"/>
            <a:ext cx="5457210" cy="1695736"/>
          </a:xfrm>
          <a:prstGeom prst="rect">
            <a:avLst/>
          </a:prstGeom>
        </p:spPr>
        <p:txBody>
          <a:bodyPr vert="horz" lIns="91440" tIns="45720" rIns="91440" bIns="45720" rtlCol="0">
            <a:noAutofit/>
          </a:bodyPr>
          <a:lstStyle>
            <a:defPPr>
              <a:defRPr lang="fr-FR"/>
            </a:defPPr>
            <a:lvl1pPr>
              <a:lnSpc>
                <a:spcPct val="90000"/>
              </a:lnSpc>
              <a:spcBef>
                <a:spcPts val="1000"/>
              </a:spcBef>
              <a:defRPr sz="2800" b="1">
                <a:solidFill>
                  <a:srgbClr val="283583"/>
                </a:solidFill>
              </a:defRPr>
            </a:lvl1pPr>
          </a:lstStyle>
          <a:p>
            <a:r>
              <a:rPr lang="en-US" sz="2400" dirty="0"/>
              <a:t>Convention on Biological Diversity (CBD)</a:t>
            </a:r>
          </a:p>
          <a:p>
            <a:pPr marL="457200" indent="-457200">
              <a:buFont typeface="Arial" charset="0"/>
              <a:buChar char="•"/>
            </a:pPr>
            <a:r>
              <a:rPr lang="en-US" sz="2400" b="0" dirty="0"/>
              <a:t>Identifying Ecologically / Biologically Significant Areas (</a:t>
            </a:r>
            <a:r>
              <a:rPr lang="en-US" sz="2400" b="0" dirty="0" err="1"/>
              <a:t>EBSAs</a:t>
            </a:r>
            <a:r>
              <a:rPr lang="en-US" sz="2400" b="0" dirty="0"/>
              <a:t>) for management, especially for international waters</a:t>
            </a:r>
          </a:p>
          <a:p>
            <a:endParaRPr lang="en-US" sz="800" b="0" dirty="0"/>
          </a:p>
        </p:txBody>
      </p:sp>
      <p:pic>
        <p:nvPicPr>
          <p:cNvPr id="1028" name="Picture 4" descr="Image result for un hq">
            <a:extLst>
              <a:ext uri="{FF2B5EF4-FFF2-40B4-BE49-F238E27FC236}">
                <a16:creationId xmlns:a16="http://schemas.microsoft.com/office/drawing/2014/main" id="{10C46A86-E419-4961-9C09-8D598B38FC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758" y="4463844"/>
            <a:ext cx="3925068" cy="2394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2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ChangeArrowheads="1"/>
          </p:cNvSpPr>
          <p:nvPr/>
        </p:nvSpPr>
        <p:spPr bwMode="auto">
          <a:xfrm>
            <a:off x="122583" y="-129133"/>
            <a:ext cx="10497793" cy="769441"/>
          </a:xfrm>
          <a:prstGeom prst="rect">
            <a:avLst/>
          </a:prstGeom>
          <a:noFill/>
          <a:ln w="9525">
            <a:noFill/>
            <a:miter lim="800000"/>
            <a:headEnd/>
            <a:tailEnd/>
          </a:ln>
        </p:spPr>
        <p:txBody>
          <a:bodyPr wrap="square">
            <a:spAutoFit/>
          </a:bodyPr>
          <a:lstStyle/>
          <a:p>
            <a:pPr eaLnBrk="0" fontAlgn="base" hangingPunct="0">
              <a:spcBef>
                <a:spcPct val="50000"/>
              </a:spcBef>
              <a:spcAft>
                <a:spcPct val="0"/>
              </a:spcAft>
            </a:pPr>
            <a:r>
              <a:rPr lang="en-US" altLang="en-US" sz="4400" dirty="0">
                <a:solidFill>
                  <a:schemeClr val="bg1"/>
                </a:solidFill>
                <a:ea typeface="+mj-ea"/>
                <a:cs typeface="+mj-cs"/>
              </a:rPr>
              <a:t>Ocean Governance and International Waters</a:t>
            </a:r>
          </a:p>
        </p:txBody>
      </p:sp>
      <p:pic>
        <p:nvPicPr>
          <p:cNvPr id="6" name="Picture 3" descr="http://cdn.static-economist.com/sites/default/files/imagecache/original-size/images/print-edition/20140222_IRC901_0.png">
            <a:extLst>
              <a:ext uri="{FF2B5EF4-FFF2-40B4-BE49-F238E27FC236}">
                <a16:creationId xmlns:a16="http://schemas.microsoft.com/office/drawing/2014/main" id="{457E019C-4B65-4B94-A21C-E8B7FF25B0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357"/>
          <a:stretch>
            <a:fillRect/>
          </a:stretch>
        </p:blipFill>
        <p:spPr bwMode="auto">
          <a:xfrm>
            <a:off x="268943" y="640309"/>
            <a:ext cx="9260540" cy="553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264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0" y="-116601"/>
            <a:ext cx="10817087" cy="769441"/>
          </a:xfrm>
          <a:prstGeom prst="rect">
            <a:avLst/>
          </a:prstGeom>
          <a:noFill/>
          <a:ln w="9525">
            <a:noFill/>
            <a:miter lim="800000"/>
            <a:headEnd/>
            <a:tailEnd/>
          </a:ln>
        </p:spPr>
        <p:txBody>
          <a:bodyPr wrap="square">
            <a:spAutoFit/>
          </a:bodyPr>
          <a:lstStyle>
            <a:defPPr>
              <a:defRPr lang="fr-FR"/>
            </a:defPPr>
            <a:lvl1pPr eaLnBrk="0" fontAlgn="base" hangingPunct="0">
              <a:spcBef>
                <a:spcPct val="50000"/>
              </a:spcBef>
              <a:spcAft>
                <a:spcPct val="0"/>
              </a:spcAft>
              <a:defRPr sz="4400">
                <a:solidFill>
                  <a:schemeClr val="bg1"/>
                </a:solidFill>
                <a:latin typeface="+mj-lt"/>
                <a:ea typeface="+mj-ea"/>
                <a:cs typeface="+mj-cs"/>
              </a:defRPr>
            </a:lvl1pPr>
          </a:lstStyle>
          <a:p>
            <a:r>
              <a:rPr lang="en-US" altLang="en-US">
                <a:latin typeface="+mn-lt"/>
              </a:rPr>
              <a:t>WOC Ocean Policy Program / Working Group</a:t>
            </a:r>
          </a:p>
        </p:txBody>
      </p:sp>
      <p:sp>
        <p:nvSpPr>
          <p:cNvPr id="34819" name="Text Box 3"/>
          <p:cNvSpPr txBox="1">
            <a:spLocks noChangeArrowheads="1"/>
          </p:cNvSpPr>
          <p:nvPr/>
        </p:nvSpPr>
        <p:spPr bwMode="auto">
          <a:xfrm>
            <a:off x="345440" y="1575746"/>
            <a:ext cx="10241280" cy="5330687"/>
          </a:xfrm>
          <a:prstGeom prst="rect">
            <a:avLst/>
          </a:prstGeom>
        </p:spPr>
        <p:txBody>
          <a:bodyPr vert="horz" lIns="91440" tIns="45720" rIns="91440" bIns="45720" rtlCol="0">
            <a:noAutofit/>
          </a:bodyPr>
          <a:lstStyle>
            <a:defPPr>
              <a:defRPr lang="fr-FR"/>
            </a:defPPr>
            <a:lvl1pPr>
              <a:lnSpc>
                <a:spcPct val="90000"/>
              </a:lnSpc>
              <a:spcBef>
                <a:spcPts val="1000"/>
              </a:spcBef>
              <a:defRPr sz="2800" b="1">
                <a:solidFill>
                  <a:srgbClr val="283583"/>
                </a:solidFill>
              </a:defRPr>
            </a:lvl1pPr>
          </a:lstStyle>
          <a:p>
            <a:pPr marL="457200" indent="-457200">
              <a:buFont typeface="Arial" charset="0"/>
              <a:buChar char="•"/>
            </a:pPr>
            <a:r>
              <a:rPr lang="en-US" altLang="en-US" sz="2400" b="0" dirty="0"/>
              <a:t>Monitor, analyze and report on ocean policy developments</a:t>
            </a:r>
          </a:p>
          <a:p>
            <a:pPr marL="457200" indent="-457200">
              <a:buFont typeface="Arial" charset="0"/>
              <a:buChar char="•"/>
            </a:pPr>
            <a:r>
              <a:rPr lang="en-US" altLang="en-US" sz="2400" b="0" dirty="0"/>
              <a:t>Ensure industry input to key ocean policy fora, e.g. UN, CBD</a:t>
            </a:r>
          </a:p>
          <a:p>
            <a:pPr marL="457200" indent="-457200">
              <a:buFont typeface="Arial" charset="0"/>
              <a:buChar char="•"/>
            </a:pPr>
            <a:r>
              <a:rPr lang="en-US" altLang="en-US" sz="2400" b="0" dirty="0"/>
              <a:t>Provide updates on ocean governance and policy at key industry events</a:t>
            </a:r>
          </a:p>
          <a:p>
            <a:pPr marL="457200" indent="-457200">
              <a:buFont typeface="Arial" charset="0"/>
              <a:buChar char="•"/>
            </a:pPr>
            <a:r>
              <a:rPr lang="en-US" altLang="en-US" sz="2400" b="0" dirty="0"/>
              <a:t>First-ever Business Forum on Ocean Policy and Planning (New York, 2014)</a:t>
            </a:r>
          </a:p>
          <a:p>
            <a:pPr marL="457200" indent="-457200">
              <a:buFont typeface="Arial" charset="0"/>
              <a:buChar char="•"/>
            </a:pPr>
            <a:r>
              <a:rPr lang="en-US" altLang="en-US" sz="2400" b="0" dirty="0"/>
              <a:t>First-ever </a:t>
            </a:r>
            <a:r>
              <a:rPr lang="en-US" altLang="en-US" sz="2400" b="0" i="1" dirty="0"/>
              <a:t>“Ocean Policy Review and  Analysis for Industry”</a:t>
            </a:r>
            <a:r>
              <a:rPr lang="en-US" altLang="en-US" sz="2400" b="0" dirty="0"/>
              <a:t> </a:t>
            </a:r>
            <a:r>
              <a:rPr lang="en-US" sz="2400" b="0" dirty="0">
                <a:hlinkClick r:id="rId3"/>
              </a:rPr>
              <a:t>http://www.oceancouncil.org/site/business_forum/index.php?page=report</a:t>
            </a:r>
            <a:endParaRPr lang="en-US" altLang="en-US" sz="2400" b="0" dirty="0"/>
          </a:p>
          <a:p>
            <a:pPr marL="457200" indent="-457200">
              <a:buFont typeface="Arial" charset="0"/>
              <a:buChar char="•"/>
            </a:pPr>
            <a:r>
              <a:rPr lang="en-US" altLang="en-US" sz="2400" b="0" dirty="0"/>
              <a:t>WOC UNCLOS-BBNJ Coalition formed (early 2016)</a:t>
            </a:r>
          </a:p>
          <a:p>
            <a:pPr marL="457200" indent="-457200">
              <a:buFont typeface="Arial" charset="0"/>
              <a:buChar char="•"/>
            </a:pPr>
            <a:r>
              <a:rPr lang="en-US" altLang="en-US" sz="2400" b="0" dirty="0"/>
              <a:t>Providing consistent private sector presence: </a:t>
            </a:r>
            <a:r>
              <a:rPr lang="en-US" altLang="en-US" sz="2400" b="0" dirty="0" err="1"/>
              <a:t>BBNJ</a:t>
            </a:r>
            <a:r>
              <a:rPr lang="en-US" altLang="en-US" sz="2400" b="0" dirty="0"/>
              <a:t> </a:t>
            </a:r>
            <a:r>
              <a:rPr lang="en-US" altLang="en-US" sz="2400" b="0" dirty="0" err="1"/>
              <a:t>PrepComs</a:t>
            </a:r>
            <a:r>
              <a:rPr lang="en-US" altLang="en-US" sz="2400" b="0" dirty="0"/>
              <a:t> (2016-2017)</a:t>
            </a:r>
          </a:p>
          <a:p>
            <a:pPr marL="457200" indent="-457200">
              <a:buFont typeface="Arial" charset="0"/>
              <a:buChar char="•"/>
            </a:pPr>
            <a:r>
              <a:rPr lang="en-US" altLang="en-US" sz="2400" b="0" dirty="0"/>
              <a:t>White Paper: </a:t>
            </a:r>
            <a:r>
              <a:rPr lang="en-US" altLang="en-US" sz="2400" b="0" i="1" dirty="0"/>
              <a:t>“Ocean Governance and the Private Sector” </a:t>
            </a:r>
            <a:r>
              <a:rPr lang="en-US" altLang="en-US" sz="2400" b="0" dirty="0"/>
              <a:t>(2017)</a:t>
            </a:r>
          </a:p>
          <a:p>
            <a:pPr marL="457200" indent="-457200">
              <a:buFont typeface="Arial" charset="0"/>
              <a:buChar char="•"/>
            </a:pPr>
            <a:r>
              <a:rPr lang="en-US" altLang="en-US" sz="2400" b="0" dirty="0"/>
              <a:t>Providing consistent private sector presence: </a:t>
            </a:r>
            <a:r>
              <a:rPr lang="en-US" altLang="en-US" sz="2400" b="0" dirty="0" err="1"/>
              <a:t>BBNJ</a:t>
            </a:r>
            <a:r>
              <a:rPr lang="en-US" altLang="en-US" sz="2400" b="0" dirty="0"/>
              <a:t> Negotiations (2018-2020)</a:t>
            </a:r>
          </a:p>
          <a:p>
            <a:pPr marL="457200" indent="-457200">
              <a:buFont typeface="Arial" charset="0"/>
              <a:buChar char="•"/>
            </a:pPr>
            <a:endParaRPr lang="en-US" altLang="en-US" sz="2400" b="0" dirty="0"/>
          </a:p>
        </p:txBody>
      </p:sp>
      <p:sp>
        <p:nvSpPr>
          <p:cNvPr id="4" name="Text Box 3">
            <a:extLst>
              <a:ext uri="{FF2B5EF4-FFF2-40B4-BE49-F238E27FC236}">
                <a16:creationId xmlns:a16="http://schemas.microsoft.com/office/drawing/2014/main" id="{D5CA3B19-76E1-48DF-8279-37ED92BC18C6}"/>
              </a:ext>
            </a:extLst>
          </p:cNvPr>
          <p:cNvSpPr txBox="1">
            <a:spLocks noChangeArrowheads="1"/>
          </p:cNvSpPr>
          <p:nvPr/>
        </p:nvSpPr>
        <p:spPr bwMode="auto">
          <a:xfrm>
            <a:off x="345440" y="673161"/>
            <a:ext cx="10241280" cy="881319"/>
          </a:xfrm>
          <a:prstGeom prst="rect">
            <a:avLst/>
          </a:prstGeom>
        </p:spPr>
        <p:txBody>
          <a:bodyPr vert="horz" lIns="91440" tIns="45720" rIns="91440" bIns="45720" rtlCol="0">
            <a:noAutofit/>
          </a:bodyPr>
          <a:lstStyle>
            <a:defPPr>
              <a:defRPr lang="fr-FR"/>
            </a:defPPr>
            <a:lvl1pPr>
              <a:lnSpc>
                <a:spcPct val="90000"/>
              </a:lnSpc>
              <a:spcBef>
                <a:spcPts val="1000"/>
              </a:spcBef>
              <a:defRPr sz="2800" b="1">
                <a:solidFill>
                  <a:srgbClr val="283583"/>
                </a:solidFill>
              </a:defRPr>
            </a:lvl1pPr>
          </a:lstStyle>
          <a:p>
            <a:r>
              <a:rPr lang="en-US" altLang="en-US" sz="2400" dirty="0"/>
              <a:t>Increase the level of informed, coordinated, proactive involvement of private sector in ocean governance and policy developments that affect business:</a:t>
            </a:r>
          </a:p>
        </p:txBody>
      </p:sp>
    </p:spTree>
    <p:extLst>
      <p:ext uri="{BB962C8B-B14F-4D97-AF65-F5344CB8AC3E}">
        <p14:creationId xmlns:p14="http://schemas.microsoft.com/office/powerpoint/2010/main" val="1055028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3"/>
          <p:cNvSpPr txBox="1">
            <a:spLocks noChangeArrowheads="1"/>
          </p:cNvSpPr>
          <p:nvPr/>
        </p:nvSpPr>
        <p:spPr bwMode="auto">
          <a:xfrm>
            <a:off x="802640" y="1454526"/>
            <a:ext cx="11086968" cy="6155517"/>
          </a:xfrm>
          <a:prstGeom prst="rect">
            <a:avLst/>
          </a:prstGeom>
          <a:noFill/>
          <a:ln w="9525">
            <a:noFill/>
            <a:miter lim="800000"/>
            <a:headEnd/>
            <a:tailEnd/>
          </a:ln>
        </p:spPr>
        <p:txBody>
          <a:bodyPr wrap="square" lIns="91427" tIns="45713" rIns="91427" bIns="45713">
            <a:spAutoFit/>
          </a:bodyPr>
          <a:lstStyle>
            <a:defPPr>
              <a:defRPr lang="fr-FR"/>
            </a:defPPr>
            <a:lvl1pPr indent="-342900" fontAlgn="base">
              <a:spcBef>
                <a:spcPct val="0"/>
              </a:spcBef>
              <a:spcAft>
                <a:spcPct val="0"/>
              </a:spcAft>
              <a:buFontTx/>
              <a:buNone/>
              <a:defRPr sz="2400" b="0">
                <a:solidFill>
                  <a:srgbClr val="283583"/>
                </a:solidFill>
              </a:defRPr>
            </a:lvl1pPr>
            <a:lvl2pPr marL="800100" lvl="1" indent="-342900">
              <a:buFont typeface="Arial" charset="0"/>
              <a:buChar char="•"/>
              <a:defRPr sz="2000">
                <a:solidFill>
                  <a:srgbClr val="283583"/>
                </a:solidFill>
              </a:defRPr>
            </a:lvl2pPr>
          </a:lstStyle>
          <a:p>
            <a:pPr marL="342900">
              <a:buFont typeface="Arial" panose="020B0604020202020204" pitchFamily="34" charset="0"/>
              <a:buChar char="•"/>
            </a:pPr>
            <a:r>
              <a:rPr lang="en-US" dirty="0">
                <a:solidFill>
                  <a:schemeClr val="tx1"/>
                </a:solidFill>
              </a:rPr>
              <a:t>Industry Involvement In Ocean Governance Development </a:t>
            </a:r>
          </a:p>
          <a:p>
            <a:pPr marL="342900">
              <a:buFont typeface="Arial" panose="020B0604020202020204" pitchFamily="34" charset="0"/>
              <a:buChar char="•"/>
            </a:pPr>
            <a:r>
              <a:rPr lang="en-US" dirty="0">
                <a:solidFill>
                  <a:schemeClr val="tx1"/>
                </a:solidFill>
              </a:rPr>
              <a:t>Ocean Governance Based On Sector-By-Sector Approach </a:t>
            </a:r>
          </a:p>
          <a:p>
            <a:pPr marL="342900">
              <a:buFont typeface="Arial" panose="020B0604020202020204" pitchFamily="34" charset="0"/>
              <a:buChar char="•"/>
            </a:pPr>
            <a:r>
              <a:rPr lang="en-US" dirty="0">
                <a:solidFill>
                  <a:schemeClr val="tx1"/>
                </a:solidFill>
              </a:rPr>
              <a:t>Ocean Data And Monitoring in Support of Ocean Governance </a:t>
            </a:r>
          </a:p>
          <a:p>
            <a:pPr marL="342900">
              <a:buFont typeface="Arial" panose="020B0604020202020204" pitchFamily="34" charset="0"/>
              <a:buChar char="•"/>
            </a:pPr>
            <a:r>
              <a:rPr lang="en-US" dirty="0">
                <a:solidFill>
                  <a:schemeClr val="tx1"/>
                </a:solidFill>
              </a:rPr>
              <a:t>Ocean Surveillance And Maritime Domain Awareness </a:t>
            </a:r>
          </a:p>
          <a:p>
            <a:pPr marL="342900">
              <a:buFont typeface="Arial" panose="020B0604020202020204" pitchFamily="34" charset="0"/>
              <a:buChar char="•"/>
            </a:pPr>
            <a:r>
              <a:rPr lang="en-US" dirty="0">
                <a:solidFill>
                  <a:schemeClr val="tx1"/>
                </a:solidFill>
              </a:rPr>
              <a:t>Cross-Sectoral And Cumulative Impacts To The Ocean </a:t>
            </a:r>
          </a:p>
          <a:p>
            <a:pPr marL="342900">
              <a:buFont typeface="Arial" panose="020B0604020202020204" pitchFamily="34" charset="0"/>
              <a:buChar char="•"/>
            </a:pPr>
            <a:r>
              <a:rPr lang="en-US" dirty="0">
                <a:solidFill>
                  <a:schemeClr val="tx1"/>
                </a:solidFill>
              </a:rPr>
              <a:t>Global Standards For Management Tools And Approaches In Support Of Ocean Governance </a:t>
            </a:r>
          </a:p>
          <a:p>
            <a:pPr marL="342900">
              <a:buFont typeface="Arial" panose="020B0604020202020204" pitchFamily="34" charset="0"/>
              <a:buChar char="•"/>
            </a:pPr>
            <a:r>
              <a:rPr lang="en-US" dirty="0">
                <a:solidFill>
                  <a:schemeClr val="tx1"/>
                </a:solidFill>
              </a:rPr>
              <a:t>Multiple UN And Intergovernmental Agencies And Processes Dealing With Ocean Governance </a:t>
            </a:r>
          </a:p>
          <a:p>
            <a:pPr marL="342900">
              <a:buFont typeface="Arial" panose="020B0604020202020204" pitchFamily="34" charset="0"/>
              <a:buChar char="•"/>
            </a:pPr>
            <a:r>
              <a:rPr lang="en-US" dirty="0">
                <a:solidFill>
                  <a:schemeClr val="tx1"/>
                </a:solidFill>
              </a:rPr>
              <a:t>Regional Institutions And Approaches To Ocean Governance </a:t>
            </a:r>
          </a:p>
          <a:p>
            <a:pPr marL="342900">
              <a:buFont typeface="Arial" panose="020B0604020202020204" pitchFamily="34" charset="0"/>
              <a:buChar char="•"/>
            </a:pPr>
            <a:r>
              <a:rPr lang="en-US" dirty="0">
                <a:solidFill>
                  <a:schemeClr val="tx1"/>
                </a:solidFill>
              </a:rPr>
              <a:t>New And Emerging Ocean Uses </a:t>
            </a:r>
          </a:p>
          <a:p>
            <a:pPr marL="342900">
              <a:buFont typeface="Arial" panose="020B0604020202020204" pitchFamily="34" charset="0"/>
              <a:buChar char="•"/>
            </a:pPr>
            <a:r>
              <a:rPr lang="en-US" dirty="0">
                <a:solidFill>
                  <a:schemeClr val="tx1"/>
                </a:solidFill>
              </a:rPr>
              <a:t>Ocean Geopolitical Challenges To Peace, Security And Stability </a:t>
            </a:r>
          </a:p>
          <a:p>
            <a:pPr marL="342900">
              <a:buFont typeface="Arial" panose="020B0604020202020204" pitchFamily="34" charset="0"/>
              <a:buChar char="•"/>
            </a:pPr>
            <a:endParaRPr lang="en-US" dirty="0">
              <a:solidFill>
                <a:schemeClr val="tx1"/>
              </a:solidFill>
            </a:endParaRPr>
          </a:p>
          <a:p>
            <a:pPr indent="0"/>
            <a:r>
              <a:rPr lang="en-US" i="1" dirty="0">
                <a:solidFill>
                  <a:schemeClr val="tx1"/>
                </a:solidFill>
              </a:rPr>
              <a:t>(see WOC White Paper: “Ocean Governance and the Private Sector”)</a:t>
            </a:r>
          </a:p>
          <a:p>
            <a:pPr indent="0">
              <a:defRPr/>
            </a:pPr>
            <a:endParaRPr lang="en-US" sz="1000" b="1" dirty="0">
              <a:cs typeface="Arial" panose="020B0604020202020204" pitchFamily="34" charset="0"/>
            </a:endParaRPr>
          </a:p>
          <a:p>
            <a:pPr indent="0">
              <a:defRPr/>
            </a:pPr>
            <a:endParaRPr lang="en-US" i="1" dirty="0">
              <a:cs typeface="Arial" panose="020B0604020202020204" pitchFamily="34" charset="0"/>
            </a:endParaRPr>
          </a:p>
          <a:p>
            <a:pPr marL="342900">
              <a:buFont typeface="Arial" panose="020B0604020202020204" pitchFamily="34" charset="0"/>
              <a:buChar char="•"/>
            </a:pPr>
            <a:endParaRPr lang="en-US" dirty="0"/>
          </a:p>
        </p:txBody>
      </p:sp>
      <p:sp>
        <p:nvSpPr>
          <p:cNvPr id="5" name="Text Box 2"/>
          <p:cNvSpPr txBox="1">
            <a:spLocks noChangeArrowheads="1"/>
          </p:cNvSpPr>
          <p:nvPr/>
        </p:nvSpPr>
        <p:spPr bwMode="auto">
          <a:xfrm>
            <a:off x="167147" y="-109330"/>
            <a:ext cx="10736826" cy="1446550"/>
          </a:xfrm>
          <a:prstGeom prst="rect">
            <a:avLst/>
          </a:prstGeom>
          <a:noFill/>
          <a:ln w="9525">
            <a:noFill/>
            <a:miter lim="800000"/>
            <a:headEnd/>
            <a:tailEnd/>
          </a:ln>
        </p:spPr>
        <p:txBody>
          <a:bodyPr wrap="square">
            <a:spAutoFit/>
          </a:bodyPr>
          <a:lstStyle>
            <a:defPPr>
              <a:defRPr lang="fr-FR"/>
            </a:defPPr>
            <a:lvl1pPr algn="ctr" eaLnBrk="0" fontAlgn="base" hangingPunct="0">
              <a:spcBef>
                <a:spcPct val="50000"/>
              </a:spcBef>
              <a:spcAft>
                <a:spcPct val="0"/>
              </a:spcAft>
              <a:defRPr sz="4400">
                <a:solidFill>
                  <a:schemeClr val="bg1"/>
                </a:solidFill>
                <a:latin typeface="+mj-lt"/>
                <a:ea typeface="+mj-ea"/>
                <a:cs typeface="+mj-cs"/>
              </a:defRPr>
            </a:lvl1pPr>
          </a:lstStyle>
          <a:p>
            <a:pPr algn="l">
              <a:spcBef>
                <a:spcPct val="0"/>
              </a:spcBef>
            </a:pPr>
            <a:r>
              <a:rPr lang="en-US" altLang="en-US" dirty="0">
                <a:latin typeface="+mn-lt"/>
                <a:cs typeface="Arial" panose="020B0604020202020204" pitchFamily="34" charset="0"/>
              </a:rPr>
              <a:t>Ocean Governance and Private Sector</a:t>
            </a:r>
          </a:p>
          <a:p>
            <a:pPr algn="l">
              <a:spcBef>
                <a:spcPct val="0"/>
              </a:spcBef>
            </a:pPr>
            <a:r>
              <a:rPr lang="en-US" dirty="0">
                <a:solidFill>
                  <a:schemeClr val="tx1"/>
                </a:solidFill>
                <a:latin typeface="+mn-lt"/>
              </a:rPr>
              <a:t>Issues, Needs and Opportunities for Engaging</a:t>
            </a:r>
            <a:endParaRPr lang="en-US" altLang="en-US" dirty="0">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534464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66260" y="-108218"/>
            <a:ext cx="10707757" cy="769441"/>
          </a:xfrm>
          <a:prstGeom prst="rect">
            <a:avLst/>
          </a:prstGeom>
          <a:noFill/>
          <a:ln w="9525">
            <a:noFill/>
            <a:miter lim="800000"/>
            <a:headEnd/>
            <a:tailEnd/>
          </a:ln>
        </p:spPr>
        <p:txBody>
          <a:bodyPr wrap="square">
            <a:spAutoFit/>
          </a:bodyPr>
          <a:lstStyle>
            <a:defPPr>
              <a:defRPr lang="fr-FR"/>
            </a:defPPr>
            <a:lvl1pPr eaLnBrk="0" fontAlgn="base" hangingPunct="0">
              <a:spcBef>
                <a:spcPct val="50000"/>
              </a:spcBef>
              <a:spcAft>
                <a:spcPct val="0"/>
              </a:spcAft>
              <a:defRPr sz="4400">
                <a:solidFill>
                  <a:schemeClr val="bg1"/>
                </a:solidFill>
                <a:latin typeface="+mj-lt"/>
                <a:ea typeface="+mj-ea"/>
                <a:cs typeface="+mj-cs"/>
              </a:defRPr>
            </a:lvl1pPr>
          </a:lstStyle>
          <a:p>
            <a:r>
              <a:rPr lang="en-US" dirty="0">
                <a:latin typeface="+mn-lt"/>
              </a:rPr>
              <a:t>Action on Marine Spatial Planning</a:t>
            </a:r>
            <a:endParaRPr lang="en-US" altLang="en-US" dirty="0">
              <a:latin typeface="+mn-lt"/>
            </a:endParaRPr>
          </a:p>
        </p:txBody>
      </p:sp>
      <p:sp>
        <p:nvSpPr>
          <p:cNvPr id="36867" name="Text Box 3"/>
          <p:cNvSpPr txBox="1">
            <a:spLocks noChangeArrowheads="1"/>
          </p:cNvSpPr>
          <p:nvPr/>
        </p:nvSpPr>
        <p:spPr bwMode="auto">
          <a:xfrm>
            <a:off x="983431" y="859065"/>
            <a:ext cx="9108868" cy="5139869"/>
          </a:xfrm>
          <a:prstGeom prst="rect">
            <a:avLst/>
          </a:prstGeom>
          <a:noFill/>
          <a:ln w="9525">
            <a:noFill/>
            <a:miter lim="800000"/>
            <a:headEnd/>
            <a:tailEnd/>
          </a:ln>
        </p:spPr>
        <p:txBody>
          <a:bodyPr wrap="square">
            <a:spAutoFit/>
          </a:bodyPr>
          <a:lstStyle>
            <a:defPPr>
              <a:defRPr lang="fr-FR"/>
            </a:defPPr>
            <a:lvl1pPr indent="0" eaLnBrk="0" fontAlgn="base" hangingPunct="0">
              <a:spcBef>
                <a:spcPct val="0"/>
              </a:spcBef>
              <a:spcAft>
                <a:spcPct val="0"/>
              </a:spcAft>
              <a:buFontTx/>
              <a:buNone/>
              <a:defRPr sz="2000" b="1">
                <a:solidFill>
                  <a:srgbClr val="283583"/>
                </a:solidFill>
              </a:defRPr>
            </a:lvl1pPr>
            <a:lvl2pPr lvl="1">
              <a:defRPr sz="2000">
                <a:solidFill>
                  <a:srgbClr val="283583"/>
                </a:solidFill>
              </a:defRPr>
            </a:lvl2pPr>
          </a:lstStyle>
          <a:p>
            <a:pPr marL="342900" indent="-342900">
              <a:buFont typeface="Arial" charset="0"/>
              <a:buChar char="•"/>
            </a:pPr>
            <a:r>
              <a:rPr lang="en-US" altLang="en-US" sz="2400" dirty="0"/>
              <a:t>Ensure ocean business community is informed </a:t>
            </a:r>
            <a:r>
              <a:rPr lang="en-US" altLang="en-US" sz="2400" b="0" dirty="0"/>
              <a:t>of ocean planning process and plans</a:t>
            </a:r>
          </a:p>
          <a:p>
            <a:pPr marL="342900" indent="-342900">
              <a:buFont typeface="Arial" charset="0"/>
              <a:buChar char="•"/>
            </a:pPr>
            <a:endParaRPr lang="en-US" altLang="en-US" sz="800" b="0" dirty="0"/>
          </a:p>
          <a:p>
            <a:pPr marL="342900" indent="-342900">
              <a:buFont typeface="Arial" charset="0"/>
              <a:buChar char="•"/>
            </a:pPr>
            <a:r>
              <a:rPr lang="en-US" altLang="en-US" sz="2400" b="0" dirty="0"/>
              <a:t>Examine how ocean planning has worked and review the role of industry</a:t>
            </a:r>
          </a:p>
          <a:p>
            <a:pPr marL="342900" indent="-342900">
              <a:buFont typeface="Arial" charset="0"/>
              <a:buChar char="•"/>
            </a:pPr>
            <a:endParaRPr lang="en-US" altLang="en-US" sz="800" b="0" dirty="0"/>
          </a:p>
          <a:p>
            <a:pPr marL="342900" indent="-342900">
              <a:buFont typeface="Arial" charset="0"/>
              <a:buChar char="•"/>
            </a:pPr>
            <a:r>
              <a:rPr lang="en-US" altLang="en-US" sz="2400" b="0" dirty="0"/>
              <a:t>Define and examine </a:t>
            </a:r>
            <a:r>
              <a:rPr lang="en-US" altLang="en-US" sz="2400" dirty="0"/>
              <a:t>the potential business impacts </a:t>
            </a:r>
          </a:p>
          <a:p>
            <a:r>
              <a:rPr lang="en-US" altLang="en-US" sz="2400" dirty="0"/>
              <a:t>	and benefits of ocean planning </a:t>
            </a:r>
          </a:p>
          <a:p>
            <a:pPr marL="342900" indent="-342900">
              <a:buFont typeface="Arial" charset="0"/>
              <a:buChar char="•"/>
            </a:pPr>
            <a:endParaRPr lang="en-US" altLang="en-US" sz="800" b="0" dirty="0"/>
          </a:p>
          <a:p>
            <a:pPr marL="342900" indent="-342900">
              <a:buFont typeface="Arial" charset="0"/>
              <a:buChar char="•"/>
            </a:pPr>
            <a:r>
              <a:rPr lang="en-US" altLang="en-US" sz="2400" dirty="0"/>
              <a:t>Determine how industry can optimize potential </a:t>
            </a:r>
          </a:p>
          <a:p>
            <a:r>
              <a:rPr lang="en-US" altLang="en-US" sz="2400" dirty="0"/>
              <a:t>	ocean planning benefits </a:t>
            </a:r>
            <a:r>
              <a:rPr lang="en-US" altLang="en-US" sz="2400" b="0" dirty="0"/>
              <a:t>and minimize the impacts</a:t>
            </a:r>
          </a:p>
          <a:p>
            <a:pPr marL="342900" indent="-342900">
              <a:buFont typeface="Arial" charset="0"/>
              <a:buChar char="•"/>
            </a:pPr>
            <a:endParaRPr lang="en-US" altLang="en-US" sz="800" b="0" dirty="0"/>
          </a:p>
          <a:p>
            <a:pPr marL="342900" indent="-342900">
              <a:buFont typeface="Arial" charset="0"/>
              <a:buChar char="•"/>
            </a:pPr>
            <a:r>
              <a:rPr lang="en-US" altLang="en-US" sz="2400" dirty="0"/>
              <a:t>Develop coordinated business community engagement </a:t>
            </a:r>
          </a:p>
          <a:p>
            <a:r>
              <a:rPr lang="en-US" altLang="en-US" sz="2400" b="0" dirty="0"/>
              <a:t>	in ocean planning </a:t>
            </a:r>
          </a:p>
          <a:p>
            <a:pPr marL="342900" indent="-342900">
              <a:buFont typeface="Arial" charset="0"/>
              <a:buChar char="•"/>
            </a:pPr>
            <a:endParaRPr lang="en-US" altLang="en-US" sz="800" b="0" dirty="0"/>
          </a:p>
          <a:p>
            <a:pPr marL="342900" indent="-342900">
              <a:buFont typeface="Arial" charset="0"/>
              <a:buChar char="•"/>
            </a:pPr>
            <a:r>
              <a:rPr lang="en-US" altLang="en-US" sz="2400" b="0" dirty="0"/>
              <a:t>Ensure that ocean planning takes into account the viability of responsible ocean economic activities</a:t>
            </a:r>
          </a:p>
        </p:txBody>
      </p:sp>
      <p:pic>
        <p:nvPicPr>
          <p:cNvPr id="5" name="Picture 4" descr="Container ship crossing the ocean in front of a wind turbine farm (picture-alliance/dpa/M.Antin)">
            <a:hlinkClick r:id="rId3"/>
            <a:extLst>
              <a:ext uri="{FF2B5EF4-FFF2-40B4-BE49-F238E27FC236}">
                <a16:creationId xmlns:a16="http://schemas.microsoft.com/office/drawing/2014/main" id="{AB8ACCAB-0B5B-4CCC-BCB3-D7C2752FAD0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754292" y="2445772"/>
            <a:ext cx="3437708" cy="2145891"/>
          </a:xfrm>
          <a:prstGeom prst="rect">
            <a:avLst/>
          </a:prstGeom>
          <a:noFill/>
          <a:ln>
            <a:noFill/>
          </a:ln>
        </p:spPr>
      </p:pic>
    </p:spTree>
    <p:extLst>
      <p:ext uri="{BB962C8B-B14F-4D97-AF65-F5344CB8AC3E}">
        <p14:creationId xmlns:p14="http://schemas.microsoft.com/office/powerpoint/2010/main" val="1108923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28" name="Picture 16" descr="Image16"/>
          <p:cNvPicPr>
            <a:picLocks noChangeAspect="1" noChangeArrowheads="1"/>
          </p:cNvPicPr>
          <p:nvPr/>
        </p:nvPicPr>
        <p:blipFill>
          <a:blip r:embed="rId3" cstate="print"/>
          <a:srcRect/>
          <a:stretch>
            <a:fillRect/>
          </a:stretch>
        </p:blipFill>
        <p:spPr bwMode="auto">
          <a:xfrm>
            <a:off x="720725" y="-16195"/>
            <a:ext cx="8610600" cy="6888163"/>
          </a:xfrm>
          <a:prstGeom prst="rect">
            <a:avLst/>
          </a:prstGeom>
          <a:solidFill>
            <a:srgbClr val="6600FF"/>
          </a:solidFill>
          <a:ln w="9525">
            <a:noFill/>
            <a:miter lim="800000"/>
            <a:headEnd/>
            <a:tailEnd/>
          </a:ln>
        </p:spPr>
      </p:pic>
      <p:sp>
        <p:nvSpPr>
          <p:cNvPr id="38914" name="Slide Number Placeholder 2"/>
          <p:cNvSpPr txBox="1">
            <a:spLocks noGrp="1"/>
          </p:cNvSpPr>
          <p:nvPr/>
        </p:nvSpPr>
        <p:spPr bwMode="auto">
          <a:xfrm>
            <a:off x="8077200" y="6248400"/>
            <a:ext cx="2133600" cy="457200"/>
          </a:xfrm>
          <a:prstGeom prst="rect">
            <a:avLst/>
          </a:prstGeom>
          <a:noFill/>
          <a:ln w="9525">
            <a:noFill/>
            <a:miter lim="800000"/>
            <a:headEnd/>
            <a:tailEnd/>
          </a:ln>
        </p:spPr>
        <p:txBody>
          <a:bodyPr lIns="91427" tIns="45713" rIns="91427" bIns="45713"/>
          <a:lstStyle/>
          <a:p>
            <a:pPr fontAlgn="base">
              <a:spcBef>
                <a:spcPct val="0"/>
              </a:spcBef>
              <a:spcAft>
                <a:spcPct val="0"/>
              </a:spcAft>
            </a:pPr>
            <a:fld id="{AAF3CDE7-E858-4A8E-A93B-3910D28916D5}" type="slidenum">
              <a:rPr lang="en-GB" altLang="en-US" sz="1200">
                <a:solidFill>
                  <a:srgbClr val="000000"/>
                </a:solidFill>
                <a:latin typeface="Arial" charset="0"/>
                <a:ea typeface="MS PGothic" pitchFamily="34" charset="-128"/>
              </a:rPr>
              <a:pPr fontAlgn="base">
                <a:spcBef>
                  <a:spcPct val="0"/>
                </a:spcBef>
                <a:spcAft>
                  <a:spcPct val="0"/>
                </a:spcAft>
              </a:pPr>
              <a:t>38</a:t>
            </a:fld>
            <a:endParaRPr lang="en-GB" altLang="en-US" sz="1200">
              <a:solidFill>
                <a:srgbClr val="000000"/>
              </a:solidFill>
              <a:latin typeface="Arial" charset="0"/>
              <a:ea typeface="MS PGothic" pitchFamily="34" charset="-128"/>
            </a:endParaRPr>
          </a:p>
        </p:txBody>
      </p:sp>
      <p:pic>
        <p:nvPicPr>
          <p:cNvPr id="115714" name="Picture 2" descr="Image1"/>
          <p:cNvPicPr>
            <a:picLocks noChangeAspect="1" noChangeArrowheads="1"/>
          </p:cNvPicPr>
          <p:nvPr/>
        </p:nvPicPr>
        <p:blipFill>
          <a:blip r:embed="rId4" cstate="print"/>
          <a:srcRect/>
          <a:stretch>
            <a:fillRect/>
          </a:stretch>
        </p:blipFill>
        <p:spPr bwMode="auto">
          <a:xfrm>
            <a:off x="677620" y="-15580"/>
            <a:ext cx="8610600" cy="6886575"/>
          </a:xfrm>
          <a:prstGeom prst="rect">
            <a:avLst/>
          </a:prstGeom>
          <a:noFill/>
          <a:ln w="9525">
            <a:noFill/>
            <a:miter lim="800000"/>
            <a:headEnd/>
            <a:tailEnd/>
          </a:ln>
        </p:spPr>
      </p:pic>
      <p:pic>
        <p:nvPicPr>
          <p:cNvPr id="115715" name="Picture 3" descr="Image2"/>
          <p:cNvPicPr>
            <a:picLocks noChangeAspect="1" noChangeArrowheads="1"/>
          </p:cNvPicPr>
          <p:nvPr/>
        </p:nvPicPr>
        <p:blipFill>
          <a:blip r:embed="rId5" cstate="print"/>
          <a:srcRect/>
          <a:stretch>
            <a:fillRect/>
          </a:stretch>
        </p:blipFill>
        <p:spPr bwMode="auto">
          <a:xfrm>
            <a:off x="695204" y="0"/>
            <a:ext cx="8610600" cy="6888163"/>
          </a:xfrm>
          <a:prstGeom prst="rect">
            <a:avLst/>
          </a:prstGeom>
          <a:noFill/>
          <a:ln w="9525">
            <a:noFill/>
            <a:miter lim="800000"/>
            <a:headEnd/>
            <a:tailEnd/>
          </a:ln>
        </p:spPr>
      </p:pic>
      <p:pic>
        <p:nvPicPr>
          <p:cNvPr id="115716" name="Picture 4" descr="Image3"/>
          <p:cNvPicPr>
            <a:picLocks noChangeAspect="1" noChangeArrowheads="1"/>
          </p:cNvPicPr>
          <p:nvPr/>
        </p:nvPicPr>
        <p:blipFill>
          <a:blip r:embed="rId6" cstate="print"/>
          <a:srcRect/>
          <a:stretch>
            <a:fillRect/>
          </a:stretch>
        </p:blipFill>
        <p:spPr bwMode="auto">
          <a:xfrm>
            <a:off x="681550" y="0"/>
            <a:ext cx="8610600" cy="6889750"/>
          </a:xfrm>
          <a:prstGeom prst="rect">
            <a:avLst/>
          </a:prstGeom>
          <a:noFill/>
          <a:ln w="9525">
            <a:noFill/>
            <a:miter lim="800000"/>
            <a:headEnd/>
            <a:tailEnd/>
          </a:ln>
        </p:spPr>
      </p:pic>
      <p:pic>
        <p:nvPicPr>
          <p:cNvPr id="115717" name="Picture 5" descr="Image4"/>
          <p:cNvPicPr>
            <a:picLocks noChangeAspect="1" noChangeArrowheads="1"/>
          </p:cNvPicPr>
          <p:nvPr/>
        </p:nvPicPr>
        <p:blipFill>
          <a:blip r:embed="rId7" cstate="print"/>
          <a:srcRect/>
          <a:stretch>
            <a:fillRect/>
          </a:stretch>
        </p:blipFill>
        <p:spPr bwMode="auto">
          <a:xfrm>
            <a:off x="712788" y="17781"/>
            <a:ext cx="8610600" cy="6888163"/>
          </a:xfrm>
          <a:prstGeom prst="rect">
            <a:avLst/>
          </a:prstGeom>
          <a:noFill/>
          <a:ln w="9525">
            <a:noFill/>
            <a:miter lim="800000"/>
            <a:headEnd/>
            <a:tailEnd/>
          </a:ln>
        </p:spPr>
      </p:pic>
      <p:pic>
        <p:nvPicPr>
          <p:cNvPr id="115718" name="Picture 6" descr="Image5"/>
          <p:cNvPicPr>
            <a:picLocks noChangeAspect="1" noChangeArrowheads="1"/>
          </p:cNvPicPr>
          <p:nvPr/>
        </p:nvPicPr>
        <p:blipFill>
          <a:blip r:embed="rId8" cstate="print"/>
          <a:srcRect/>
          <a:stretch>
            <a:fillRect/>
          </a:stretch>
        </p:blipFill>
        <p:spPr bwMode="auto">
          <a:xfrm>
            <a:off x="710325" y="17782"/>
            <a:ext cx="8610600" cy="6888163"/>
          </a:xfrm>
          <a:prstGeom prst="rect">
            <a:avLst/>
          </a:prstGeom>
          <a:noFill/>
          <a:ln w="9525">
            <a:noFill/>
            <a:miter lim="800000"/>
            <a:headEnd/>
            <a:tailEnd/>
          </a:ln>
        </p:spPr>
      </p:pic>
      <p:pic>
        <p:nvPicPr>
          <p:cNvPr id="115719" name="Picture 7" descr="Image6"/>
          <p:cNvPicPr>
            <a:picLocks noChangeAspect="1" noChangeArrowheads="1"/>
          </p:cNvPicPr>
          <p:nvPr/>
        </p:nvPicPr>
        <p:blipFill>
          <a:blip r:embed="rId9" cstate="print"/>
          <a:srcRect/>
          <a:stretch>
            <a:fillRect/>
          </a:stretch>
        </p:blipFill>
        <p:spPr bwMode="auto">
          <a:xfrm>
            <a:off x="708858" y="-32749"/>
            <a:ext cx="8610600" cy="6888163"/>
          </a:xfrm>
          <a:prstGeom prst="rect">
            <a:avLst/>
          </a:prstGeom>
          <a:noFill/>
          <a:ln w="9525">
            <a:noFill/>
            <a:miter lim="800000"/>
            <a:headEnd/>
            <a:tailEnd/>
          </a:ln>
        </p:spPr>
      </p:pic>
      <p:pic>
        <p:nvPicPr>
          <p:cNvPr id="115720" name="Picture 8" descr="Image7"/>
          <p:cNvPicPr>
            <a:picLocks noChangeAspect="1" noChangeArrowheads="1"/>
          </p:cNvPicPr>
          <p:nvPr/>
        </p:nvPicPr>
        <p:blipFill>
          <a:blip r:embed="rId10" cstate="print"/>
          <a:srcRect/>
          <a:stretch>
            <a:fillRect/>
          </a:stretch>
        </p:blipFill>
        <p:spPr bwMode="auto">
          <a:xfrm>
            <a:off x="708858" y="0"/>
            <a:ext cx="8610600" cy="6888163"/>
          </a:xfrm>
          <a:prstGeom prst="rect">
            <a:avLst/>
          </a:prstGeom>
          <a:noFill/>
          <a:ln w="9525">
            <a:noFill/>
            <a:miter lim="800000"/>
            <a:headEnd/>
            <a:tailEnd/>
          </a:ln>
        </p:spPr>
      </p:pic>
      <p:pic>
        <p:nvPicPr>
          <p:cNvPr id="115721" name="Picture 9" descr="Image8"/>
          <p:cNvPicPr>
            <a:picLocks noChangeAspect="1" noChangeArrowheads="1"/>
          </p:cNvPicPr>
          <p:nvPr/>
        </p:nvPicPr>
        <p:blipFill>
          <a:blip r:embed="rId11" cstate="print"/>
          <a:srcRect/>
          <a:stretch>
            <a:fillRect/>
          </a:stretch>
        </p:blipFill>
        <p:spPr bwMode="auto">
          <a:xfrm>
            <a:off x="708858" y="-16199"/>
            <a:ext cx="8610600" cy="6888163"/>
          </a:xfrm>
          <a:prstGeom prst="rect">
            <a:avLst/>
          </a:prstGeom>
          <a:noFill/>
          <a:ln w="9525">
            <a:noFill/>
            <a:miter lim="800000"/>
            <a:headEnd/>
            <a:tailEnd/>
          </a:ln>
        </p:spPr>
      </p:pic>
      <p:pic>
        <p:nvPicPr>
          <p:cNvPr id="115722" name="Picture 10" descr="Image9"/>
          <p:cNvPicPr>
            <a:picLocks noChangeAspect="1" noChangeArrowheads="1"/>
          </p:cNvPicPr>
          <p:nvPr/>
        </p:nvPicPr>
        <p:blipFill>
          <a:blip r:embed="rId12" cstate="print"/>
          <a:srcRect/>
          <a:stretch>
            <a:fillRect/>
          </a:stretch>
        </p:blipFill>
        <p:spPr bwMode="auto">
          <a:xfrm>
            <a:off x="695204" y="0"/>
            <a:ext cx="8610600" cy="6888163"/>
          </a:xfrm>
          <a:prstGeom prst="rect">
            <a:avLst/>
          </a:prstGeom>
          <a:noFill/>
          <a:ln w="9525">
            <a:noFill/>
            <a:miter lim="800000"/>
            <a:headEnd/>
            <a:tailEnd/>
          </a:ln>
        </p:spPr>
      </p:pic>
      <p:pic>
        <p:nvPicPr>
          <p:cNvPr id="115723" name="Picture 11" descr="Image10"/>
          <p:cNvPicPr>
            <a:picLocks noChangeAspect="1" noChangeArrowheads="1"/>
          </p:cNvPicPr>
          <p:nvPr/>
        </p:nvPicPr>
        <p:blipFill>
          <a:blip r:embed="rId13" cstate="print"/>
          <a:srcRect/>
          <a:stretch>
            <a:fillRect/>
          </a:stretch>
        </p:blipFill>
        <p:spPr bwMode="auto">
          <a:xfrm>
            <a:off x="697667" y="-32749"/>
            <a:ext cx="8610600" cy="6888163"/>
          </a:xfrm>
          <a:prstGeom prst="rect">
            <a:avLst/>
          </a:prstGeom>
          <a:noFill/>
          <a:ln w="9525">
            <a:noFill/>
            <a:miter lim="800000"/>
            <a:headEnd/>
            <a:tailEnd/>
          </a:ln>
        </p:spPr>
      </p:pic>
      <p:pic>
        <p:nvPicPr>
          <p:cNvPr id="115724" name="Picture 12" descr="Image11"/>
          <p:cNvPicPr>
            <a:picLocks noChangeAspect="1" noChangeArrowheads="1"/>
          </p:cNvPicPr>
          <p:nvPr/>
        </p:nvPicPr>
        <p:blipFill>
          <a:blip r:embed="rId14" cstate="print"/>
          <a:srcRect/>
          <a:stretch>
            <a:fillRect/>
          </a:stretch>
        </p:blipFill>
        <p:spPr bwMode="auto">
          <a:xfrm>
            <a:off x="708858" y="0"/>
            <a:ext cx="8610600" cy="6888163"/>
          </a:xfrm>
          <a:prstGeom prst="rect">
            <a:avLst/>
          </a:prstGeom>
          <a:noFill/>
          <a:ln w="9525">
            <a:noFill/>
            <a:miter lim="800000"/>
            <a:headEnd/>
            <a:tailEnd/>
          </a:ln>
        </p:spPr>
      </p:pic>
      <p:pic>
        <p:nvPicPr>
          <p:cNvPr id="115725" name="Picture 13" descr="Image13"/>
          <p:cNvPicPr>
            <a:picLocks noChangeAspect="1" noChangeArrowheads="1"/>
          </p:cNvPicPr>
          <p:nvPr/>
        </p:nvPicPr>
        <p:blipFill>
          <a:blip r:embed="rId15" cstate="print"/>
          <a:srcRect/>
          <a:stretch>
            <a:fillRect/>
          </a:stretch>
        </p:blipFill>
        <p:spPr bwMode="auto">
          <a:xfrm>
            <a:off x="708858" y="-16198"/>
            <a:ext cx="8610600" cy="6888163"/>
          </a:xfrm>
          <a:prstGeom prst="rect">
            <a:avLst/>
          </a:prstGeom>
          <a:noFill/>
          <a:ln w="9525">
            <a:noFill/>
            <a:miter lim="800000"/>
            <a:headEnd/>
            <a:tailEnd/>
          </a:ln>
        </p:spPr>
      </p:pic>
      <p:pic>
        <p:nvPicPr>
          <p:cNvPr id="115726" name="Picture 14" descr="Image14"/>
          <p:cNvPicPr>
            <a:picLocks noChangeAspect="1" noChangeArrowheads="1"/>
          </p:cNvPicPr>
          <p:nvPr/>
        </p:nvPicPr>
        <p:blipFill>
          <a:blip r:embed="rId16" cstate="print"/>
          <a:srcRect/>
          <a:stretch>
            <a:fillRect/>
          </a:stretch>
        </p:blipFill>
        <p:spPr bwMode="auto">
          <a:xfrm>
            <a:off x="708858" y="-16197"/>
            <a:ext cx="8610600" cy="6888163"/>
          </a:xfrm>
          <a:prstGeom prst="rect">
            <a:avLst/>
          </a:prstGeom>
          <a:noFill/>
          <a:ln w="9525">
            <a:noFill/>
            <a:miter lim="800000"/>
            <a:headEnd/>
            <a:tailEnd/>
          </a:ln>
        </p:spPr>
      </p:pic>
      <p:pic>
        <p:nvPicPr>
          <p:cNvPr id="115727" name="Picture 15" descr="Image15"/>
          <p:cNvPicPr>
            <a:picLocks noChangeAspect="1" noChangeArrowheads="1"/>
          </p:cNvPicPr>
          <p:nvPr/>
        </p:nvPicPr>
        <p:blipFill>
          <a:blip r:embed="rId17" cstate="print"/>
          <a:srcRect/>
          <a:stretch>
            <a:fillRect/>
          </a:stretch>
        </p:blipFill>
        <p:spPr bwMode="auto">
          <a:xfrm>
            <a:off x="708858" y="-16196"/>
            <a:ext cx="8610600" cy="6888163"/>
          </a:xfrm>
          <a:prstGeom prst="rect">
            <a:avLst/>
          </a:prstGeom>
          <a:noFill/>
          <a:ln w="9525">
            <a:noFill/>
            <a:miter lim="800000"/>
            <a:headEnd/>
            <a:tailEnd/>
          </a:ln>
        </p:spPr>
      </p:pic>
      <p:grpSp>
        <p:nvGrpSpPr>
          <p:cNvPr id="2" name="Group 17"/>
          <p:cNvGrpSpPr>
            <a:grpSpLocks/>
          </p:cNvGrpSpPr>
          <p:nvPr/>
        </p:nvGrpSpPr>
        <p:grpSpPr bwMode="auto">
          <a:xfrm>
            <a:off x="0" y="-71384"/>
            <a:ext cx="12192793" cy="6978542"/>
            <a:chOff x="-2" y="-42"/>
            <a:chExt cx="5800" cy="4426"/>
          </a:xfrm>
          <a:solidFill>
            <a:schemeClr val="accent1"/>
          </a:solidFill>
        </p:grpSpPr>
        <p:sp>
          <p:nvSpPr>
            <p:cNvPr id="21538" name="Rectangle 18"/>
            <p:cNvSpPr>
              <a:spLocks noChangeArrowheads="1"/>
            </p:cNvSpPr>
            <p:nvPr/>
          </p:nvSpPr>
          <p:spPr bwMode="auto">
            <a:xfrm>
              <a:off x="0" y="11"/>
              <a:ext cx="1440" cy="4320"/>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defRPr/>
              </a:pPr>
              <a:endParaRPr lang="en-US" sz="1200" dirty="0">
                <a:solidFill>
                  <a:srgbClr val="000000"/>
                </a:solidFill>
                <a:latin typeface="Arial" charset="0"/>
                <a:ea typeface="ＭＳ Ｐゴシック" pitchFamily="34" charset="-128"/>
              </a:endParaRPr>
            </a:p>
          </p:txBody>
        </p:sp>
        <p:sp>
          <p:nvSpPr>
            <p:cNvPr id="21539" name="Rectangle 19"/>
            <p:cNvSpPr>
              <a:spLocks noChangeArrowheads="1"/>
            </p:cNvSpPr>
            <p:nvPr/>
          </p:nvSpPr>
          <p:spPr bwMode="auto">
            <a:xfrm>
              <a:off x="0" y="-42"/>
              <a:ext cx="5798" cy="408"/>
            </a:xfrm>
            <a:prstGeom prst="rect">
              <a:avLst/>
            </a:prstGeom>
            <a:solidFill>
              <a:srgbClr val="283583"/>
            </a:solidFill>
            <a:ln w="9525">
              <a:noFill/>
              <a:miter lim="800000"/>
              <a:headEnd/>
              <a:tailEnd/>
            </a:ln>
          </p:spPr>
          <p:txBody>
            <a:bodyPr wrap="none" anchor="ctr"/>
            <a:lstStyle/>
            <a:p>
              <a:pPr eaLnBrk="0" fontAlgn="base" hangingPunct="0">
                <a:spcBef>
                  <a:spcPct val="0"/>
                </a:spcBef>
                <a:spcAft>
                  <a:spcPct val="0"/>
                </a:spcAft>
                <a:defRPr/>
              </a:pPr>
              <a:endParaRPr lang="en-US" sz="1200" dirty="0">
                <a:solidFill>
                  <a:srgbClr val="000000"/>
                </a:solidFill>
                <a:latin typeface="Arial" charset="0"/>
                <a:ea typeface="ＭＳ Ｐゴシック" pitchFamily="34" charset="-128"/>
              </a:endParaRPr>
            </a:p>
          </p:txBody>
        </p:sp>
        <p:sp>
          <p:nvSpPr>
            <p:cNvPr id="21541" name="Rectangle 21"/>
            <p:cNvSpPr>
              <a:spLocks noChangeArrowheads="1"/>
            </p:cNvSpPr>
            <p:nvPr/>
          </p:nvSpPr>
          <p:spPr bwMode="auto">
            <a:xfrm>
              <a:off x="-2" y="3986"/>
              <a:ext cx="5800" cy="398"/>
            </a:xfrm>
            <a:prstGeom prst="rect">
              <a:avLst/>
            </a:prstGeom>
            <a:solidFill>
              <a:srgbClr val="5EC6E5"/>
            </a:solidFill>
            <a:ln w="9525">
              <a:noFill/>
              <a:miter lim="800000"/>
              <a:headEnd/>
              <a:tailEnd/>
            </a:ln>
          </p:spPr>
          <p:txBody>
            <a:bodyPr wrap="none" anchor="ctr"/>
            <a:lstStyle/>
            <a:p>
              <a:pPr eaLnBrk="0" fontAlgn="base" hangingPunct="0">
                <a:spcBef>
                  <a:spcPct val="0"/>
                </a:spcBef>
                <a:spcAft>
                  <a:spcPct val="0"/>
                </a:spcAft>
                <a:defRPr/>
              </a:pPr>
              <a:endParaRPr lang="en-US" sz="1200" dirty="0">
                <a:solidFill>
                  <a:srgbClr val="000000"/>
                </a:solidFill>
                <a:latin typeface="Arial" charset="0"/>
                <a:ea typeface="ＭＳ Ｐゴシック" pitchFamily="34" charset="-128"/>
              </a:endParaRPr>
            </a:p>
          </p:txBody>
        </p:sp>
      </p:grpSp>
      <p:sp>
        <p:nvSpPr>
          <p:cNvPr id="115735" name="Text Box 23"/>
          <p:cNvSpPr txBox="1">
            <a:spLocks noChangeArrowheads="1"/>
          </p:cNvSpPr>
          <p:nvPr/>
        </p:nvSpPr>
        <p:spPr bwMode="auto">
          <a:xfrm>
            <a:off x="598487" y="851281"/>
            <a:ext cx="1271027" cy="430873"/>
          </a:xfrm>
          <a:prstGeom prst="rect">
            <a:avLst/>
          </a:prstGeom>
          <a:noFill/>
          <a:ln w="9525">
            <a:noFill/>
            <a:miter lim="800000"/>
            <a:headEnd/>
            <a:tailEnd/>
          </a:ln>
        </p:spPr>
        <p:txBody>
          <a:bodyPr wrap="none" lIns="91427" tIns="45713" rIns="91427" bIns="45713">
            <a:spAutoFit/>
          </a:bodyPr>
          <a:lstStyle>
            <a:defPPr>
              <a:defRPr lang="fr-FR"/>
            </a:defPPr>
            <a:lvl1pPr marL="176213" indent="-176213" fontAlgn="base">
              <a:spcBef>
                <a:spcPct val="0"/>
              </a:spcBef>
              <a:spcAft>
                <a:spcPct val="0"/>
              </a:spcAft>
              <a:buFontTx/>
              <a:buChar char="•"/>
              <a:defRPr sz="2200">
                <a:solidFill>
                  <a:srgbClr val="283583"/>
                </a:solidFill>
              </a:defRPr>
            </a:lvl1pPr>
          </a:lstStyle>
          <a:p>
            <a:r>
              <a:rPr lang="en-GB" altLang="en-US" dirty="0"/>
              <a:t>Tourism</a:t>
            </a:r>
          </a:p>
        </p:txBody>
      </p:sp>
      <p:sp>
        <p:nvSpPr>
          <p:cNvPr id="115736" name="Text Box 24"/>
          <p:cNvSpPr txBox="1">
            <a:spLocks noChangeArrowheads="1"/>
          </p:cNvSpPr>
          <p:nvPr/>
        </p:nvSpPr>
        <p:spPr bwMode="auto">
          <a:xfrm>
            <a:off x="598487" y="1251331"/>
            <a:ext cx="1372529" cy="430873"/>
          </a:xfrm>
          <a:prstGeom prst="rect">
            <a:avLst/>
          </a:prstGeom>
          <a:noFill/>
          <a:ln w="9525">
            <a:noFill/>
            <a:miter lim="800000"/>
            <a:headEnd/>
            <a:tailEnd/>
          </a:ln>
        </p:spPr>
        <p:txBody>
          <a:bodyPr wrap="none" lIns="91427" tIns="45713" rIns="91427" bIns="45713">
            <a:spAutoFit/>
          </a:bodyPr>
          <a:lstStyle>
            <a:defPPr>
              <a:defRPr lang="fr-FR"/>
            </a:defPPr>
            <a:lvl1pPr marL="176213" indent="-176213" fontAlgn="base">
              <a:spcBef>
                <a:spcPct val="0"/>
              </a:spcBef>
              <a:spcAft>
                <a:spcPct val="0"/>
              </a:spcAft>
              <a:buFontTx/>
              <a:buChar char="•"/>
              <a:defRPr sz="2200">
                <a:solidFill>
                  <a:srgbClr val="283583"/>
                </a:solidFill>
              </a:defRPr>
            </a:lvl1pPr>
          </a:lstStyle>
          <a:p>
            <a:r>
              <a:rPr lang="en-GB" altLang="en-US" dirty="0"/>
              <a:t>Oil &amp; gas</a:t>
            </a:r>
          </a:p>
        </p:txBody>
      </p:sp>
      <p:sp>
        <p:nvSpPr>
          <p:cNvPr id="115737" name="Text Box 25"/>
          <p:cNvSpPr txBox="1">
            <a:spLocks noChangeArrowheads="1"/>
          </p:cNvSpPr>
          <p:nvPr/>
        </p:nvSpPr>
        <p:spPr bwMode="auto">
          <a:xfrm>
            <a:off x="598487" y="1678318"/>
            <a:ext cx="1933575" cy="769427"/>
          </a:xfrm>
          <a:prstGeom prst="rect">
            <a:avLst/>
          </a:prstGeom>
          <a:noFill/>
          <a:ln w="9525">
            <a:noFill/>
            <a:miter lim="800000"/>
            <a:headEnd/>
            <a:tailEnd/>
          </a:ln>
        </p:spPr>
        <p:txBody>
          <a:bodyPr lIns="91427" tIns="45713" rIns="91427" bIns="45713">
            <a:spAutoFit/>
          </a:bodyPr>
          <a:lstStyle/>
          <a:p>
            <a:pPr marL="176213" indent="-176213" fontAlgn="base">
              <a:spcBef>
                <a:spcPct val="0"/>
              </a:spcBef>
              <a:spcAft>
                <a:spcPct val="0"/>
              </a:spcAft>
              <a:buFontTx/>
              <a:buChar char="•"/>
            </a:pPr>
            <a:r>
              <a:rPr lang="en-GB" altLang="en-US" sz="2200" dirty="0">
                <a:solidFill>
                  <a:srgbClr val="283583"/>
                </a:solidFill>
              </a:rPr>
              <a:t>Coastal</a:t>
            </a:r>
            <a:r>
              <a:rPr lang="en-GB" altLang="en-US" sz="2000" dirty="0">
                <a:solidFill>
                  <a:srgbClr val="000000"/>
                </a:solidFill>
                <a:latin typeface="Arial" charset="0"/>
                <a:ea typeface="MS PGothic" pitchFamily="34" charset="-128"/>
                <a:cs typeface="Arial" charset="0"/>
              </a:rPr>
              <a:t> </a:t>
            </a:r>
            <a:r>
              <a:rPr lang="en-GB" altLang="en-US" sz="2200" dirty="0">
                <a:solidFill>
                  <a:srgbClr val="283583"/>
                </a:solidFill>
              </a:rPr>
              <a:t>defence</a:t>
            </a:r>
          </a:p>
        </p:txBody>
      </p:sp>
      <p:sp>
        <p:nvSpPr>
          <p:cNvPr id="115738" name="Text Box 26"/>
          <p:cNvSpPr txBox="1">
            <a:spLocks noChangeArrowheads="1"/>
          </p:cNvSpPr>
          <p:nvPr/>
        </p:nvSpPr>
        <p:spPr bwMode="auto">
          <a:xfrm>
            <a:off x="598487" y="2480423"/>
            <a:ext cx="1933575" cy="769427"/>
          </a:xfrm>
          <a:prstGeom prst="rect">
            <a:avLst/>
          </a:prstGeom>
          <a:noFill/>
          <a:ln w="9525">
            <a:noFill/>
            <a:miter lim="800000"/>
            <a:headEnd/>
            <a:tailEnd/>
          </a:ln>
        </p:spPr>
        <p:txBody>
          <a:bodyPr lIns="91427" tIns="45713" rIns="91427" bIns="45713">
            <a:spAutoFit/>
          </a:bodyPr>
          <a:lstStyle>
            <a:defPPr>
              <a:defRPr lang="fr-FR"/>
            </a:defPPr>
            <a:lvl1pPr marL="176213" indent="-176213" fontAlgn="base">
              <a:spcBef>
                <a:spcPct val="0"/>
              </a:spcBef>
              <a:spcAft>
                <a:spcPct val="0"/>
              </a:spcAft>
              <a:buFontTx/>
              <a:buChar char="•"/>
              <a:defRPr sz="2200">
                <a:solidFill>
                  <a:srgbClr val="283583"/>
                </a:solidFill>
              </a:defRPr>
            </a:lvl1pPr>
          </a:lstStyle>
          <a:p>
            <a:r>
              <a:rPr lang="en-GB" altLang="en-US" dirty="0"/>
              <a:t>Ports &amp;  navigation</a:t>
            </a:r>
          </a:p>
        </p:txBody>
      </p:sp>
      <p:sp>
        <p:nvSpPr>
          <p:cNvPr id="115739" name="Text Box 27"/>
          <p:cNvSpPr txBox="1">
            <a:spLocks noChangeArrowheads="1"/>
          </p:cNvSpPr>
          <p:nvPr/>
        </p:nvSpPr>
        <p:spPr bwMode="auto">
          <a:xfrm>
            <a:off x="603521" y="3271192"/>
            <a:ext cx="2055813" cy="769427"/>
          </a:xfrm>
          <a:prstGeom prst="rect">
            <a:avLst/>
          </a:prstGeom>
          <a:noFill/>
          <a:ln w="9525">
            <a:noFill/>
            <a:miter lim="800000"/>
            <a:headEnd/>
            <a:tailEnd/>
          </a:ln>
        </p:spPr>
        <p:txBody>
          <a:bodyPr lIns="91427" tIns="45713" rIns="91427" bIns="45713">
            <a:spAutoFit/>
          </a:bodyPr>
          <a:lstStyle>
            <a:defPPr>
              <a:defRPr lang="fr-FR"/>
            </a:defPPr>
            <a:lvl1pPr marL="176213" indent="-176213" fontAlgn="base">
              <a:spcBef>
                <a:spcPct val="0"/>
              </a:spcBef>
              <a:spcAft>
                <a:spcPct val="0"/>
              </a:spcAft>
              <a:buFontTx/>
              <a:buChar char="•"/>
              <a:defRPr sz="2200">
                <a:solidFill>
                  <a:srgbClr val="283583"/>
                </a:solidFill>
              </a:defRPr>
            </a:lvl1pPr>
          </a:lstStyle>
          <a:p>
            <a:r>
              <a:rPr lang="en-GB" altLang="en-US" dirty="0"/>
              <a:t>Military activities</a:t>
            </a:r>
          </a:p>
        </p:txBody>
      </p:sp>
      <p:sp>
        <p:nvSpPr>
          <p:cNvPr id="115740" name="Text Box 28"/>
          <p:cNvSpPr txBox="1">
            <a:spLocks noChangeArrowheads="1"/>
          </p:cNvSpPr>
          <p:nvPr/>
        </p:nvSpPr>
        <p:spPr bwMode="auto">
          <a:xfrm>
            <a:off x="598487" y="4067556"/>
            <a:ext cx="1492250" cy="430873"/>
          </a:xfrm>
          <a:prstGeom prst="rect">
            <a:avLst/>
          </a:prstGeom>
          <a:noFill/>
          <a:ln w="9525">
            <a:noFill/>
            <a:miter lim="800000"/>
            <a:headEnd/>
            <a:tailEnd/>
          </a:ln>
        </p:spPr>
        <p:txBody>
          <a:bodyPr lIns="91427" tIns="45713" rIns="91427" bIns="45713">
            <a:spAutoFit/>
          </a:bodyPr>
          <a:lstStyle>
            <a:defPPr>
              <a:defRPr lang="fr-FR"/>
            </a:defPPr>
            <a:lvl1pPr marL="176213" indent="-176213" fontAlgn="base">
              <a:spcBef>
                <a:spcPct val="0"/>
              </a:spcBef>
              <a:spcAft>
                <a:spcPct val="0"/>
              </a:spcAft>
              <a:buFontTx/>
              <a:buChar char="•"/>
              <a:defRPr sz="2200">
                <a:solidFill>
                  <a:srgbClr val="283583"/>
                </a:solidFill>
              </a:defRPr>
            </a:lvl1pPr>
          </a:lstStyle>
          <a:p>
            <a:r>
              <a:rPr lang="en-GB" altLang="en-US" dirty="0"/>
              <a:t>Culture</a:t>
            </a:r>
          </a:p>
        </p:txBody>
      </p:sp>
      <p:sp>
        <p:nvSpPr>
          <p:cNvPr id="115741" name="Rectangle 29"/>
          <p:cNvSpPr>
            <a:spLocks noChangeArrowheads="1"/>
          </p:cNvSpPr>
          <p:nvPr/>
        </p:nvSpPr>
        <p:spPr bwMode="auto">
          <a:xfrm>
            <a:off x="592840" y="4483186"/>
            <a:ext cx="1872153" cy="430873"/>
          </a:xfrm>
          <a:prstGeom prst="rect">
            <a:avLst/>
          </a:prstGeom>
          <a:noFill/>
          <a:ln w="9525">
            <a:noFill/>
            <a:miter lim="800000"/>
            <a:headEnd/>
            <a:tailEnd/>
          </a:ln>
        </p:spPr>
        <p:txBody>
          <a:bodyPr lIns="91427" tIns="45713" rIns="91427" bIns="45713">
            <a:spAutoFit/>
          </a:bodyPr>
          <a:lstStyle/>
          <a:p>
            <a:pPr marL="176213" indent="-176213" fontAlgn="base">
              <a:spcBef>
                <a:spcPct val="0"/>
              </a:spcBef>
              <a:spcAft>
                <a:spcPct val="0"/>
              </a:spcAft>
              <a:buFontTx/>
              <a:buChar char="•"/>
            </a:pPr>
            <a:r>
              <a:rPr lang="en-GB" altLang="en-US" sz="2200" dirty="0">
                <a:solidFill>
                  <a:srgbClr val="283583"/>
                </a:solidFill>
              </a:rPr>
              <a:t>Conservation</a:t>
            </a:r>
          </a:p>
        </p:txBody>
      </p:sp>
      <p:sp>
        <p:nvSpPr>
          <p:cNvPr id="115742" name="Rectangle 30"/>
          <p:cNvSpPr>
            <a:spLocks noChangeArrowheads="1"/>
          </p:cNvSpPr>
          <p:nvPr/>
        </p:nvSpPr>
        <p:spPr bwMode="auto">
          <a:xfrm>
            <a:off x="592840" y="4969248"/>
            <a:ext cx="2274888" cy="769427"/>
          </a:xfrm>
          <a:prstGeom prst="rect">
            <a:avLst/>
          </a:prstGeom>
          <a:noFill/>
          <a:ln w="9525">
            <a:noFill/>
            <a:miter lim="800000"/>
            <a:headEnd/>
            <a:tailEnd/>
          </a:ln>
        </p:spPr>
        <p:txBody>
          <a:bodyPr lIns="91427" tIns="45713" rIns="91427" bIns="45713">
            <a:spAutoFit/>
          </a:bodyPr>
          <a:lstStyle/>
          <a:p>
            <a:pPr marL="176213" indent="-176213" fontAlgn="base">
              <a:spcBef>
                <a:spcPct val="0"/>
              </a:spcBef>
              <a:spcAft>
                <a:spcPct val="0"/>
              </a:spcAft>
              <a:buFontTx/>
              <a:buChar char="•"/>
            </a:pPr>
            <a:r>
              <a:rPr lang="en-GB" altLang="en-US" sz="2200" dirty="0">
                <a:solidFill>
                  <a:srgbClr val="283583"/>
                </a:solidFill>
              </a:rPr>
              <a:t>Dredging &amp;  disposal</a:t>
            </a:r>
          </a:p>
        </p:txBody>
      </p:sp>
      <p:sp>
        <p:nvSpPr>
          <p:cNvPr id="115743" name="Rectangle 31"/>
          <p:cNvSpPr>
            <a:spLocks noChangeArrowheads="1"/>
          </p:cNvSpPr>
          <p:nvPr/>
        </p:nvSpPr>
        <p:spPr bwMode="auto">
          <a:xfrm>
            <a:off x="9691213" y="1727535"/>
            <a:ext cx="2028825" cy="769427"/>
          </a:xfrm>
          <a:prstGeom prst="rect">
            <a:avLst/>
          </a:prstGeom>
          <a:noFill/>
          <a:ln w="9525">
            <a:noFill/>
            <a:miter lim="800000"/>
            <a:headEnd/>
            <a:tailEnd/>
          </a:ln>
        </p:spPr>
        <p:txBody>
          <a:bodyPr lIns="91427" tIns="45713" rIns="91427" bIns="45713">
            <a:spAutoFit/>
          </a:bodyPr>
          <a:lstStyle/>
          <a:p>
            <a:pPr marL="176213" indent="-176213" fontAlgn="base">
              <a:spcBef>
                <a:spcPct val="0"/>
              </a:spcBef>
              <a:spcAft>
                <a:spcPct val="0"/>
              </a:spcAft>
              <a:buFontTx/>
              <a:buChar char="•"/>
            </a:pPr>
            <a:r>
              <a:rPr lang="en-GB" altLang="en-US" sz="2200" dirty="0">
                <a:solidFill>
                  <a:srgbClr val="283583"/>
                </a:solidFill>
              </a:rPr>
              <a:t>Submarine cables</a:t>
            </a:r>
          </a:p>
        </p:txBody>
      </p:sp>
      <p:sp>
        <p:nvSpPr>
          <p:cNvPr id="115744" name="Rectangle 32"/>
          <p:cNvSpPr>
            <a:spLocks noChangeArrowheads="1"/>
          </p:cNvSpPr>
          <p:nvPr/>
        </p:nvSpPr>
        <p:spPr bwMode="auto">
          <a:xfrm>
            <a:off x="9783444" y="2493137"/>
            <a:ext cx="1159587" cy="430873"/>
          </a:xfrm>
          <a:prstGeom prst="rect">
            <a:avLst/>
          </a:prstGeom>
          <a:noFill/>
          <a:ln w="9525">
            <a:noFill/>
            <a:miter lim="800000"/>
            <a:headEnd/>
            <a:tailEnd/>
          </a:ln>
        </p:spPr>
        <p:txBody>
          <a:bodyPr lIns="91427" tIns="45713" rIns="91427" bIns="45713">
            <a:spAutoFit/>
          </a:bodyPr>
          <a:lstStyle/>
          <a:p>
            <a:pPr marL="176213" indent="-176213" fontAlgn="base">
              <a:spcBef>
                <a:spcPct val="0"/>
              </a:spcBef>
              <a:spcAft>
                <a:spcPct val="0"/>
              </a:spcAft>
              <a:buFontTx/>
              <a:buChar char="•"/>
            </a:pPr>
            <a:r>
              <a:rPr lang="en-GB" altLang="en-US" sz="2200" dirty="0">
                <a:solidFill>
                  <a:srgbClr val="283583"/>
                </a:solidFill>
              </a:rPr>
              <a:t>Fishing</a:t>
            </a:r>
          </a:p>
        </p:txBody>
      </p:sp>
      <p:sp>
        <p:nvSpPr>
          <p:cNvPr id="115745" name="Rectangle 33"/>
          <p:cNvSpPr>
            <a:spLocks noChangeArrowheads="1"/>
          </p:cNvSpPr>
          <p:nvPr/>
        </p:nvSpPr>
        <p:spPr bwMode="auto">
          <a:xfrm>
            <a:off x="9762932" y="3052813"/>
            <a:ext cx="1716088" cy="769427"/>
          </a:xfrm>
          <a:prstGeom prst="rect">
            <a:avLst/>
          </a:prstGeom>
          <a:noFill/>
          <a:ln w="9525">
            <a:noFill/>
            <a:miter lim="800000"/>
            <a:headEnd/>
            <a:tailEnd/>
          </a:ln>
        </p:spPr>
        <p:txBody>
          <a:bodyPr lIns="91427" tIns="45713" rIns="91427" bIns="45713">
            <a:spAutoFit/>
          </a:bodyPr>
          <a:lstStyle/>
          <a:p>
            <a:pPr marL="176213" indent="-176213" eaLnBrk="0" fontAlgn="base" hangingPunct="0">
              <a:spcBef>
                <a:spcPct val="0"/>
              </a:spcBef>
              <a:spcAft>
                <a:spcPct val="0"/>
              </a:spcAft>
              <a:buFontTx/>
              <a:buChar char="•"/>
            </a:pPr>
            <a:r>
              <a:rPr lang="en-GB" altLang="en-US" sz="2200" dirty="0">
                <a:solidFill>
                  <a:srgbClr val="283583"/>
                </a:solidFill>
              </a:rPr>
              <a:t>Renewable</a:t>
            </a:r>
            <a:r>
              <a:rPr lang="en-GB" altLang="en-US" sz="2000" dirty="0">
                <a:solidFill>
                  <a:srgbClr val="000000"/>
                </a:solidFill>
                <a:latin typeface="Arial" charset="0"/>
                <a:ea typeface="MS PGothic" pitchFamily="34" charset="-128"/>
                <a:cs typeface="Arial" charset="0"/>
              </a:rPr>
              <a:t>  </a:t>
            </a:r>
            <a:r>
              <a:rPr lang="en-GB" altLang="en-US" sz="2200" dirty="0">
                <a:solidFill>
                  <a:srgbClr val="283583"/>
                </a:solidFill>
              </a:rPr>
              <a:t>energy</a:t>
            </a:r>
          </a:p>
        </p:txBody>
      </p:sp>
      <p:sp>
        <p:nvSpPr>
          <p:cNvPr id="115746" name="Rectangle 34"/>
          <p:cNvSpPr>
            <a:spLocks noChangeArrowheads="1"/>
          </p:cNvSpPr>
          <p:nvPr/>
        </p:nvSpPr>
        <p:spPr bwMode="auto">
          <a:xfrm>
            <a:off x="9780805" y="3890098"/>
            <a:ext cx="2090737" cy="769427"/>
          </a:xfrm>
          <a:prstGeom prst="rect">
            <a:avLst/>
          </a:prstGeom>
          <a:noFill/>
          <a:ln w="9525">
            <a:noFill/>
            <a:miter lim="800000"/>
            <a:headEnd/>
            <a:tailEnd/>
          </a:ln>
        </p:spPr>
        <p:txBody>
          <a:bodyPr lIns="91427" tIns="45713" rIns="91427" bIns="45713">
            <a:spAutoFit/>
          </a:bodyPr>
          <a:lstStyle/>
          <a:p>
            <a:pPr marL="176213" indent="-176213" eaLnBrk="0" fontAlgn="base" hangingPunct="0">
              <a:spcBef>
                <a:spcPct val="0"/>
              </a:spcBef>
              <a:spcAft>
                <a:spcPct val="0"/>
              </a:spcAft>
              <a:buFontTx/>
              <a:buChar char="•"/>
            </a:pPr>
            <a:r>
              <a:rPr lang="en-GB" altLang="en-US" sz="2200" dirty="0">
                <a:solidFill>
                  <a:srgbClr val="283583"/>
                </a:solidFill>
              </a:rPr>
              <a:t>Marine  recreation</a:t>
            </a:r>
          </a:p>
        </p:txBody>
      </p:sp>
      <p:sp>
        <p:nvSpPr>
          <p:cNvPr id="38946" name="Text Box 5"/>
          <p:cNvSpPr txBox="1">
            <a:spLocks noChangeArrowheads="1"/>
          </p:cNvSpPr>
          <p:nvPr/>
        </p:nvSpPr>
        <p:spPr bwMode="auto">
          <a:xfrm>
            <a:off x="3140343" y="1966855"/>
            <a:ext cx="1169007" cy="461665"/>
          </a:xfrm>
          <a:prstGeom prst="rect">
            <a:avLst/>
          </a:prstGeom>
          <a:solidFill>
            <a:schemeClr val="accent2"/>
          </a:solidFill>
          <a:ln w="9525">
            <a:noFill/>
            <a:miter lim="800000"/>
            <a:headEnd/>
            <a:tailEnd/>
          </a:ln>
        </p:spPr>
        <p:txBody>
          <a:bodyPr wrap="square">
            <a:spAutoFit/>
          </a:bodyPr>
          <a:lstStyle/>
          <a:p>
            <a:pPr algn="ctr" eaLnBrk="0" fontAlgn="base" hangingPunct="0">
              <a:spcBef>
                <a:spcPct val="0"/>
              </a:spcBef>
              <a:spcAft>
                <a:spcPct val="0"/>
              </a:spcAft>
            </a:pPr>
            <a:r>
              <a:rPr lang="en-US" altLang="en-US" sz="2400" dirty="0">
                <a:solidFill>
                  <a:srgbClr val="FFFF00"/>
                </a:solidFill>
                <a:latin typeface="Arial" charset="0"/>
              </a:rPr>
              <a:t>Ireland</a:t>
            </a:r>
          </a:p>
        </p:txBody>
      </p:sp>
      <p:sp>
        <p:nvSpPr>
          <p:cNvPr id="38947" name="Text Box 5"/>
          <p:cNvSpPr txBox="1">
            <a:spLocks noChangeArrowheads="1"/>
          </p:cNvSpPr>
          <p:nvPr/>
        </p:nvSpPr>
        <p:spPr bwMode="auto">
          <a:xfrm>
            <a:off x="7540626" y="2122792"/>
            <a:ext cx="723900" cy="461962"/>
          </a:xfrm>
          <a:prstGeom prst="rect">
            <a:avLst/>
          </a:prstGeom>
          <a:solidFill>
            <a:schemeClr val="accent2"/>
          </a:solidFill>
          <a:ln w="9525">
            <a:noFill/>
            <a:miter lim="800000"/>
            <a:headEnd/>
            <a:tailEnd/>
          </a:ln>
        </p:spPr>
        <p:txBody>
          <a:bodyPr>
            <a:spAutoFit/>
          </a:bodyPr>
          <a:lstStyle/>
          <a:p>
            <a:pPr algn="ctr" eaLnBrk="0" fontAlgn="base" hangingPunct="0">
              <a:spcBef>
                <a:spcPct val="0"/>
              </a:spcBef>
              <a:spcAft>
                <a:spcPct val="0"/>
              </a:spcAft>
            </a:pPr>
            <a:r>
              <a:rPr lang="en-US" altLang="en-US" sz="2400" dirty="0">
                <a:solidFill>
                  <a:srgbClr val="FFFF00"/>
                </a:solidFill>
                <a:latin typeface="Arial" charset="0"/>
              </a:rPr>
              <a:t>UK</a:t>
            </a:r>
          </a:p>
        </p:txBody>
      </p:sp>
      <p:sp>
        <p:nvSpPr>
          <p:cNvPr id="40" name="Rectangle 19"/>
          <p:cNvSpPr>
            <a:spLocks noChangeArrowheads="1"/>
          </p:cNvSpPr>
          <p:nvPr/>
        </p:nvSpPr>
        <p:spPr bwMode="auto">
          <a:xfrm>
            <a:off x="3395" y="5819897"/>
            <a:ext cx="12188605" cy="457584"/>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defRPr/>
            </a:pPr>
            <a:endParaRPr lang="en-US" sz="1200" dirty="0">
              <a:solidFill>
                <a:srgbClr val="000000"/>
              </a:solidFill>
              <a:latin typeface="Arial" charset="0"/>
              <a:ea typeface="ＭＳ Ｐゴシック" pitchFamily="34" charset="-128"/>
            </a:endParaRPr>
          </a:p>
        </p:txBody>
      </p:sp>
      <p:sp>
        <p:nvSpPr>
          <p:cNvPr id="46" name="Text Box 24"/>
          <p:cNvSpPr txBox="1">
            <a:spLocks noChangeArrowheads="1"/>
          </p:cNvSpPr>
          <p:nvPr/>
        </p:nvSpPr>
        <p:spPr bwMode="auto">
          <a:xfrm>
            <a:off x="9792701" y="5424370"/>
            <a:ext cx="1707364" cy="430873"/>
          </a:xfrm>
          <a:prstGeom prst="rect">
            <a:avLst/>
          </a:prstGeom>
          <a:noFill/>
          <a:ln w="9525">
            <a:noFill/>
            <a:miter lim="800000"/>
            <a:headEnd/>
            <a:tailEnd/>
          </a:ln>
        </p:spPr>
        <p:txBody>
          <a:bodyPr wrap="none" lIns="91427" tIns="45713" rIns="91427" bIns="45713">
            <a:spAutoFit/>
          </a:bodyPr>
          <a:lstStyle/>
          <a:p>
            <a:pPr marL="176213" indent="-176213" fontAlgn="base">
              <a:spcBef>
                <a:spcPct val="0"/>
              </a:spcBef>
              <a:spcAft>
                <a:spcPct val="0"/>
              </a:spcAft>
              <a:buFontTx/>
              <a:buChar char="•"/>
            </a:pPr>
            <a:r>
              <a:rPr lang="en-GB" altLang="en-US" sz="2200" dirty="0" err="1">
                <a:solidFill>
                  <a:srgbClr val="283583"/>
                </a:solidFill>
              </a:rPr>
              <a:t>Mariculture</a:t>
            </a:r>
            <a:endParaRPr lang="en-GB" altLang="en-US" sz="2200" dirty="0">
              <a:solidFill>
                <a:srgbClr val="283583"/>
              </a:solidFill>
            </a:endParaRPr>
          </a:p>
        </p:txBody>
      </p:sp>
      <p:sp>
        <p:nvSpPr>
          <p:cNvPr id="39" name="Rectangle 19"/>
          <p:cNvSpPr>
            <a:spLocks noChangeArrowheads="1"/>
          </p:cNvSpPr>
          <p:nvPr/>
        </p:nvSpPr>
        <p:spPr bwMode="auto">
          <a:xfrm>
            <a:off x="0" y="563632"/>
            <a:ext cx="12188605" cy="197815"/>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defRPr/>
            </a:pPr>
            <a:endParaRPr lang="en-US" sz="1200" dirty="0">
              <a:solidFill>
                <a:srgbClr val="000000"/>
              </a:solidFill>
              <a:latin typeface="Arial" charset="0"/>
              <a:ea typeface="ＭＳ Ｐゴシック" pitchFamily="34" charset="-128"/>
            </a:endParaRPr>
          </a:p>
        </p:txBody>
      </p:sp>
      <p:sp>
        <p:nvSpPr>
          <p:cNvPr id="115747" name="Rectangle 35"/>
          <p:cNvSpPr>
            <a:spLocks noChangeArrowheads="1"/>
          </p:cNvSpPr>
          <p:nvPr/>
        </p:nvSpPr>
        <p:spPr bwMode="auto">
          <a:xfrm>
            <a:off x="9780805" y="4672943"/>
            <a:ext cx="2209800" cy="769427"/>
          </a:xfrm>
          <a:prstGeom prst="rect">
            <a:avLst/>
          </a:prstGeom>
          <a:noFill/>
          <a:ln w="9525">
            <a:noFill/>
            <a:miter lim="800000"/>
            <a:headEnd/>
            <a:tailEnd/>
          </a:ln>
        </p:spPr>
        <p:txBody>
          <a:bodyPr lIns="91427" tIns="45713" rIns="91427" bIns="45713">
            <a:spAutoFit/>
          </a:bodyPr>
          <a:lstStyle/>
          <a:p>
            <a:pPr marL="176213" indent="-176213" eaLnBrk="0" fontAlgn="base" hangingPunct="0">
              <a:spcBef>
                <a:spcPct val="0"/>
              </a:spcBef>
              <a:spcAft>
                <a:spcPct val="0"/>
              </a:spcAft>
              <a:buFontTx/>
              <a:buChar char="•"/>
            </a:pPr>
            <a:r>
              <a:rPr lang="en-GB" altLang="en-US" sz="2200" dirty="0">
                <a:solidFill>
                  <a:srgbClr val="283583"/>
                </a:solidFill>
              </a:rPr>
              <a:t>Mineral</a:t>
            </a:r>
            <a:r>
              <a:rPr lang="en-GB" altLang="en-US" sz="2000" dirty="0">
                <a:solidFill>
                  <a:srgbClr val="000000"/>
                </a:solidFill>
                <a:latin typeface="Arial" charset="0"/>
                <a:ea typeface="MS PGothic" pitchFamily="34" charset="-128"/>
                <a:cs typeface="Arial" charset="0"/>
              </a:rPr>
              <a:t>  </a:t>
            </a:r>
            <a:r>
              <a:rPr lang="en-GB" altLang="en-US" sz="2200" dirty="0">
                <a:solidFill>
                  <a:srgbClr val="283583"/>
                </a:solidFill>
              </a:rPr>
              <a:t>extraction</a:t>
            </a:r>
          </a:p>
        </p:txBody>
      </p:sp>
      <p:sp>
        <p:nvSpPr>
          <p:cNvPr id="42" name="Title 1"/>
          <p:cNvSpPr txBox="1">
            <a:spLocks/>
          </p:cNvSpPr>
          <p:nvPr/>
        </p:nvSpPr>
        <p:spPr bwMode="auto">
          <a:xfrm>
            <a:off x="155764" y="-96340"/>
            <a:ext cx="9144000" cy="769441"/>
          </a:xfrm>
          <a:prstGeom prst="rect">
            <a:avLst/>
          </a:prstGeom>
          <a:noFill/>
          <a:ln w="9525">
            <a:noFill/>
            <a:miter lim="800000"/>
            <a:headEnd/>
            <a:tailEnd/>
          </a:ln>
        </p:spPr>
        <p:txBody>
          <a:bodyPr wrap="square">
            <a:spAutoFit/>
          </a:bodyPr>
          <a:lstStyle>
            <a:defPPr>
              <a:defRPr lang="fr-FR"/>
            </a:defPPr>
            <a:lvl1pPr eaLnBrk="0" fontAlgn="base" hangingPunct="0">
              <a:spcBef>
                <a:spcPct val="50000"/>
              </a:spcBef>
              <a:spcAft>
                <a:spcPct val="0"/>
              </a:spcAft>
              <a:defRPr sz="4400">
                <a:solidFill>
                  <a:schemeClr val="bg1"/>
                </a:solidFill>
                <a:latin typeface="+mj-lt"/>
                <a:ea typeface="+mj-ea"/>
                <a:cs typeface="+mj-cs"/>
              </a:defRPr>
            </a:lvl1pPr>
          </a:lstStyle>
          <a:p>
            <a:r>
              <a:rPr lang="en-GB" altLang="en-US" dirty="0">
                <a:latin typeface="+mn-lt"/>
              </a:rPr>
              <a:t>The Sea is Crowded with Many Uses </a:t>
            </a:r>
          </a:p>
        </p:txBody>
      </p:sp>
      <p:pic>
        <p:nvPicPr>
          <p:cNvPr id="43" name="Image 4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601326" y="169452"/>
            <a:ext cx="1577973" cy="1241724"/>
          </a:xfrm>
          <a:prstGeom prst="rect">
            <a:avLst/>
          </a:prstGeom>
        </p:spPr>
      </p:pic>
    </p:spTree>
    <p:extLst>
      <p:ext uri="{BB962C8B-B14F-4D97-AF65-F5344CB8AC3E}">
        <p14:creationId xmlns:p14="http://schemas.microsoft.com/office/powerpoint/2010/main" val="197615508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dissolve">
                                      <p:cBhvr>
                                        <p:cTn id="7" dur="500"/>
                                        <p:tgtEl>
                                          <p:spTgt spid="11571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15715"/>
                                        </p:tgtEl>
                                        <p:attrNameLst>
                                          <p:attrName>style.visibility</p:attrName>
                                        </p:attrNameLst>
                                      </p:cBhvr>
                                      <p:to>
                                        <p:strVal val="visible"/>
                                      </p:to>
                                    </p:set>
                                    <p:animEffect transition="in" filter="dissolve">
                                      <p:cBhvr>
                                        <p:cTn id="11" dur="500"/>
                                        <p:tgtEl>
                                          <p:spTgt spid="11571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15735"/>
                                        </p:tgtEl>
                                        <p:attrNameLst>
                                          <p:attrName>style.visibility</p:attrName>
                                        </p:attrNameLst>
                                      </p:cBhvr>
                                      <p:to>
                                        <p:strVal val="visible"/>
                                      </p:to>
                                    </p:set>
                                    <p:animEffect transition="in" filter="dissolve">
                                      <p:cBhvr>
                                        <p:cTn id="15" dur="500"/>
                                        <p:tgtEl>
                                          <p:spTgt spid="1157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115716"/>
                                        </p:tgtEl>
                                        <p:attrNameLst>
                                          <p:attrName>style.visibility</p:attrName>
                                        </p:attrNameLst>
                                      </p:cBhvr>
                                      <p:to>
                                        <p:strVal val="visible"/>
                                      </p:to>
                                    </p:set>
                                    <p:animEffect transition="in" filter="dissolve">
                                      <p:cBhvr>
                                        <p:cTn id="19" dur="500"/>
                                        <p:tgtEl>
                                          <p:spTgt spid="115716"/>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15736"/>
                                        </p:tgtEl>
                                        <p:attrNameLst>
                                          <p:attrName>style.visibility</p:attrName>
                                        </p:attrNameLst>
                                      </p:cBhvr>
                                      <p:to>
                                        <p:strVal val="visible"/>
                                      </p:to>
                                    </p:set>
                                    <p:animEffect transition="in" filter="dissolve">
                                      <p:cBhvr>
                                        <p:cTn id="23" dur="500"/>
                                        <p:tgtEl>
                                          <p:spTgt spid="115736"/>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115717"/>
                                        </p:tgtEl>
                                        <p:attrNameLst>
                                          <p:attrName>style.visibility</p:attrName>
                                        </p:attrNameLst>
                                      </p:cBhvr>
                                      <p:to>
                                        <p:strVal val="visible"/>
                                      </p:to>
                                    </p:set>
                                    <p:animEffect transition="in" filter="dissolve">
                                      <p:cBhvr>
                                        <p:cTn id="27" dur="500"/>
                                        <p:tgtEl>
                                          <p:spTgt spid="115717"/>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115718"/>
                                        </p:tgtEl>
                                        <p:attrNameLst>
                                          <p:attrName>style.visibility</p:attrName>
                                        </p:attrNameLst>
                                      </p:cBhvr>
                                      <p:to>
                                        <p:strVal val="visible"/>
                                      </p:to>
                                    </p:set>
                                    <p:animEffect transition="in" filter="dissolve">
                                      <p:cBhvr>
                                        <p:cTn id="31" dur="500"/>
                                        <p:tgtEl>
                                          <p:spTgt spid="115718"/>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115737"/>
                                        </p:tgtEl>
                                        <p:attrNameLst>
                                          <p:attrName>style.visibility</p:attrName>
                                        </p:attrNameLst>
                                      </p:cBhvr>
                                      <p:to>
                                        <p:strVal val="visible"/>
                                      </p:to>
                                    </p:set>
                                    <p:animEffect transition="in" filter="dissolve">
                                      <p:cBhvr>
                                        <p:cTn id="35" dur="500"/>
                                        <p:tgtEl>
                                          <p:spTgt spid="115737"/>
                                        </p:tgtEl>
                                      </p:cBhvr>
                                    </p:animEffect>
                                  </p:childTnLst>
                                </p:cTn>
                              </p:par>
                            </p:childTnLst>
                          </p:cTn>
                        </p:par>
                        <p:par>
                          <p:cTn id="36" fill="hold" nodeType="afterGroup">
                            <p:stCondLst>
                              <p:cond delay="4000"/>
                            </p:stCondLst>
                            <p:childTnLst>
                              <p:par>
                                <p:cTn id="37" presetID="9" presetClass="entr" presetSubtype="0" fill="hold" nodeType="afterEffect">
                                  <p:stCondLst>
                                    <p:cond delay="0"/>
                                  </p:stCondLst>
                                  <p:childTnLst>
                                    <p:set>
                                      <p:cBhvr>
                                        <p:cTn id="38" dur="1" fill="hold">
                                          <p:stCondLst>
                                            <p:cond delay="0"/>
                                          </p:stCondLst>
                                        </p:cTn>
                                        <p:tgtEl>
                                          <p:spTgt spid="115719"/>
                                        </p:tgtEl>
                                        <p:attrNameLst>
                                          <p:attrName>style.visibility</p:attrName>
                                        </p:attrNameLst>
                                      </p:cBhvr>
                                      <p:to>
                                        <p:strVal val="visible"/>
                                      </p:to>
                                    </p:set>
                                    <p:animEffect transition="in" filter="dissolve">
                                      <p:cBhvr>
                                        <p:cTn id="39" dur="500"/>
                                        <p:tgtEl>
                                          <p:spTgt spid="115719"/>
                                        </p:tgtEl>
                                      </p:cBhvr>
                                    </p:animEffect>
                                  </p:childTnLst>
                                </p:cTn>
                              </p:par>
                            </p:childTnLst>
                          </p:cTn>
                        </p:par>
                        <p:par>
                          <p:cTn id="40" fill="hold" nodeType="afterGroup">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115738"/>
                                        </p:tgtEl>
                                        <p:attrNameLst>
                                          <p:attrName>style.visibility</p:attrName>
                                        </p:attrNameLst>
                                      </p:cBhvr>
                                      <p:to>
                                        <p:strVal val="visible"/>
                                      </p:to>
                                    </p:set>
                                    <p:animEffect transition="in" filter="dissolve">
                                      <p:cBhvr>
                                        <p:cTn id="43" dur="500"/>
                                        <p:tgtEl>
                                          <p:spTgt spid="115738"/>
                                        </p:tgtEl>
                                      </p:cBhvr>
                                    </p:animEffect>
                                  </p:childTnLst>
                                </p:cTn>
                              </p:par>
                            </p:childTnLst>
                          </p:cTn>
                        </p:par>
                        <p:par>
                          <p:cTn id="44" fill="hold" nodeType="afterGroup">
                            <p:stCondLst>
                              <p:cond delay="5000"/>
                            </p:stCondLst>
                            <p:childTnLst>
                              <p:par>
                                <p:cTn id="45" presetID="9" presetClass="entr" presetSubtype="0" fill="hold" nodeType="afterEffect">
                                  <p:stCondLst>
                                    <p:cond delay="0"/>
                                  </p:stCondLst>
                                  <p:childTnLst>
                                    <p:set>
                                      <p:cBhvr>
                                        <p:cTn id="46" dur="1" fill="hold">
                                          <p:stCondLst>
                                            <p:cond delay="0"/>
                                          </p:stCondLst>
                                        </p:cTn>
                                        <p:tgtEl>
                                          <p:spTgt spid="115720"/>
                                        </p:tgtEl>
                                        <p:attrNameLst>
                                          <p:attrName>style.visibility</p:attrName>
                                        </p:attrNameLst>
                                      </p:cBhvr>
                                      <p:to>
                                        <p:strVal val="visible"/>
                                      </p:to>
                                    </p:set>
                                    <p:animEffect transition="in" filter="dissolve">
                                      <p:cBhvr>
                                        <p:cTn id="47" dur="500"/>
                                        <p:tgtEl>
                                          <p:spTgt spid="115720"/>
                                        </p:tgtEl>
                                      </p:cBhvr>
                                    </p:animEffect>
                                  </p:childTnLst>
                                </p:cTn>
                              </p:par>
                            </p:childTnLst>
                          </p:cTn>
                        </p:par>
                        <p:par>
                          <p:cTn id="48" fill="hold" nodeType="afterGroup">
                            <p:stCondLst>
                              <p:cond delay="5500"/>
                            </p:stCondLst>
                            <p:childTnLst>
                              <p:par>
                                <p:cTn id="49" presetID="9" presetClass="entr" presetSubtype="0" fill="hold" grpId="0" nodeType="afterEffect">
                                  <p:stCondLst>
                                    <p:cond delay="0"/>
                                  </p:stCondLst>
                                  <p:childTnLst>
                                    <p:set>
                                      <p:cBhvr>
                                        <p:cTn id="50" dur="1" fill="hold">
                                          <p:stCondLst>
                                            <p:cond delay="0"/>
                                          </p:stCondLst>
                                        </p:cTn>
                                        <p:tgtEl>
                                          <p:spTgt spid="115739"/>
                                        </p:tgtEl>
                                        <p:attrNameLst>
                                          <p:attrName>style.visibility</p:attrName>
                                        </p:attrNameLst>
                                      </p:cBhvr>
                                      <p:to>
                                        <p:strVal val="visible"/>
                                      </p:to>
                                    </p:set>
                                    <p:animEffect transition="in" filter="dissolve">
                                      <p:cBhvr>
                                        <p:cTn id="51" dur="500"/>
                                        <p:tgtEl>
                                          <p:spTgt spid="115739"/>
                                        </p:tgtEl>
                                      </p:cBhvr>
                                    </p:animEffect>
                                  </p:childTnLst>
                                </p:cTn>
                              </p:par>
                            </p:childTnLst>
                          </p:cTn>
                        </p:par>
                        <p:par>
                          <p:cTn id="52" fill="hold" nodeType="afterGroup">
                            <p:stCondLst>
                              <p:cond delay="6000"/>
                            </p:stCondLst>
                            <p:childTnLst>
                              <p:par>
                                <p:cTn id="53" presetID="9" presetClass="entr" presetSubtype="0" fill="hold" nodeType="afterEffect">
                                  <p:stCondLst>
                                    <p:cond delay="0"/>
                                  </p:stCondLst>
                                  <p:childTnLst>
                                    <p:set>
                                      <p:cBhvr>
                                        <p:cTn id="54" dur="1" fill="hold">
                                          <p:stCondLst>
                                            <p:cond delay="0"/>
                                          </p:stCondLst>
                                        </p:cTn>
                                        <p:tgtEl>
                                          <p:spTgt spid="115721"/>
                                        </p:tgtEl>
                                        <p:attrNameLst>
                                          <p:attrName>style.visibility</p:attrName>
                                        </p:attrNameLst>
                                      </p:cBhvr>
                                      <p:to>
                                        <p:strVal val="visible"/>
                                      </p:to>
                                    </p:set>
                                    <p:animEffect transition="in" filter="dissolve">
                                      <p:cBhvr>
                                        <p:cTn id="55" dur="500"/>
                                        <p:tgtEl>
                                          <p:spTgt spid="115721"/>
                                        </p:tgtEl>
                                      </p:cBhvr>
                                    </p:animEffect>
                                  </p:childTnLst>
                                </p:cTn>
                              </p:par>
                            </p:childTnLst>
                          </p:cTn>
                        </p:par>
                        <p:par>
                          <p:cTn id="56" fill="hold" nodeType="afterGroup">
                            <p:stCondLst>
                              <p:cond delay="6500"/>
                            </p:stCondLst>
                            <p:childTnLst>
                              <p:par>
                                <p:cTn id="57" presetID="9" presetClass="entr" presetSubtype="0" fill="hold" grpId="0" nodeType="afterEffect">
                                  <p:stCondLst>
                                    <p:cond delay="0"/>
                                  </p:stCondLst>
                                  <p:childTnLst>
                                    <p:set>
                                      <p:cBhvr>
                                        <p:cTn id="58" dur="1" fill="hold">
                                          <p:stCondLst>
                                            <p:cond delay="0"/>
                                          </p:stCondLst>
                                        </p:cTn>
                                        <p:tgtEl>
                                          <p:spTgt spid="115740"/>
                                        </p:tgtEl>
                                        <p:attrNameLst>
                                          <p:attrName>style.visibility</p:attrName>
                                        </p:attrNameLst>
                                      </p:cBhvr>
                                      <p:to>
                                        <p:strVal val="visible"/>
                                      </p:to>
                                    </p:set>
                                    <p:animEffect transition="in" filter="dissolve">
                                      <p:cBhvr>
                                        <p:cTn id="59" dur="500"/>
                                        <p:tgtEl>
                                          <p:spTgt spid="115740"/>
                                        </p:tgtEl>
                                      </p:cBhvr>
                                    </p:animEffect>
                                  </p:childTnLst>
                                </p:cTn>
                              </p:par>
                            </p:childTnLst>
                          </p:cTn>
                        </p:par>
                        <p:par>
                          <p:cTn id="60" fill="hold" nodeType="afterGroup">
                            <p:stCondLst>
                              <p:cond delay="7000"/>
                            </p:stCondLst>
                            <p:childTnLst>
                              <p:par>
                                <p:cTn id="61" presetID="9" presetClass="entr" presetSubtype="0" fill="hold" nodeType="afterEffect">
                                  <p:stCondLst>
                                    <p:cond delay="0"/>
                                  </p:stCondLst>
                                  <p:childTnLst>
                                    <p:set>
                                      <p:cBhvr>
                                        <p:cTn id="62" dur="1" fill="hold">
                                          <p:stCondLst>
                                            <p:cond delay="0"/>
                                          </p:stCondLst>
                                        </p:cTn>
                                        <p:tgtEl>
                                          <p:spTgt spid="115722"/>
                                        </p:tgtEl>
                                        <p:attrNameLst>
                                          <p:attrName>style.visibility</p:attrName>
                                        </p:attrNameLst>
                                      </p:cBhvr>
                                      <p:to>
                                        <p:strVal val="visible"/>
                                      </p:to>
                                    </p:set>
                                    <p:animEffect transition="in" filter="dissolve">
                                      <p:cBhvr>
                                        <p:cTn id="63" dur="500"/>
                                        <p:tgtEl>
                                          <p:spTgt spid="115722"/>
                                        </p:tgtEl>
                                      </p:cBhvr>
                                    </p:animEffect>
                                  </p:childTnLst>
                                </p:cTn>
                              </p:par>
                            </p:childTnLst>
                          </p:cTn>
                        </p:par>
                        <p:par>
                          <p:cTn id="64" fill="hold" nodeType="afterGroup">
                            <p:stCondLst>
                              <p:cond delay="7500"/>
                            </p:stCondLst>
                            <p:childTnLst>
                              <p:par>
                                <p:cTn id="65" presetID="9" presetClass="entr" presetSubtype="0" fill="hold" grpId="0" nodeType="afterEffect">
                                  <p:stCondLst>
                                    <p:cond delay="0"/>
                                  </p:stCondLst>
                                  <p:childTnLst>
                                    <p:set>
                                      <p:cBhvr>
                                        <p:cTn id="66" dur="1" fill="hold">
                                          <p:stCondLst>
                                            <p:cond delay="0"/>
                                          </p:stCondLst>
                                        </p:cTn>
                                        <p:tgtEl>
                                          <p:spTgt spid="115741"/>
                                        </p:tgtEl>
                                        <p:attrNameLst>
                                          <p:attrName>style.visibility</p:attrName>
                                        </p:attrNameLst>
                                      </p:cBhvr>
                                      <p:to>
                                        <p:strVal val="visible"/>
                                      </p:to>
                                    </p:set>
                                    <p:animEffect transition="in" filter="dissolve">
                                      <p:cBhvr>
                                        <p:cTn id="67" dur="500"/>
                                        <p:tgtEl>
                                          <p:spTgt spid="115741"/>
                                        </p:tgtEl>
                                      </p:cBhvr>
                                    </p:animEffect>
                                  </p:childTnLst>
                                </p:cTn>
                              </p:par>
                            </p:childTnLst>
                          </p:cTn>
                        </p:par>
                        <p:par>
                          <p:cTn id="68" fill="hold" nodeType="afterGroup">
                            <p:stCondLst>
                              <p:cond delay="8000"/>
                            </p:stCondLst>
                            <p:childTnLst>
                              <p:par>
                                <p:cTn id="69" presetID="9" presetClass="entr" presetSubtype="0" fill="hold" nodeType="afterEffect">
                                  <p:stCondLst>
                                    <p:cond delay="0"/>
                                  </p:stCondLst>
                                  <p:childTnLst>
                                    <p:set>
                                      <p:cBhvr>
                                        <p:cTn id="70" dur="1" fill="hold">
                                          <p:stCondLst>
                                            <p:cond delay="0"/>
                                          </p:stCondLst>
                                        </p:cTn>
                                        <p:tgtEl>
                                          <p:spTgt spid="115723"/>
                                        </p:tgtEl>
                                        <p:attrNameLst>
                                          <p:attrName>style.visibility</p:attrName>
                                        </p:attrNameLst>
                                      </p:cBhvr>
                                      <p:to>
                                        <p:strVal val="visible"/>
                                      </p:to>
                                    </p:set>
                                    <p:animEffect transition="in" filter="dissolve">
                                      <p:cBhvr>
                                        <p:cTn id="71" dur="500"/>
                                        <p:tgtEl>
                                          <p:spTgt spid="115723"/>
                                        </p:tgtEl>
                                      </p:cBhvr>
                                    </p:animEffect>
                                  </p:childTnLst>
                                </p:cTn>
                              </p:par>
                            </p:childTnLst>
                          </p:cTn>
                        </p:par>
                        <p:par>
                          <p:cTn id="72" fill="hold" nodeType="afterGroup">
                            <p:stCondLst>
                              <p:cond delay="8500"/>
                            </p:stCondLst>
                            <p:childTnLst>
                              <p:par>
                                <p:cTn id="73" presetID="9" presetClass="entr" presetSubtype="0" fill="hold" grpId="0" nodeType="afterEffect">
                                  <p:stCondLst>
                                    <p:cond delay="0"/>
                                  </p:stCondLst>
                                  <p:childTnLst>
                                    <p:set>
                                      <p:cBhvr>
                                        <p:cTn id="74" dur="1" fill="hold">
                                          <p:stCondLst>
                                            <p:cond delay="0"/>
                                          </p:stCondLst>
                                        </p:cTn>
                                        <p:tgtEl>
                                          <p:spTgt spid="115742"/>
                                        </p:tgtEl>
                                        <p:attrNameLst>
                                          <p:attrName>style.visibility</p:attrName>
                                        </p:attrNameLst>
                                      </p:cBhvr>
                                      <p:to>
                                        <p:strVal val="visible"/>
                                      </p:to>
                                    </p:set>
                                    <p:animEffect transition="in" filter="dissolve">
                                      <p:cBhvr>
                                        <p:cTn id="75" dur="500"/>
                                        <p:tgtEl>
                                          <p:spTgt spid="115742"/>
                                        </p:tgtEl>
                                      </p:cBhvr>
                                    </p:animEffect>
                                  </p:childTnLst>
                                </p:cTn>
                              </p:par>
                            </p:childTnLst>
                          </p:cTn>
                        </p:par>
                        <p:par>
                          <p:cTn id="76" fill="hold" nodeType="afterGroup">
                            <p:stCondLst>
                              <p:cond delay="9000"/>
                            </p:stCondLst>
                            <p:childTnLst>
                              <p:par>
                                <p:cTn id="77" presetID="9" presetClass="entr" presetSubtype="0" fill="hold" nodeType="afterEffect">
                                  <p:stCondLst>
                                    <p:cond delay="0"/>
                                  </p:stCondLst>
                                  <p:childTnLst>
                                    <p:set>
                                      <p:cBhvr>
                                        <p:cTn id="78" dur="1" fill="hold">
                                          <p:stCondLst>
                                            <p:cond delay="0"/>
                                          </p:stCondLst>
                                        </p:cTn>
                                        <p:tgtEl>
                                          <p:spTgt spid="115724"/>
                                        </p:tgtEl>
                                        <p:attrNameLst>
                                          <p:attrName>style.visibility</p:attrName>
                                        </p:attrNameLst>
                                      </p:cBhvr>
                                      <p:to>
                                        <p:strVal val="visible"/>
                                      </p:to>
                                    </p:set>
                                    <p:animEffect transition="in" filter="dissolve">
                                      <p:cBhvr>
                                        <p:cTn id="79" dur="500"/>
                                        <p:tgtEl>
                                          <p:spTgt spid="115724"/>
                                        </p:tgtEl>
                                      </p:cBhvr>
                                    </p:animEffect>
                                  </p:childTnLst>
                                </p:cTn>
                              </p:par>
                            </p:childTnLst>
                          </p:cTn>
                        </p:par>
                        <p:par>
                          <p:cTn id="80" fill="hold" nodeType="afterGroup">
                            <p:stCondLst>
                              <p:cond delay="9500"/>
                            </p:stCondLst>
                            <p:childTnLst>
                              <p:par>
                                <p:cTn id="81" presetID="9" presetClass="entr" presetSubtype="0" fill="hold" grpId="0" nodeType="afterEffect">
                                  <p:stCondLst>
                                    <p:cond delay="0"/>
                                  </p:stCondLst>
                                  <p:childTnLst>
                                    <p:set>
                                      <p:cBhvr>
                                        <p:cTn id="82" dur="1" fill="hold">
                                          <p:stCondLst>
                                            <p:cond delay="0"/>
                                          </p:stCondLst>
                                        </p:cTn>
                                        <p:tgtEl>
                                          <p:spTgt spid="115743"/>
                                        </p:tgtEl>
                                        <p:attrNameLst>
                                          <p:attrName>style.visibility</p:attrName>
                                        </p:attrNameLst>
                                      </p:cBhvr>
                                      <p:to>
                                        <p:strVal val="visible"/>
                                      </p:to>
                                    </p:set>
                                    <p:animEffect transition="in" filter="dissolve">
                                      <p:cBhvr>
                                        <p:cTn id="83" dur="500"/>
                                        <p:tgtEl>
                                          <p:spTgt spid="115743"/>
                                        </p:tgtEl>
                                      </p:cBhvr>
                                    </p:animEffect>
                                  </p:childTnLst>
                                </p:cTn>
                              </p:par>
                            </p:childTnLst>
                          </p:cTn>
                        </p:par>
                        <p:par>
                          <p:cTn id="84" fill="hold" nodeType="afterGroup">
                            <p:stCondLst>
                              <p:cond delay="10000"/>
                            </p:stCondLst>
                            <p:childTnLst>
                              <p:par>
                                <p:cTn id="85" presetID="9" presetClass="entr" presetSubtype="0" fill="hold" nodeType="afterEffect">
                                  <p:stCondLst>
                                    <p:cond delay="0"/>
                                  </p:stCondLst>
                                  <p:childTnLst>
                                    <p:set>
                                      <p:cBhvr>
                                        <p:cTn id="86" dur="1" fill="hold">
                                          <p:stCondLst>
                                            <p:cond delay="0"/>
                                          </p:stCondLst>
                                        </p:cTn>
                                        <p:tgtEl>
                                          <p:spTgt spid="115725"/>
                                        </p:tgtEl>
                                        <p:attrNameLst>
                                          <p:attrName>style.visibility</p:attrName>
                                        </p:attrNameLst>
                                      </p:cBhvr>
                                      <p:to>
                                        <p:strVal val="visible"/>
                                      </p:to>
                                    </p:set>
                                    <p:animEffect transition="in" filter="dissolve">
                                      <p:cBhvr>
                                        <p:cTn id="87" dur="500"/>
                                        <p:tgtEl>
                                          <p:spTgt spid="115725"/>
                                        </p:tgtEl>
                                      </p:cBhvr>
                                    </p:animEffect>
                                  </p:childTnLst>
                                </p:cTn>
                              </p:par>
                            </p:childTnLst>
                          </p:cTn>
                        </p:par>
                        <p:par>
                          <p:cTn id="88" fill="hold" nodeType="afterGroup">
                            <p:stCondLst>
                              <p:cond delay="10500"/>
                            </p:stCondLst>
                            <p:childTnLst>
                              <p:par>
                                <p:cTn id="89" presetID="9" presetClass="entr" presetSubtype="0" fill="hold" grpId="0" nodeType="afterEffect">
                                  <p:stCondLst>
                                    <p:cond delay="0"/>
                                  </p:stCondLst>
                                  <p:childTnLst>
                                    <p:set>
                                      <p:cBhvr>
                                        <p:cTn id="90" dur="1" fill="hold">
                                          <p:stCondLst>
                                            <p:cond delay="0"/>
                                          </p:stCondLst>
                                        </p:cTn>
                                        <p:tgtEl>
                                          <p:spTgt spid="115744"/>
                                        </p:tgtEl>
                                        <p:attrNameLst>
                                          <p:attrName>style.visibility</p:attrName>
                                        </p:attrNameLst>
                                      </p:cBhvr>
                                      <p:to>
                                        <p:strVal val="visible"/>
                                      </p:to>
                                    </p:set>
                                    <p:animEffect transition="in" filter="dissolve">
                                      <p:cBhvr>
                                        <p:cTn id="91" dur="500"/>
                                        <p:tgtEl>
                                          <p:spTgt spid="115744"/>
                                        </p:tgtEl>
                                      </p:cBhvr>
                                    </p:animEffect>
                                  </p:childTnLst>
                                </p:cTn>
                              </p:par>
                            </p:childTnLst>
                          </p:cTn>
                        </p:par>
                        <p:par>
                          <p:cTn id="92" fill="hold" nodeType="afterGroup">
                            <p:stCondLst>
                              <p:cond delay="11000"/>
                            </p:stCondLst>
                            <p:childTnLst>
                              <p:par>
                                <p:cTn id="93" presetID="9" presetClass="entr" presetSubtype="0" fill="hold" nodeType="afterEffect">
                                  <p:stCondLst>
                                    <p:cond delay="0"/>
                                  </p:stCondLst>
                                  <p:childTnLst>
                                    <p:set>
                                      <p:cBhvr>
                                        <p:cTn id="94" dur="1" fill="hold">
                                          <p:stCondLst>
                                            <p:cond delay="0"/>
                                          </p:stCondLst>
                                        </p:cTn>
                                        <p:tgtEl>
                                          <p:spTgt spid="115726"/>
                                        </p:tgtEl>
                                        <p:attrNameLst>
                                          <p:attrName>style.visibility</p:attrName>
                                        </p:attrNameLst>
                                      </p:cBhvr>
                                      <p:to>
                                        <p:strVal val="visible"/>
                                      </p:to>
                                    </p:set>
                                    <p:animEffect transition="in" filter="dissolve">
                                      <p:cBhvr>
                                        <p:cTn id="95" dur="500"/>
                                        <p:tgtEl>
                                          <p:spTgt spid="115726"/>
                                        </p:tgtEl>
                                      </p:cBhvr>
                                    </p:animEffect>
                                  </p:childTnLst>
                                </p:cTn>
                              </p:par>
                            </p:childTnLst>
                          </p:cTn>
                        </p:par>
                        <p:par>
                          <p:cTn id="96" fill="hold" nodeType="afterGroup">
                            <p:stCondLst>
                              <p:cond delay="11500"/>
                            </p:stCondLst>
                            <p:childTnLst>
                              <p:par>
                                <p:cTn id="97" presetID="9" presetClass="entr" presetSubtype="0" fill="hold" grpId="0" nodeType="afterEffect">
                                  <p:stCondLst>
                                    <p:cond delay="0"/>
                                  </p:stCondLst>
                                  <p:childTnLst>
                                    <p:set>
                                      <p:cBhvr>
                                        <p:cTn id="98" dur="1" fill="hold">
                                          <p:stCondLst>
                                            <p:cond delay="0"/>
                                          </p:stCondLst>
                                        </p:cTn>
                                        <p:tgtEl>
                                          <p:spTgt spid="115745"/>
                                        </p:tgtEl>
                                        <p:attrNameLst>
                                          <p:attrName>style.visibility</p:attrName>
                                        </p:attrNameLst>
                                      </p:cBhvr>
                                      <p:to>
                                        <p:strVal val="visible"/>
                                      </p:to>
                                    </p:set>
                                    <p:animEffect transition="in" filter="dissolve">
                                      <p:cBhvr>
                                        <p:cTn id="99" dur="500"/>
                                        <p:tgtEl>
                                          <p:spTgt spid="115745"/>
                                        </p:tgtEl>
                                      </p:cBhvr>
                                    </p:animEffect>
                                  </p:childTnLst>
                                </p:cTn>
                              </p:par>
                            </p:childTnLst>
                          </p:cTn>
                        </p:par>
                        <p:par>
                          <p:cTn id="100" fill="hold" nodeType="afterGroup">
                            <p:stCondLst>
                              <p:cond delay="12000"/>
                            </p:stCondLst>
                            <p:childTnLst>
                              <p:par>
                                <p:cTn id="101" presetID="9" presetClass="entr" presetSubtype="0" fill="hold" nodeType="afterEffect">
                                  <p:stCondLst>
                                    <p:cond delay="0"/>
                                  </p:stCondLst>
                                  <p:childTnLst>
                                    <p:set>
                                      <p:cBhvr>
                                        <p:cTn id="102" dur="1" fill="hold">
                                          <p:stCondLst>
                                            <p:cond delay="0"/>
                                          </p:stCondLst>
                                        </p:cTn>
                                        <p:tgtEl>
                                          <p:spTgt spid="115727"/>
                                        </p:tgtEl>
                                        <p:attrNameLst>
                                          <p:attrName>style.visibility</p:attrName>
                                        </p:attrNameLst>
                                      </p:cBhvr>
                                      <p:to>
                                        <p:strVal val="visible"/>
                                      </p:to>
                                    </p:set>
                                    <p:animEffect transition="in" filter="dissolve">
                                      <p:cBhvr>
                                        <p:cTn id="103" dur="500"/>
                                        <p:tgtEl>
                                          <p:spTgt spid="115727"/>
                                        </p:tgtEl>
                                      </p:cBhvr>
                                    </p:animEffect>
                                  </p:childTnLst>
                                </p:cTn>
                              </p:par>
                            </p:childTnLst>
                          </p:cTn>
                        </p:par>
                        <p:par>
                          <p:cTn id="104" fill="hold" nodeType="afterGroup">
                            <p:stCondLst>
                              <p:cond delay="12500"/>
                            </p:stCondLst>
                            <p:childTnLst>
                              <p:par>
                                <p:cTn id="105" presetID="9" presetClass="entr" presetSubtype="0" fill="hold" grpId="0" nodeType="afterEffect">
                                  <p:stCondLst>
                                    <p:cond delay="0"/>
                                  </p:stCondLst>
                                  <p:childTnLst>
                                    <p:set>
                                      <p:cBhvr>
                                        <p:cTn id="106" dur="1" fill="hold">
                                          <p:stCondLst>
                                            <p:cond delay="0"/>
                                          </p:stCondLst>
                                        </p:cTn>
                                        <p:tgtEl>
                                          <p:spTgt spid="115746"/>
                                        </p:tgtEl>
                                        <p:attrNameLst>
                                          <p:attrName>style.visibility</p:attrName>
                                        </p:attrNameLst>
                                      </p:cBhvr>
                                      <p:to>
                                        <p:strVal val="visible"/>
                                      </p:to>
                                    </p:set>
                                    <p:animEffect transition="in" filter="dissolve">
                                      <p:cBhvr>
                                        <p:cTn id="107" dur="500"/>
                                        <p:tgtEl>
                                          <p:spTgt spid="115746"/>
                                        </p:tgtEl>
                                      </p:cBhvr>
                                    </p:animEffect>
                                  </p:childTnLst>
                                </p:cTn>
                              </p:par>
                            </p:childTnLst>
                          </p:cTn>
                        </p:par>
                        <p:par>
                          <p:cTn id="108" fill="hold" nodeType="afterGroup">
                            <p:stCondLst>
                              <p:cond delay="13000"/>
                            </p:stCondLst>
                            <p:childTnLst>
                              <p:par>
                                <p:cTn id="109" presetID="9" presetClass="entr" presetSubtype="0" fill="hold" nodeType="afterEffect">
                                  <p:stCondLst>
                                    <p:cond delay="0"/>
                                  </p:stCondLst>
                                  <p:childTnLst>
                                    <p:set>
                                      <p:cBhvr>
                                        <p:cTn id="110" dur="1" fill="hold">
                                          <p:stCondLst>
                                            <p:cond delay="0"/>
                                          </p:stCondLst>
                                        </p:cTn>
                                        <p:tgtEl>
                                          <p:spTgt spid="115728"/>
                                        </p:tgtEl>
                                        <p:attrNameLst>
                                          <p:attrName>style.visibility</p:attrName>
                                        </p:attrNameLst>
                                      </p:cBhvr>
                                      <p:to>
                                        <p:strVal val="visible"/>
                                      </p:to>
                                    </p:set>
                                    <p:animEffect transition="in" filter="dissolve">
                                      <p:cBhvr>
                                        <p:cTn id="111" dur="500"/>
                                        <p:tgtEl>
                                          <p:spTgt spid="115728"/>
                                        </p:tgtEl>
                                      </p:cBhvr>
                                    </p:animEffect>
                                  </p:childTnLst>
                                </p:cTn>
                              </p:par>
                            </p:childTnLst>
                          </p:cTn>
                        </p:par>
                        <p:par>
                          <p:cTn id="112" fill="hold" nodeType="afterGroup">
                            <p:stCondLst>
                              <p:cond delay="13500"/>
                            </p:stCondLst>
                            <p:childTnLst>
                              <p:par>
                                <p:cTn id="113" presetID="9" presetClass="entr" presetSubtype="0" fill="hold" grpId="0" nodeType="afterEffect">
                                  <p:stCondLst>
                                    <p:cond delay="0"/>
                                  </p:stCondLst>
                                  <p:childTnLst>
                                    <p:set>
                                      <p:cBhvr>
                                        <p:cTn id="114" dur="1" fill="hold">
                                          <p:stCondLst>
                                            <p:cond delay="0"/>
                                          </p:stCondLst>
                                        </p:cTn>
                                        <p:tgtEl>
                                          <p:spTgt spid="115747"/>
                                        </p:tgtEl>
                                        <p:attrNameLst>
                                          <p:attrName>style.visibility</p:attrName>
                                        </p:attrNameLst>
                                      </p:cBhvr>
                                      <p:to>
                                        <p:strVal val="visible"/>
                                      </p:to>
                                    </p:set>
                                    <p:animEffect transition="in" filter="dissolve">
                                      <p:cBhvr>
                                        <p:cTn id="115" dur="500"/>
                                        <p:tgtEl>
                                          <p:spTgt spid="115747"/>
                                        </p:tgtEl>
                                      </p:cBhvr>
                                    </p:animEffect>
                                  </p:childTnLst>
                                </p:cTn>
                              </p:par>
                            </p:childTnLst>
                          </p:cTn>
                        </p:par>
                        <p:par>
                          <p:cTn id="116" fill="hold">
                            <p:stCondLst>
                              <p:cond delay="14000"/>
                            </p:stCondLst>
                            <p:childTnLst>
                              <p:par>
                                <p:cTn id="117" presetID="9" presetClass="entr" presetSubtype="0" fill="hold" grpId="0" nodeType="afterEffect">
                                  <p:stCondLst>
                                    <p:cond delay="0"/>
                                  </p:stCondLst>
                                  <p:childTnLst>
                                    <p:set>
                                      <p:cBhvr>
                                        <p:cTn id="118" dur="1" fill="hold">
                                          <p:stCondLst>
                                            <p:cond delay="0"/>
                                          </p:stCondLst>
                                        </p:cTn>
                                        <p:tgtEl>
                                          <p:spTgt spid="46"/>
                                        </p:tgtEl>
                                        <p:attrNameLst>
                                          <p:attrName>style.visibility</p:attrName>
                                        </p:attrNameLst>
                                      </p:cBhvr>
                                      <p:to>
                                        <p:strVal val="visible"/>
                                      </p:to>
                                    </p:set>
                                    <p:animEffect transition="in" filter="dissolve">
                                      <p:cBhvr>
                                        <p:cTn id="11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35" grpId="0" autoUpdateAnimBg="0"/>
      <p:bldP spid="115736" grpId="0" autoUpdateAnimBg="0"/>
      <p:bldP spid="115737" grpId="0" autoUpdateAnimBg="0"/>
      <p:bldP spid="115738" grpId="0" autoUpdateAnimBg="0"/>
      <p:bldP spid="115739" grpId="0" autoUpdateAnimBg="0"/>
      <p:bldP spid="115740" grpId="0" autoUpdateAnimBg="0"/>
      <p:bldP spid="115741" grpId="0" autoUpdateAnimBg="0"/>
      <p:bldP spid="115742" grpId="0" autoUpdateAnimBg="0"/>
      <p:bldP spid="115743" grpId="0" autoUpdateAnimBg="0"/>
      <p:bldP spid="115744" grpId="0" autoUpdateAnimBg="0"/>
      <p:bldP spid="115745" grpId="0" autoUpdateAnimBg="0"/>
      <p:bldP spid="115746" grpId="0" autoUpdateAnimBg="0"/>
      <p:bldP spid="46" grpId="0" autoUpdateAnimBg="0"/>
      <p:bldP spid="115747"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0" y="-119268"/>
            <a:ext cx="9144000" cy="769441"/>
          </a:xfrm>
          <a:prstGeom prst="rect">
            <a:avLst/>
          </a:prstGeom>
          <a:noFill/>
          <a:ln w="9525">
            <a:noFill/>
            <a:miter lim="800000"/>
            <a:headEnd/>
            <a:tailEnd/>
          </a:ln>
        </p:spPr>
        <p:txBody>
          <a:bodyPr wrap="square">
            <a:spAutoFit/>
          </a:bodyPr>
          <a:lstStyle>
            <a:defPPr>
              <a:defRPr lang="fr-FR"/>
            </a:defPPr>
            <a:lvl1pPr eaLnBrk="0" fontAlgn="base" hangingPunct="0">
              <a:spcBef>
                <a:spcPct val="50000"/>
              </a:spcBef>
              <a:spcAft>
                <a:spcPct val="0"/>
              </a:spcAft>
              <a:defRPr sz="4400">
                <a:solidFill>
                  <a:schemeClr val="bg1"/>
                </a:solidFill>
                <a:latin typeface="+mj-lt"/>
                <a:ea typeface="+mj-ea"/>
                <a:cs typeface="+mj-cs"/>
              </a:defRPr>
            </a:lvl1pPr>
          </a:lstStyle>
          <a:p>
            <a:r>
              <a:rPr lang="en-US" altLang="en-US">
                <a:latin typeface="+mn-lt"/>
              </a:rPr>
              <a:t>WOC Program on MSP</a:t>
            </a:r>
          </a:p>
        </p:txBody>
      </p:sp>
      <p:sp>
        <p:nvSpPr>
          <p:cNvPr id="8" name="Text Box 3"/>
          <p:cNvSpPr txBox="1">
            <a:spLocks noChangeArrowheads="1"/>
          </p:cNvSpPr>
          <p:nvPr/>
        </p:nvSpPr>
        <p:spPr bwMode="auto">
          <a:xfrm>
            <a:off x="413160" y="747483"/>
            <a:ext cx="7216672" cy="5940088"/>
          </a:xfrm>
          <a:prstGeom prst="rect">
            <a:avLst/>
          </a:prstGeom>
          <a:noFill/>
          <a:ln w="9525">
            <a:noFill/>
            <a:miter lim="800000"/>
            <a:headEnd/>
            <a:tailEnd/>
          </a:ln>
        </p:spPr>
        <p:txBody>
          <a:bodyPr wrap="square">
            <a:spAutoFit/>
          </a:bodyPr>
          <a:lstStyle>
            <a:defPPr>
              <a:defRPr lang="fr-FR"/>
            </a:defPPr>
            <a:lvl1pPr marL="342900" indent="-342900" eaLnBrk="0" fontAlgn="base" hangingPunct="0">
              <a:spcBef>
                <a:spcPct val="0"/>
              </a:spcBef>
              <a:spcAft>
                <a:spcPct val="0"/>
              </a:spcAft>
              <a:buFont typeface="Arial" charset="0"/>
              <a:buChar char="•"/>
              <a:defRPr sz="2200" b="1">
                <a:solidFill>
                  <a:srgbClr val="283583"/>
                </a:solidFill>
              </a:defRPr>
            </a:lvl1pPr>
            <a:lvl2pPr lvl="1">
              <a:defRPr sz="2000">
                <a:solidFill>
                  <a:srgbClr val="283583"/>
                </a:solidFill>
              </a:defRPr>
            </a:lvl2pPr>
          </a:lstStyle>
          <a:p>
            <a:r>
              <a:rPr lang="en-US" sz="2400" b="0" dirty="0"/>
              <a:t>Create a </a:t>
            </a:r>
            <a:r>
              <a:rPr lang="en-US" sz="2400" dirty="0"/>
              <a:t>clear industry understanding </a:t>
            </a:r>
            <a:r>
              <a:rPr lang="en-US" sz="2400" b="0" dirty="0"/>
              <a:t>about MSP</a:t>
            </a:r>
          </a:p>
          <a:p>
            <a:pPr marL="0" indent="0">
              <a:buNone/>
            </a:pPr>
            <a:endParaRPr lang="en-US" sz="800" b="0" dirty="0"/>
          </a:p>
          <a:p>
            <a:r>
              <a:rPr lang="en-US" sz="2400" b="0" dirty="0"/>
              <a:t>Examine how MSP has worked and the role of industry</a:t>
            </a:r>
          </a:p>
          <a:p>
            <a:endParaRPr lang="en-US" sz="800" b="0" dirty="0"/>
          </a:p>
          <a:p>
            <a:r>
              <a:rPr lang="en-US" sz="2400" b="0" dirty="0"/>
              <a:t>Define and examine the potential </a:t>
            </a:r>
            <a:r>
              <a:rPr lang="en-US" sz="2400" dirty="0"/>
              <a:t>business impacts and benefits of MSP</a:t>
            </a:r>
          </a:p>
          <a:p>
            <a:endParaRPr lang="en-US" sz="800" b="0" dirty="0"/>
          </a:p>
          <a:p>
            <a:r>
              <a:rPr lang="en-US" sz="2400" dirty="0"/>
              <a:t>Determine how industry can optimize potential MSP benefits </a:t>
            </a:r>
            <a:r>
              <a:rPr lang="en-US" sz="2400" b="0" dirty="0"/>
              <a:t>and minimize the impacts</a:t>
            </a:r>
          </a:p>
          <a:p>
            <a:endParaRPr lang="en-US" sz="800" b="0" dirty="0"/>
          </a:p>
          <a:p>
            <a:r>
              <a:rPr lang="en-US" sz="2400" dirty="0"/>
              <a:t>Ensure the ocean business community is fully informed </a:t>
            </a:r>
            <a:r>
              <a:rPr lang="en-US" sz="2400" b="0" dirty="0"/>
              <a:t>of MSP process and plans</a:t>
            </a:r>
          </a:p>
          <a:p>
            <a:endParaRPr lang="en-US" sz="800" b="0" dirty="0"/>
          </a:p>
          <a:p>
            <a:r>
              <a:rPr lang="en-US" sz="2400" dirty="0"/>
              <a:t>Develop a coordinated business community strategy </a:t>
            </a:r>
            <a:r>
              <a:rPr lang="en-US" sz="2400" b="0" dirty="0"/>
              <a:t>and action plan for engaging in MSP</a:t>
            </a:r>
          </a:p>
          <a:p>
            <a:endParaRPr lang="en-US" sz="800" b="0" dirty="0"/>
          </a:p>
          <a:p>
            <a:r>
              <a:rPr lang="en-US" sz="2400" b="0" dirty="0"/>
              <a:t>Ensure </a:t>
            </a:r>
            <a:r>
              <a:rPr lang="en-US" sz="2400" dirty="0"/>
              <a:t>MSP takes into account responsible ocean economic activities</a:t>
            </a:r>
          </a:p>
          <a:p>
            <a:pPr lvl="1"/>
            <a:endParaRPr lang="en-US" dirty="0"/>
          </a:p>
        </p:txBody>
      </p:sp>
      <p:pic>
        <p:nvPicPr>
          <p:cNvPr id="4" name="Picture 3" descr="C:\Documents and Settings\Paul Holthus\My Documents\PAUL\1 WORLD OCEAN COUNCIL\1 Media\Images - Maps\Images- MSP-Zoning\diagram of ocean uses.jpg">
            <a:extLst>
              <a:ext uri="{FF2B5EF4-FFF2-40B4-BE49-F238E27FC236}">
                <a16:creationId xmlns:a16="http://schemas.microsoft.com/office/drawing/2014/main" id="{A00887DF-C384-429B-B1DB-5B55855E36C9}"/>
              </a:ext>
            </a:extLst>
          </p:cNvPr>
          <p:cNvPicPr>
            <a:picLocks noChangeAspect="1" noChangeArrowheads="1"/>
          </p:cNvPicPr>
          <p:nvPr/>
        </p:nvPicPr>
        <p:blipFill>
          <a:blip r:embed="rId3" cstate="print"/>
          <a:srcRect/>
          <a:stretch>
            <a:fillRect/>
          </a:stretch>
        </p:blipFill>
        <p:spPr bwMode="auto">
          <a:xfrm>
            <a:off x="7787148" y="4283184"/>
            <a:ext cx="4404852" cy="2653755"/>
          </a:xfrm>
          <a:prstGeom prst="rect">
            <a:avLst/>
          </a:prstGeom>
          <a:noFill/>
        </p:spPr>
      </p:pic>
      <p:pic>
        <p:nvPicPr>
          <p:cNvPr id="5" name="Picture 5">
            <a:extLst>
              <a:ext uri="{FF2B5EF4-FFF2-40B4-BE49-F238E27FC236}">
                <a16:creationId xmlns:a16="http://schemas.microsoft.com/office/drawing/2014/main" id="{70347016-5D30-402C-9B5E-0BB878BDFE52}"/>
              </a:ext>
            </a:extLst>
          </p:cNvPr>
          <p:cNvPicPr>
            <a:picLocks noChangeAspect="1" noChangeArrowheads="1"/>
          </p:cNvPicPr>
          <p:nvPr/>
        </p:nvPicPr>
        <p:blipFill>
          <a:blip r:embed="rId4" cstate="print"/>
          <a:srcRect/>
          <a:stretch>
            <a:fillRect/>
          </a:stretch>
        </p:blipFill>
        <p:spPr bwMode="auto">
          <a:xfrm>
            <a:off x="7629832" y="1384606"/>
            <a:ext cx="3799222" cy="2858013"/>
          </a:xfrm>
          <a:prstGeom prst="rect">
            <a:avLst/>
          </a:prstGeom>
          <a:noFill/>
          <a:ln w="9525">
            <a:noFill/>
            <a:miter lim="800000"/>
            <a:headEnd/>
            <a:tailEnd/>
          </a:ln>
        </p:spPr>
      </p:pic>
    </p:spTree>
    <p:extLst>
      <p:ext uri="{BB962C8B-B14F-4D97-AF65-F5344CB8AC3E}">
        <p14:creationId xmlns:p14="http://schemas.microsoft.com/office/powerpoint/2010/main" val="740493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84647" y="-95846"/>
            <a:ext cx="9937808" cy="769441"/>
          </a:xfrm>
          <a:prstGeom prst="rect">
            <a:avLst/>
          </a:prstGeom>
          <a:noFill/>
          <a:ln w="9525">
            <a:noFill/>
            <a:miter lim="800000"/>
            <a:headEnd/>
            <a:tailEnd/>
          </a:ln>
        </p:spPr>
        <p:txBody>
          <a:bodyPr wrap="square">
            <a:spAutoFit/>
          </a:bodyPr>
          <a:lstStyle>
            <a:defPPr>
              <a:defRPr lang="fr-FR"/>
            </a:defPPr>
            <a:lvl1pPr eaLnBrk="0" fontAlgn="base" hangingPunct="0">
              <a:spcBef>
                <a:spcPct val="50000"/>
              </a:spcBef>
              <a:spcAft>
                <a:spcPct val="0"/>
              </a:spcAft>
              <a:defRPr sz="4400">
                <a:solidFill>
                  <a:schemeClr val="bg1"/>
                </a:solidFill>
                <a:latin typeface="+mj-lt"/>
                <a:ea typeface="+mj-ea"/>
                <a:cs typeface="+mj-cs"/>
              </a:defRPr>
            </a:lvl1pPr>
          </a:lstStyle>
          <a:p>
            <a:r>
              <a:rPr lang="en-US" altLang="en-US" dirty="0">
                <a:latin typeface="+mn-lt"/>
              </a:rPr>
              <a:t>What is Ocean Economy Activity Worth?</a:t>
            </a:r>
          </a:p>
        </p:txBody>
      </p:sp>
      <p:sp>
        <p:nvSpPr>
          <p:cNvPr id="69635" name="Text Box 3"/>
          <p:cNvSpPr txBox="1">
            <a:spLocks noChangeArrowheads="1"/>
          </p:cNvSpPr>
          <p:nvPr/>
        </p:nvSpPr>
        <p:spPr bwMode="auto">
          <a:xfrm>
            <a:off x="1328964" y="851865"/>
            <a:ext cx="9502321" cy="2947987"/>
          </a:xfrm>
          <a:prstGeom prst="rect">
            <a:avLst/>
          </a:prstGeom>
        </p:spPr>
        <p:txBody>
          <a:bodyPr vert="horz" lIns="91440" tIns="45720" rIns="91440" bIns="45720" rtlCol="0">
            <a:normAutofit fontScale="92500" lnSpcReduction="20000"/>
          </a:bodyPr>
          <a:lstStyle>
            <a:defPPr>
              <a:defRPr lang="fr-FR"/>
            </a:defPPr>
            <a:lvl1pPr indent="0">
              <a:lnSpc>
                <a:spcPct val="90000"/>
              </a:lnSpc>
              <a:spcBef>
                <a:spcPts val="1000"/>
              </a:spcBef>
              <a:buFont typeface="Arial"/>
              <a:buNone/>
              <a:defRPr sz="2800">
                <a:solidFill>
                  <a:srgbClr val="283583"/>
                </a:solidFill>
              </a:defRPr>
            </a:lvl1pPr>
            <a:lvl2pPr marL="685800" lvl="1" indent="-228600">
              <a:lnSpc>
                <a:spcPct val="90000"/>
              </a:lnSpc>
              <a:spcBef>
                <a:spcPts val="500"/>
              </a:spcBef>
              <a:buFont typeface="Arial"/>
              <a:buChar char="•"/>
              <a:defRPr sz="2400">
                <a:solidFill>
                  <a:srgbClr val="283583"/>
                </a:solidFill>
              </a:defRPr>
            </a:lvl2pPr>
            <a:lvl3pPr marL="1143000" indent="-228600">
              <a:lnSpc>
                <a:spcPct val="90000"/>
              </a:lnSpc>
              <a:spcBef>
                <a:spcPts val="500"/>
              </a:spcBef>
              <a:buFont typeface="Arial"/>
              <a:buChar char="•"/>
              <a:defRPr sz="2000">
                <a:solidFill>
                  <a:srgbClr val="283583"/>
                </a:solidFill>
              </a:defRPr>
            </a:lvl3pPr>
            <a:lvl4pPr marL="1600200" indent="-228600">
              <a:lnSpc>
                <a:spcPct val="90000"/>
              </a:lnSpc>
              <a:spcBef>
                <a:spcPts val="500"/>
              </a:spcBef>
              <a:buFont typeface="Arial"/>
              <a:buChar char="•"/>
              <a:defRPr>
                <a:solidFill>
                  <a:srgbClr val="283583"/>
                </a:solidFill>
              </a:defRPr>
            </a:lvl4pPr>
            <a:lvl5pPr marL="2057400" indent="-228600">
              <a:lnSpc>
                <a:spcPct val="90000"/>
              </a:lnSpc>
              <a:spcBef>
                <a:spcPts val="500"/>
              </a:spcBef>
              <a:buFont typeface="Arial"/>
              <a:buChar char="•"/>
              <a:defRPr>
                <a:solidFill>
                  <a:srgbClr val="283583"/>
                </a:solidFill>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457200" indent="-457200">
              <a:buFont typeface="Arial" charset="0"/>
              <a:buChar char="•"/>
            </a:pPr>
            <a:r>
              <a:rPr lang="en-US" altLang="en-US" b="1" dirty="0"/>
              <a:t>Est. $ 4+ trillion/year ocean economic activity</a:t>
            </a:r>
          </a:p>
          <a:p>
            <a:pPr marL="457200" indent="-457200">
              <a:buFont typeface="Arial" charset="0"/>
              <a:buChar char="•"/>
            </a:pPr>
            <a:r>
              <a:rPr lang="en-US" altLang="en-US" b="1" dirty="0"/>
              <a:t>Ocean is critical to economic development</a:t>
            </a:r>
          </a:p>
          <a:p>
            <a:pPr marL="457200" indent="-457200">
              <a:buFont typeface="Arial" charset="0"/>
              <a:buChar char="•"/>
            </a:pPr>
            <a:r>
              <a:rPr lang="en-US" altLang="en-US" b="1" dirty="0"/>
              <a:t>Ocean business community is the primary ocean user</a:t>
            </a:r>
          </a:p>
          <a:p>
            <a:pPr marL="457200" indent="-457200">
              <a:buFont typeface="Arial" charset="0"/>
              <a:buChar char="•"/>
            </a:pPr>
            <a:r>
              <a:rPr lang="en-US" altLang="en-US" dirty="0"/>
              <a:t>US: $ 282 billion/</a:t>
            </a:r>
            <a:r>
              <a:rPr lang="en-US" altLang="en-US" dirty="0" err="1"/>
              <a:t>yr</a:t>
            </a:r>
            <a:r>
              <a:rPr lang="en-US" altLang="en-US" dirty="0"/>
              <a:t>, 2.8 million jobs</a:t>
            </a:r>
          </a:p>
          <a:p>
            <a:pPr marL="457200" indent="-457200">
              <a:buFont typeface="Arial" charset="0"/>
              <a:buChar char="•"/>
            </a:pPr>
            <a:r>
              <a:rPr lang="en-US" altLang="en-US" dirty="0"/>
              <a:t>China: 9.4% of GDP, 35.5 million jobs</a:t>
            </a:r>
          </a:p>
          <a:p>
            <a:pPr marL="457200" indent="-457200">
              <a:buFont typeface="Arial" charset="0"/>
              <a:buChar char="•"/>
            </a:pPr>
            <a:r>
              <a:rPr lang="en-US" altLang="en-US" dirty="0"/>
              <a:t>Ireland: € 3.4 billion/</a:t>
            </a:r>
            <a:r>
              <a:rPr lang="en-US" altLang="en-US" dirty="0" err="1"/>
              <a:t>yr</a:t>
            </a:r>
            <a:r>
              <a:rPr lang="en-US" altLang="en-US" dirty="0"/>
              <a:t> ocean economy</a:t>
            </a:r>
          </a:p>
          <a:p>
            <a:pPr marL="457200" indent="-457200">
              <a:buFont typeface="Arial" charset="0"/>
              <a:buChar char="•"/>
            </a:pPr>
            <a:r>
              <a:rPr lang="en-US" altLang="en-US" dirty="0"/>
              <a:t>Pacific Small Island States: $ 3.3 billion/</a:t>
            </a:r>
            <a:r>
              <a:rPr lang="en-US" altLang="en-US" dirty="0" err="1"/>
              <a:t>yr</a:t>
            </a:r>
            <a:r>
              <a:rPr lang="en-US" altLang="en-US" dirty="0"/>
              <a:t> for fisheries/tourism</a:t>
            </a:r>
          </a:p>
        </p:txBody>
      </p:sp>
      <p:pic>
        <p:nvPicPr>
          <p:cNvPr id="69636" name="Picture 9" descr="C:\Documents and Settings\Paul Holthus\My Documents\PAUL\1 WORLD OCEAN COUNCIL\Maps-images\Free photos\Cruise liner.bmp"/>
          <p:cNvPicPr>
            <a:picLocks noChangeAspect="1" noChangeArrowheads="1"/>
          </p:cNvPicPr>
          <p:nvPr/>
        </p:nvPicPr>
        <p:blipFill>
          <a:blip r:embed="rId3" cstate="print"/>
          <a:srcRect b="6720"/>
          <a:stretch>
            <a:fillRect/>
          </a:stretch>
        </p:blipFill>
        <p:spPr bwMode="auto">
          <a:xfrm>
            <a:off x="6300788" y="5041105"/>
            <a:ext cx="3080812" cy="1828800"/>
          </a:xfrm>
          <a:prstGeom prst="rect">
            <a:avLst/>
          </a:prstGeom>
          <a:noFill/>
          <a:ln w="9525">
            <a:noFill/>
            <a:miter lim="800000"/>
            <a:headEnd/>
            <a:tailEnd/>
          </a:ln>
        </p:spPr>
      </p:pic>
      <p:pic>
        <p:nvPicPr>
          <p:cNvPr id="69637" name="Picture 2" descr="C:\Users\Carleen\AppData\Local\Microsoft\Windows\Temporary Internet Files\Low\Content.IE5\W7G6K1VF\_data_websites-live_www.shipsandboxes.com_cms.shipsandboxes.com_private_content_images_806333818_vessel_at_terminal_evening_shot_print_640_640[1].jpg"/>
          <p:cNvPicPr>
            <a:picLocks noChangeAspect="1" noChangeArrowheads="1"/>
          </p:cNvPicPr>
          <p:nvPr/>
        </p:nvPicPr>
        <p:blipFill>
          <a:blip r:embed="rId4" cstate="print"/>
          <a:srcRect b="19498"/>
          <a:stretch>
            <a:fillRect/>
          </a:stretch>
        </p:blipFill>
        <p:spPr bwMode="auto">
          <a:xfrm>
            <a:off x="8022205" y="3895725"/>
            <a:ext cx="2667000" cy="1593850"/>
          </a:xfrm>
          <a:prstGeom prst="rect">
            <a:avLst/>
          </a:prstGeom>
          <a:noFill/>
          <a:ln w="9525">
            <a:noFill/>
            <a:miter lim="800000"/>
            <a:headEnd/>
            <a:tailEnd/>
          </a:ln>
        </p:spPr>
      </p:pic>
      <p:pic>
        <p:nvPicPr>
          <p:cNvPr id="69638" name="Picture 9" descr="http://www.takepart.com/sites/default/files/styles/landscape_main_image/public/fishfarm.jpg?itok=a3-TJKG7"/>
          <p:cNvPicPr>
            <a:picLocks noChangeAspect="1" noChangeArrowheads="1"/>
          </p:cNvPicPr>
          <p:nvPr/>
        </p:nvPicPr>
        <p:blipFill>
          <a:blip r:embed="rId5" cstate="print"/>
          <a:srcRect/>
          <a:stretch>
            <a:fillRect/>
          </a:stretch>
        </p:blipFill>
        <p:spPr bwMode="auto">
          <a:xfrm>
            <a:off x="3681908" y="5029199"/>
            <a:ext cx="2622550" cy="1852613"/>
          </a:xfrm>
          <a:prstGeom prst="rect">
            <a:avLst/>
          </a:prstGeom>
          <a:noFill/>
          <a:ln w="9525">
            <a:noFill/>
            <a:miter lim="800000"/>
            <a:headEnd/>
            <a:tailEnd/>
          </a:ln>
        </p:spPr>
      </p:pic>
      <p:pic>
        <p:nvPicPr>
          <p:cNvPr id="69640" name="Picture 12" descr="C:\Users\Paul Holthus\Desktop\PAUL\1 WORLD OCEAN COUNCIL\1 Media\Images - Maps\MARINE PHOTOBANK\container ship.jpg"/>
          <p:cNvPicPr>
            <a:picLocks noChangeAspect="1" noChangeArrowheads="1"/>
          </p:cNvPicPr>
          <p:nvPr/>
        </p:nvPicPr>
        <p:blipFill>
          <a:blip r:embed="rId6" cstate="print"/>
          <a:srcRect/>
          <a:stretch>
            <a:fillRect/>
          </a:stretch>
        </p:blipFill>
        <p:spPr bwMode="auto">
          <a:xfrm>
            <a:off x="1250512" y="3868547"/>
            <a:ext cx="2138363" cy="1600200"/>
          </a:xfrm>
          <a:prstGeom prst="rect">
            <a:avLst/>
          </a:prstGeom>
          <a:noFill/>
          <a:ln w="9525">
            <a:noFill/>
            <a:miter lim="800000"/>
            <a:headEnd/>
            <a:tailEnd/>
          </a:ln>
        </p:spPr>
      </p:pic>
      <p:pic>
        <p:nvPicPr>
          <p:cNvPr id="69641" name="Picture 4" descr="Chapter 24 opener - Ocean Confidence"/>
          <p:cNvPicPr>
            <a:picLocks noChangeAspect="1" noChangeArrowheads="1"/>
          </p:cNvPicPr>
          <p:nvPr/>
        </p:nvPicPr>
        <p:blipFill>
          <a:blip r:embed="rId7" cstate="print"/>
          <a:srcRect/>
          <a:stretch>
            <a:fillRect/>
          </a:stretch>
        </p:blipFill>
        <p:spPr bwMode="auto">
          <a:xfrm>
            <a:off x="3388875" y="3863717"/>
            <a:ext cx="2114458" cy="1583417"/>
          </a:xfrm>
          <a:prstGeom prst="rect">
            <a:avLst/>
          </a:prstGeom>
          <a:noFill/>
          <a:ln w="9525">
            <a:noFill/>
            <a:miter lim="800000"/>
            <a:headEnd/>
            <a:tailEnd/>
          </a:ln>
          <a:effectLst/>
        </p:spPr>
      </p:pic>
      <p:pic>
        <p:nvPicPr>
          <p:cNvPr id="69643" name="Picture 4" descr="C:\Documents and Settings\Paul Holthus\My Documents\PAUL\1 WORLD OCEAN COUNCIL\1 Media\Images - Maps\MARINE PHOTOBANK\Fishing_trawler.jpg"/>
          <p:cNvPicPr>
            <a:picLocks noChangeAspect="1" noChangeArrowheads="1"/>
          </p:cNvPicPr>
          <p:nvPr/>
        </p:nvPicPr>
        <p:blipFill>
          <a:blip r:embed="rId8" cstate="print"/>
          <a:srcRect b="11124"/>
          <a:stretch>
            <a:fillRect/>
          </a:stretch>
        </p:blipFill>
        <p:spPr bwMode="auto">
          <a:xfrm>
            <a:off x="1226018" y="5417840"/>
            <a:ext cx="2444750" cy="1447800"/>
          </a:xfrm>
          <a:prstGeom prst="rect">
            <a:avLst/>
          </a:prstGeom>
          <a:noFill/>
          <a:ln w="9525">
            <a:noFill/>
            <a:miter lim="800000"/>
            <a:headEnd/>
            <a:tailEnd/>
          </a:ln>
        </p:spPr>
      </p:pic>
      <p:pic>
        <p:nvPicPr>
          <p:cNvPr id="69639" name="Picture 4" descr="C:\Documents and Settings\Paul Holthus\My Documents\PAUL\0 CALENDAR\2007\10-22 Exxon Ocean wkshp\5 ExxonMobil Wkshp\Maps-images\offshore wind turbines.jpg"/>
          <p:cNvPicPr>
            <a:picLocks noChangeAspect="1" noChangeArrowheads="1"/>
          </p:cNvPicPr>
          <p:nvPr/>
        </p:nvPicPr>
        <p:blipFill>
          <a:blip r:embed="rId9" cstate="print"/>
          <a:srcRect/>
          <a:stretch>
            <a:fillRect/>
          </a:stretch>
        </p:blipFill>
        <p:spPr bwMode="auto">
          <a:xfrm>
            <a:off x="9355705" y="5417840"/>
            <a:ext cx="1333500" cy="1463972"/>
          </a:xfrm>
          <a:prstGeom prst="rect">
            <a:avLst/>
          </a:prstGeom>
          <a:noFill/>
          <a:ln w="9525">
            <a:noFill/>
            <a:miter lim="800000"/>
            <a:headEnd/>
            <a:tailEnd/>
          </a:ln>
        </p:spPr>
      </p:pic>
      <p:pic>
        <p:nvPicPr>
          <p:cNvPr id="69642" name="Picture 2" descr="C:\Users\Paul Holthus\Dropbox (WOC)\2 WOC Staff Shared\Images - Maps\MARINE PHOTOBANK\Fishing_Methods_Fishing_Methods_Purse_Seine_Menhaden_3.jpg"/>
          <p:cNvPicPr>
            <a:picLocks noChangeAspect="1" noChangeArrowheads="1"/>
          </p:cNvPicPr>
          <p:nvPr/>
        </p:nvPicPr>
        <p:blipFill>
          <a:blip r:embed="rId10" cstate="print"/>
          <a:srcRect/>
          <a:stretch>
            <a:fillRect/>
          </a:stretch>
        </p:blipFill>
        <p:spPr bwMode="auto">
          <a:xfrm>
            <a:off x="5475437" y="3897369"/>
            <a:ext cx="2550455" cy="1593850"/>
          </a:xfrm>
          <a:prstGeom prst="rect">
            <a:avLst/>
          </a:prstGeom>
          <a:noFill/>
          <a:ln w="9525">
            <a:noFill/>
            <a:miter lim="800000"/>
            <a:headEnd/>
            <a:tailEnd/>
          </a:ln>
        </p:spPr>
      </p:pic>
    </p:spTree>
    <p:extLst>
      <p:ext uri="{BB962C8B-B14F-4D97-AF65-F5344CB8AC3E}">
        <p14:creationId xmlns:p14="http://schemas.microsoft.com/office/powerpoint/2010/main" val="11128819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3"/>
          <p:cNvSpPr txBox="1">
            <a:spLocks noChangeArrowheads="1"/>
          </p:cNvSpPr>
          <p:nvPr/>
        </p:nvSpPr>
        <p:spPr bwMode="auto">
          <a:xfrm>
            <a:off x="1294874" y="972599"/>
            <a:ext cx="8848827" cy="2893086"/>
          </a:xfrm>
          <a:prstGeom prst="rect">
            <a:avLst/>
          </a:prstGeom>
          <a:noFill/>
          <a:ln w="9525">
            <a:noFill/>
            <a:miter lim="800000"/>
            <a:headEnd/>
            <a:tailEnd/>
          </a:ln>
        </p:spPr>
        <p:txBody>
          <a:bodyPr wrap="square" lIns="91427" tIns="45713" rIns="91427" bIns="45713">
            <a:spAutoFit/>
          </a:bodyPr>
          <a:lstStyle>
            <a:defPPr>
              <a:defRPr lang="fr-FR"/>
            </a:defPPr>
            <a:lvl1pPr marL="176213" indent="-176213" fontAlgn="base">
              <a:spcBef>
                <a:spcPct val="0"/>
              </a:spcBef>
              <a:spcAft>
                <a:spcPct val="0"/>
              </a:spcAft>
              <a:buFontTx/>
              <a:buChar char="•"/>
              <a:defRPr sz="2200">
                <a:solidFill>
                  <a:srgbClr val="283583"/>
                </a:solidFill>
              </a:defRPr>
            </a:lvl1pPr>
          </a:lstStyle>
          <a:p>
            <a:r>
              <a:rPr lang="en-US" sz="2600" b="1" dirty="0">
                <a:solidFill>
                  <a:srgbClr val="073E87"/>
                </a:solidFill>
              </a:rPr>
              <a:t>Marine Pollution Reduction</a:t>
            </a:r>
            <a:endParaRPr lang="en-US" sz="2600" dirty="0">
              <a:solidFill>
                <a:srgbClr val="073E87"/>
              </a:solidFill>
            </a:endParaRPr>
          </a:p>
          <a:p>
            <a:pPr marL="0" lvl="0" indent="0">
              <a:buNone/>
            </a:pPr>
            <a:r>
              <a:rPr lang="en-US" sz="2600" dirty="0">
                <a:solidFill>
                  <a:srgbClr val="073E87"/>
                </a:solidFill>
              </a:rPr>
              <a:t>	- Plastics/Marine Debris and Port Reception Facilities</a:t>
            </a:r>
          </a:p>
          <a:p>
            <a:pPr marL="0" lvl="0" indent="0">
              <a:buNone/>
            </a:pPr>
            <a:r>
              <a:rPr lang="fr-FR" sz="2600" dirty="0">
                <a:solidFill>
                  <a:srgbClr val="073E87"/>
                </a:solidFill>
              </a:rPr>
              <a:t>	- </a:t>
            </a:r>
            <a:r>
              <a:rPr lang="fr-FR" sz="2600" dirty="0" err="1">
                <a:solidFill>
                  <a:srgbClr val="073E87"/>
                </a:solidFill>
              </a:rPr>
              <a:t>Biofouling</a:t>
            </a:r>
            <a:r>
              <a:rPr lang="fr-FR" sz="2600" dirty="0">
                <a:solidFill>
                  <a:srgbClr val="073E87"/>
                </a:solidFill>
              </a:rPr>
              <a:t>/invasive </a:t>
            </a:r>
            <a:r>
              <a:rPr lang="fr-FR" sz="2600" dirty="0" err="1">
                <a:solidFill>
                  <a:srgbClr val="073E87"/>
                </a:solidFill>
              </a:rPr>
              <a:t>species</a:t>
            </a:r>
            <a:r>
              <a:rPr lang="fr-FR" sz="2600" dirty="0">
                <a:solidFill>
                  <a:srgbClr val="073E87"/>
                </a:solidFill>
              </a:rPr>
              <a:t> </a:t>
            </a:r>
          </a:p>
          <a:p>
            <a:pPr marL="0" lvl="0" indent="0">
              <a:buNone/>
            </a:pPr>
            <a:r>
              <a:rPr lang="en-US" sz="2600" dirty="0">
                <a:solidFill>
                  <a:srgbClr val="073E87"/>
                </a:solidFill>
              </a:rPr>
              <a:t>	- Marine sound</a:t>
            </a:r>
          </a:p>
          <a:p>
            <a:r>
              <a:rPr lang="en-US" sz="2600" b="1" dirty="0">
                <a:solidFill>
                  <a:srgbClr val="073E87"/>
                </a:solidFill>
              </a:rPr>
              <a:t>Marine Biodiversity Conservation</a:t>
            </a:r>
            <a:endParaRPr lang="en-US" sz="2600" dirty="0">
              <a:solidFill>
                <a:srgbClr val="073E87"/>
              </a:solidFill>
            </a:endParaRPr>
          </a:p>
          <a:p>
            <a:pPr marL="0" lvl="0" indent="0">
              <a:buNone/>
            </a:pPr>
            <a:r>
              <a:rPr lang="en-US" sz="2600" dirty="0">
                <a:solidFill>
                  <a:srgbClr val="073E87"/>
                </a:solidFill>
              </a:rPr>
              <a:t>	- Marine protected areas</a:t>
            </a:r>
          </a:p>
          <a:p>
            <a:pPr lvl="2"/>
            <a:r>
              <a:rPr lang="en-US" sz="2600" dirty="0">
                <a:solidFill>
                  <a:srgbClr val="073E87"/>
                </a:solidFill>
              </a:rPr>
              <a:t>- Ship strikes on marine mammals</a:t>
            </a:r>
          </a:p>
        </p:txBody>
      </p:sp>
      <p:sp>
        <p:nvSpPr>
          <p:cNvPr id="5123" name="Rectangle 3"/>
          <p:cNvSpPr>
            <a:spLocks noChangeArrowheads="1"/>
          </p:cNvSpPr>
          <p:nvPr/>
        </p:nvSpPr>
        <p:spPr bwMode="auto">
          <a:xfrm>
            <a:off x="-1" y="-119268"/>
            <a:ext cx="12093678" cy="769441"/>
          </a:xfrm>
          <a:prstGeom prst="rect">
            <a:avLst/>
          </a:prstGeom>
          <a:noFill/>
          <a:ln w="9525">
            <a:noFill/>
            <a:miter lim="800000"/>
            <a:headEnd/>
            <a:tailEnd/>
          </a:ln>
        </p:spPr>
        <p:txBody>
          <a:bodyPr wrap="square">
            <a:spAutoFit/>
          </a:bodyPr>
          <a:lstStyle/>
          <a:p>
            <a:pPr eaLnBrk="0" fontAlgn="base" hangingPunct="0">
              <a:spcBef>
                <a:spcPct val="50000"/>
              </a:spcBef>
              <a:spcAft>
                <a:spcPct val="0"/>
              </a:spcAft>
            </a:pPr>
            <a:r>
              <a:rPr lang="en-US" sz="4400" dirty="0">
                <a:solidFill>
                  <a:schemeClr val="bg1"/>
                </a:solidFill>
                <a:ea typeface="+mj-ea"/>
                <a:cs typeface="+mj-cs"/>
              </a:rPr>
              <a:t>Action on Marine Pollution &amp; Biodiversity</a:t>
            </a:r>
          </a:p>
        </p:txBody>
      </p:sp>
      <p:pic>
        <p:nvPicPr>
          <p:cNvPr id="4" name="Picture 8" descr="blue whale and ship">
            <a:extLst>
              <a:ext uri="{FF2B5EF4-FFF2-40B4-BE49-F238E27FC236}">
                <a16:creationId xmlns:a16="http://schemas.microsoft.com/office/drawing/2014/main" id="{865F4B66-32F4-4885-984B-C25954D9833E}"/>
              </a:ext>
            </a:extLst>
          </p:cNvPr>
          <p:cNvPicPr>
            <a:picLocks noChangeAspect="1" noChangeArrowheads="1"/>
          </p:cNvPicPr>
          <p:nvPr/>
        </p:nvPicPr>
        <p:blipFill>
          <a:blip r:embed="rId3" cstate="print"/>
          <a:srcRect/>
          <a:stretch>
            <a:fillRect/>
          </a:stretch>
        </p:blipFill>
        <p:spPr bwMode="auto">
          <a:xfrm>
            <a:off x="8723669" y="2505237"/>
            <a:ext cx="3082413" cy="2140847"/>
          </a:xfrm>
          <a:prstGeom prst="rect">
            <a:avLst/>
          </a:prstGeom>
          <a:noFill/>
          <a:ln w="9525">
            <a:noFill/>
            <a:miter lim="800000"/>
            <a:headEnd/>
            <a:tailEnd/>
          </a:ln>
          <a:effectLst/>
        </p:spPr>
      </p:pic>
      <p:pic>
        <p:nvPicPr>
          <p:cNvPr id="5" name="Picture 2" descr="Related image">
            <a:extLst>
              <a:ext uri="{FF2B5EF4-FFF2-40B4-BE49-F238E27FC236}">
                <a16:creationId xmlns:a16="http://schemas.microsoft.com/office/drawing/2014/main" id="{C71369C2-E0D5-4BBD-AD24-7DDCF68F6E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620" b="1"/>
          <a:stretch/>
        </p:blipFill>
        <p:spPr bwMode="auto">
          <a:xfrm>
            <a:off x="0" y="4188111"/>
            <a:ext cx="5212300" cy="27436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0C73224-828C-41CB-8088-F8CDAFC9CB37}"/>
              </a:ext>
            </a:extLst>
          </p:cNvPr>
          <p:cNvPicPr>
            <a:picLocks noChangeAspect="1"/>
          </p:cNvPicPr>
          <p:nvPr/>
        </p:nvPicPr>
        <p:blipFill rotWithShape="1">
          <a:blip r:embed="rId5"/>
          <a:srcRect l="5919" t="6374" r="8044" b="7580"/>
          <a:stretch/>
        </p:blipFill>
        <p:spPr>
          <a:xfrm>
            <a:off x="5719288" y="4482135"/>
            <a:ext cx="2664542" cy="2155582"/>
          </a:xfrm>
          <a:prstGeom prst="rect">
            <a:avLst/>
          </a:prstGeom>
        </p:spPr>
      </p:pic>
      <p:pic>
        <p:nvPicPr>
          <p:cNvPr id="7" name="Picture 4" descr="Image result for solutions to ocean noise from shipping">
            <a:extLst>
              <a:ext uri="{FF2B5EF4-FFF2-40B4-BE49-F238E27FC236}">
                <a16:creationId xmlns:a16="http://schemas.microsoft.com/office/drawing/2014/main" id="{6FB20D2B-0A1F-4E1B-8F69-E05AE968B5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0047" y="4986308"/>
            <a:ext cx="3191953" cy="194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570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696" y="-360146"/>
            <a:ext cx="10515600" cy="1325563"/>
          </a:xfrm>
        </p:spPr>
        <p:txBody>
          <a:bodyPr/>
          <a:lstStyle/>
          <a:p>
            <a:r>
              <a:rPr lang="en-US" dirty="0">
                <a:latin typeface="+mn-lt"/>
              </a:rPr>
              <a:t>Action on Plastics/Marine Debris</a:t>
            </a:r>
          </a:p>
        </p:txBody>
      </p:sp>
      <p:sp>
        <p:nvSpPr>
          <p:cNvPr id="3" name="Espace réservé du contenu 2"/>
          <p:cNvSpPr>
            <a:spLocks noGrp="1"/>
          </p:cNvSpPr>
          <p:nvPr>
            <p:ph idx="1"/>
          </p:nvPr>
        </p:nvSpPr>
        <p:spPr>
          <a:xfrm>
            <a:off x="424026" y="965417"/>
            <a:ext cx="5742038" cy="2384925"/>
          </a:xfrm>
        </p:spPr>
        <p:txBody>
          <a:bodyPr>
            <a:noAutofit/>
          </a:bodyPr>
          <a:lstStyle/>
          <a:p>
            <a:pPr marL="0" lvl="0" indent="0">
              <a:buNone/>
            </a:pPr>
            <a:r>
              <a:rPr lang="en-US" sz="2400" b="1" dirty="0">
                <a:solidFill>
                  <a:srgbClr val="073E87"/>
                </a:solidFill>
              </a:rPr>
              <a:t>Port Reception Facilities</a:t>
            </a:r>
            <a:endParaRPr lang="en-US" sz="2400" dirty="0">
              <a:solidFill>
                <a:srgbClr val="073E87"/>
              </a:solidFill>
            </a:endParaRPr>
          </a:p>
          <a:p>
            <a:pPr lvl="0">
              <a:buFontTx/>
              <a:buChar char="-"/>
            </a:pPr>
            <a:r>
              <a:rPr lang="en-US" sz="2400" dirty="0">
                <a:solidFill>
                  <a:srgbClr val="073E87"/>
                </a:solidFill>
              </a:rPr>
              <a:t>Need for Adequate (and economical)     Port Reception Facilities (</a:t>
            </a:r>
            <a:r>
              <a:rPr lang="en-US" sz="2400" dirty="0" err="1">
                <a:solidFill>
                  <a:srgbClr val="073E87"/>
                </a:solidFill>
              </a:rPr>
              <a:t>PRF’s</a:t>
            </a:r>
            <a:r>
              <a:rPr lang="en-US" sz="2400" dirty="0">
                <a:solidFill>
                  <a:srgbClr val="073E87"/>
                </a:solidFill>
              </a:rPr>
              <a:t>)</a:t>
            </a:r>
          </a:p>
          <a:p>
            <a:pPr lvl="0">
              <a:buFontTx/>
              <a:buChar char="-"/>
            </a:pPr>
            <a:r>
              <a:rPr lang="en-US" sz="2400" dirty="0">
                <a:solidFill>
                  <a:srgbClr val="073E87"/>
                </a:solidFill>
              </a:rPr>
              <a:t>Regional network of </a:t>
            </a:r>
            <a:r>
              <a:rPr lang="en-US" sz="2400" dirty="0" err="1">
                <a:solidFill>
                  <a:srgbClr val="073E87"/>
                </a:solidFill>
              </a:rPr>
              <a:t>PRF’s</a:t>
            </a:r>
            <a:r>
              <a:rPr lang="en-US" sz="2400" dirty="0">
                <a:solidFill>
                  <a:srgbClr val="073E87"/>
                </a:solidFill>
              </a:rPr>
              <a:t> </a:t>
            </a:r>
          </a:p>
          <a:p>
            <a:pPr lvl="0">
              <a:buFontTx/>
              <a:buChar char="-"/>
            </a:pPr>
            <a:r>
              <a:rPr lang="en-US" sz="2400" dirty="0">
                <a:solidFill>
                  <a:srgbClr val="073E87"/>
                </a:solidFill>
              </a:rPr>
              <a:t>Base </a:t>
            </a:r>
            <a:r>
              <a:rPr lang="en-US" sz="2400" dirty="0" err="1">
                <a:solidFill>
                  <a:srgbClr val="073E87"/>
                </a:solidFill>
              </a:rPr>
              <a:t>PRF</a:t>
            </a:r>
            <a:r>
              <a:rPr lang="en-US" sz="2400" dirty="0">
                <a:solidFill>
                  <a:srgbClr val="073E87"/>
                </a:solidFill>
              </a:rPr>
              <a:t> plans on numbers, types of vessels and waste stream characterization</a:t>
            </a:r>
          </a:p>
          <a:p>
            <a:pPr lvl="0">
              <a:buFontTx/>
              <a:buChar char="-"/>
            </a:pPr>
            <a:r>
              <a:rPr lang="en-US" sz="2400" dirty="0">
                <a:solidFill>
                  <a:srgbClr val="073E87"/>
                </a:solidFill>
              </a:rPr>
              <a:t>Create multisectoral ocean business leadership to press for Adequate </a:t>
            </a:r>
            <a:r>
              <a:rPr lang="en-US" sz="2400" dirty="0" err="1">
                <a:solidFill>
                  <a:srgbClr val="073E87"/>
                </a:solidFill>
              </a:rPr>
              <a:t>PRF’s</a:t>
            </a:r>
            <a:endParaRPr lang="en-US" sz="2400" dirty="0"/>
          </a:p>
        </p:txBody>
      </p:sp>
      <p:pic>
        <p:nvPicPr>
          <p:cNvPr id="5126" name="Picture 6" descr="Image result for port waste reception facilities">
            <a:extLst>
              <a:ext uri="{FF2B5EF4-FFF2-40B4-BE49-F238E27FC236}">
                <a16:creationId xmlns:a16="http://schemas.microsoft.com/office/drawing/2014/main" id="{F7DDD4DE-3133-4AB7-8A8F-6CE67139C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28" y="4534527"/>
            <a:ext cx="2752725" cy="165735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port waste reception facilities">
            <a:extLst>
              <a:ext uri="{FF2B5EF4-FFF2-40B4-BE49-F238E27FC236}">
                <a16:creationId xmlns:a16="http://schemas.microsoft.com/office/drawing/2014/main" id="{294C3652-5F57-478B-A12E-CB23CC1D30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2131" y="4399231"/>
            <a:ext cx="3153869" cy="20556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lated image">
            <a:extLst>
              <a:ext uri="{FF2B5EF4-FFF2-40B4-BE49-F238E27FC236}">
                <a16:creationId xmlns:a16="http://schemas.microsoft.com/office/drawing/2014/main" id="{6E3E90EB-57B8-44E5-8596-BE87F50D75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6064" y="1730478"/>
            <a:ext cx="6020375"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8071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695" y="-360146"/>
            <a:ext cx="10893607" cy="1325563"/>
          </a:xfrm>
        </p:spPr>
        <p:txBody>
          <a:bodyPr/>
          <a:lstStyle/>
          <a:p>
            <a:r>
              <a:rPr lang="en-US" dirty="0">
                <a:latin typeface="+mn-lt"/>
              </a:rPr>
              <a:t>Action on Biofouling/Invasive Species</a:t>
            </a:r>
          </a:p>
        </p:txBody>
      </p:sp>
      <p:sp>
        <p:nvSpPr>
          <p:cNvPr id="3" name="Espace réservé du contenu 2"/>
          <p:cNvSpPr>
            <a:spLocks noGrp="1"/>
          </p:cNvSpPr>
          <p:nvPr>
            <p:ph idx="1"/>
          </p:nvPr>
        </p:nvSpPr>
        <p:spPr>
          <a:xfrm>
            <a:off x="641555" y="965417"/>
            <a:ext cx="11093450" cy="5159828"/>
          </a:xfrm>
        </p:spPr>
        <p:txBody>
          <a:bodyPr>
            <a:normAutofit fontScale="92500" lnSpcReduction="20000"/>
          </a:bodyPr>
          <a:lstStyle/>
          <a:p>
            <a:pPr marL="0" indent="0">
              <a:buNone/>
            </a:pPr>
            <a:r>
              <a:rPr lang="en-US" b="1" dirty="0">
                <a:solidFill>
                  <a:srgbClr val="073E87"/>
                </a:solidFill>
              </a:rPr>
              <a:t>Prevention</a:t>
            </a:r>
          </a:p>
          <a:p>
            <a:r>
              <a:rPr lang="en-US" dirty="0">
                <a:solidFill>
                  <a:srgbClr val="073E87"/>
                </a:solidFill>
              </a:rPr>
              <a:t>Coatings</a:t>
            </a:r>
          </a:p>
          <a:p>
            <a:r>
              <a:rPr lang="en-US" dirty="0">
                <a:solidFill>
                  <a:srgbClr val="073E87"/>
                </a:solidFill>
              </a:rPr>
              <a:t>Research and development</a:t>
            </a:r>
          </a:p>
          <a:p>
            <a:r>
              <a:rPr lang="en-US" dirty="0">
                <a:solidFill>
                  <a:srgbClr val="073E87"/>
                </a:solidFill>
              </a:rPr>
              <a:t>Monitoring, data and metrics</a:t>
            </a:r>
          </a:p>
          <a:p>
            <a:pPr marL="0" indent="0">
              <a:buNone/>
            </a:pPr>
            <a:endParaRPr lang="en-US" sz="1000" dirty="0">
              <a:solidFill>
                <a:srgbClr val="073E87"/>
              </a:solidFill>
            </a:endParaRPr>
          </a:p>
          <a:p>
            <a:pPr marL="0" indent="0">
              <a:buNone/>
            </a:pPr>
            <a:r>
              <a:rPr lang="en-US" b="1" dirty="0">
                <a:solidFill>
                  <a:srgbClr val="073E87"/>
                </a:solidFill>
              </a:rPr>
              <a:t>Cleaning</a:t>
            </a:r>
          </a:p>
          <a:p>
            <a:r>
              <a:rPr lang="fr-FR" dirty="0">
                <a:solidFill>
                  <a:srgbClr val="073E87"/>
                </a:solidFill>
              </a:rPr>
              <a:t>New technologies </a:t>
            </a:r>
            <a:r>
              <a:rPr lang="fr-FR" dirty="0" err="1">
                <a:solidFill>
                  <a:srgbClr val="073E87"/>
                </a:solidFill>
              </a:rPr>
              <a:t>emerging</a:t>
            </a:r>
            <a:endParaRPr lang="fr-FR" dirty="0">
              <a:solidFill>
                <a:srgbClr val="073E87"/>
              </a:solidFill>
            </a:endParaRPr>
          </a:p>
          <a:p>
            <a:r>
              <a:rPr lang="fr-FR" dirty="0" err="1">
                <a:solidFill>
                  <a:srgbClr val="073E87"/>
                </a:solidFill>
              </a:rPr>
              <a:t>Testing</a:t>
            </a:r>
            <a:r>
              <a:rPr lang="fr-FR" dirty="0">
                <a:solidFill>
                  <a:srgbClr val="073E87"/>
                </a:solidFill>
              </a:rPr>
              <a:t> and </a:t>
            </a:r>
            <a:r>
              <a:rPr lang="fr-FR" dirty="0" err="1">
                <a:solidFill>
                  <a:srgbClr val="073E87"/>
                </a:solidFill>
              </a:rPr>
              <a:t>increasing</a:t>
            </a:r>
            <a:r>
              <a:rPr lang="fr-FR" dirty="0">
                <a:solidFill>
                  <a:srgbClr val="073E87"/>
                </a:solidFill>
              </a:rPr>
              <a:t> use</a:t>
            </a:r>
          </a:p>
          <a:p>
            <a:r>
              <a:rPr lang="en-US" dirty="0">
                <a:solidFill>
                  <a:srgbClr val="073E87"/>
                </a:solidFill>
              </a:rPr>
              <a:t>Monitoring, data and metrics</a:t>
            </a:r>
            <a:endParaRPr lang="fr-FR" dirty="0">
              <a:solidFill>
                <a:srgbClr val="073E87"/>
              </a:solidFill>
            </a:endParaRPr>
          </a:p>
          <a:p>
            <a:pPr marL="0" lvl="0" indent="0">
              <a:buNone/>
            </a:pPr>
            <a:endParaRPr lang="fr-FR" dirty="0">
              <a:solidFill>
                <a:srgbClr val="073E87"/>
              </a:solidFill>
            </a:endParaRPr>
          </a:p>
          <a:p>
            <a:pPr marL="0" lvl="0" indent="0">
              <a:buNone/>
            </a:pPr>
            <a:r>
              <a:rPr lang="fr-FR" b="1" dirty="0" err="1">
                <a:solidFill>
                  <a:srgbClr val="073E87"/>
                </a:solidFill>
              </a:rPr>
              <a:t>GloFouling</a:t>
            </a:r>
            <a:r>
              <a:rPr lang="fr-FR" b="1" dirty="0">
                <a:solidFill>
                  <a:srgbClr val="073E87"/>
                </a:solidFill>
              </a:rPr>
              <a:t> Partnership</a:t>
            </a:r>
          </a:p>
          <a:p>
            <a:r>
              <a:rPr lang="fr-FR" dirty="0" err="1">
                <a:solidFill>
                  <a:srgbClr val="073E87"/>
                </a:solidFill>
              </a:rPr>
              <a:t>GEF</a:t>
            </a:r>
            <a:r>
              <a:rPr lang="fr-FR" dirty="0">
                <a:solidFill>
                  <a:srgbClr val="073E87"/>
                </a:solidFill>
              </a:rPr>
              <a:t>, </a:t>
            </a:r>
            <a:r>
              <a:rPr lang="fr-FR" dirty="0" err="1">
                <a:solidFill>
                  <a:srgbClr val="073E87"/>
                </a:solidFill>
              </a:rPr>
              <a:t>IMO</a:t>
            </a:r>
            <a:r>
              <a:rPr lang="fr-FR" dirty="0">
                <a:solidFill>
                  <a:srgbClr val="073E87"/>
                </a:solidFill>
              </a:rPr>
              <a:t>, </a:t>
            </a:r>
            <a:r>
              <a:rPr lang="fr-FR" dirty="0" err="1">
                <a:solidFill>
                  <a:srgbClr val="073E87"/>
                </a:solidFill>
              </a:rPr>
              <a:t>UNDP</a:t>
            </a:r>
            <a:r>
              <a:rPr lang="fr-FR" dirty="0">
                <a:solidFill>
                  <a:srgbClr val="073E87"/>
                </a:solidFill>
              </a:rPr>
              <a:t>, IOC, World Ocean Council</a:t>
            </a:r>
          </a:p>
          <a:p>
            <a:r>
              <a:rPr lang="fr-FR" dirty="0">
                <a:solidFill>
                  <a:srgbClr val="073E87"/>
                </a:solidFill>
              </a:rPr>
              <a:t>5 </a:t>
            </a:r>
            <a:r>
              <a:rPr lang="fr-FR" dirty="0" err="1">
                <a:solidFill>
                  <a:srgbClr val="073E87"/>
                </a:solidFill>
              </a:rPr>
              <a:t>year</a:t>
            </a:r>
            <a:r>
              <a:rPr lang="fr-FR" dirty="0">
                <a:solidFill>
                  <a:srgbClr val="073E87"/>
                </a:solidFill>
              </a:rPr>
              <a:t> </a:t>
            </a:r>
            <a:r>
              <a:rPr lang="fr-FR" dirty="0" err="1">
                <a:solidFill>
                  <a:srgbClr val="073E87"/>
                </a:solidFill>
              </a:rPr>
              <a:t>project</a:t>
            </a:r>
            <a:r>
              <a:rPr lang="fr-FR" dirty="0">
                <a:solidFill>
                  <a:srgbClr val="073E87"/>
                </a:solidFill>
              </a:rPr>
              <a:t> </a:t>
            </a:r>
            <a:r>
              <a:rPr lang="fr-FR" dirty="0" err="1">
                <a:solidFill>
                  <a:srgbClr val="073E87"/>
                </a:solidFill>
              </a:rPr>
              <a:t>starting</a:t>
            </a:r>
            <a:r>
              <a:rPr lang="fr-FR" dirty="0">
                <a:solidFill>
                  <a:srgbClr val="073E87"/>
                </a:solidFill>
              </a:rPr>
              <a:t> in 2019</a:t>
            </a:r>
          </a:p>
          <a:p>
            <a:endParaRPr lang="en-US" dirty="0"/>
          </a:p>
          <a:p>
            <a:endParaRPr lang="en-US" dirty="0"/>
          </a:p>
        </p:txBody>
      </p:sp>
      <p:pic>
        <p:nvPicPr>
          <p:cNvPr id="11" name="Picture 10">
            <a:extLst>
              <a:ext uri="{FF2B5EF4-FFF2-40B4-BE49-F238E27FC236}">
                <a16:creationId xmlns:a16="http://schemas.microsoft.com/office/drawing/2014/main" id="{C32242C5-2C64-48F6-A09B-8F2BEBE9447A}"/>
              </a:ext>
            </a:extLst>
          </p:cNvPr>
          <p:cNvPicPr>
            <a:picLocks noChangeAspect="1"/>
          </p:cNvPicPr>
          <p:nvPr/>
        </p:nvPicPr>
        <p:blipFill rotWithShape="1">
          <a:blip r:embed="rId3"/>
          <a:srcRect l="52586"/>
          <a:stretch/>
        </p:blipFill>
        <p:spPr>
          <a:xfrm>
            <a:off x="5102941" y="3429000"/>
            <a:ext cx="2160741" cy="1686944"/>
          </a:xfrm>
          <a:prstGeom prst="rect">
            <a:avLst/>
          </a:prstGeom>
        </p:spPr>
      </p:pic>
      <p:pic>
        <p:nvPicPr>
          <p:cNvPr id="9" name="Picture 8">
            <a:extLst>
              <a:ext uri="{FF2B5EF4-FFF2-40B4-BE49-F238E27FC236}">
                <a16:creationId xmlns:a16="http://schemas.microsoft.com/office/drawing/2014/main" id="{62BD79E0-2A1A-4735-9570-7E6A1816466D}"/>
              </a:ext>
            </a:extLst>
          </p:cNvPr>
          <p:cNvPicPr>
            <a:picLocks noChangeAspect="1"/>
          </p:cNvPicPr>
          <p:nvPr/>
        </p:nvPicPr>
        <p:blipFill>
          <a:blip r:embed="rId4"/>
          <a:stretch>
            <a:fillRect/>
          </a:stretch>
        </p:blipFill>
        <p:spPr>
          <a:xfrm>
            <a:off x="5520177" y="744513"/>
            <a:ext cx="5082670" cy="2372313"/>
          </a:xfrm>
          <a:prstGeom prst="rect">
            <a:avLst/>
          </a:prstGeom>
        </p:spPr>
      </p:pic>
      <p:pic>
        <p:nvPicPr>
          <p:cNvPr id="12" name="Picture 11">
            <a:extLst>
              <a:ext uri="{FF2B5EF4-FFF2-40B4-BE49-F238E27FC236}">
                <a16:creationId xmlns:a16="http://schemas.microsoft.com/office/drawing/2014/main" id="{2FA6FE91-09DF-4EAC-9AF1-815B9BE5105A}"/>
              </a:ext>
            </a:extLst>
          </p:cNvPr>
          <p:cNvPicPr>
            <a:picLocks noChangeAspect="1"/>
          </p:cNvPicPr>
          <p:nvPr/>
        </p:nvPicPr>
        <p:blipFill>
          <a:blip r:embed="rId5"/>
          <a:stretch>
            <a:fillRect/>
          </a:stretch>
        </p:blipFill>
        <p:spPr>
          <a:xfrm>
            <a:off x="7498347" y="2989005"/>
            <a:ext cx="4688503" cy="3675221"/>
          </a:xfrm>
          <a:prstGeom prst="rect">
            <a:avLst/>
          </a:prstGeom>
        </p:spPr>
      </p:pic>
    </p:spTree>
    <p:extLst>
      <p:ext uri="{BB962C8B-B14F-4D97-AF65-F5344CB8AC3E}">
        <p14:creationId xmlns:p14="http://schemas.microsoft.com/office/powerpoint/2010/main" val="13845270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695" y="-360146"/>
            <a:ext cx="10893607" cy="1325563"/>
          </a:xfrm>
        </p:spPr>
        <p:txBody>
          <a:bodyPr/>
          <a:lstStyle/>
          <a:p>
            <a:r>
              <a:rPr lang="en-US" dirty="0">
                <a:latin typeface="+mn-lt"/>
              </a:rPr>
              <a:t>Action on Marine Sound</a:t>
            </a:r>
          </a:p>
        </p:txBody>
      </p:sp>
      <p:sp>
        <p:nvSpPr>
          <p:cNvPr id="3" name="Espace réservé du contenu 2"/>
          <p:cNvSpPr>
            <a:spLocks noGrp="1"/>
          </p:cNvSpPr>
          <p:nvPr>
            <p:ph idx="1"/>
          </p:nvPr>
        </p:nvSpPr>
        <p:spPr>
          <a:xfrm>
            <a:off x="549275" y="940600"/>
            <a:ext cx="11093450" cy="5159828"/>
          </a:xfrm>
        </p:spPr>
        <p:txBody>
          <a:bodyPr>
            <a:normAutofit/>
          </a:bodyPr>
          <a:lstStyle/>
          <a:p>
            <a:endParaRPr lang="en-US" dirty="0"/>
          </a:p>
          <a:p>
            <a:endParaRPr lang="en-US" dirty="0"/>
          </a:p>
        </p:txBody>
      </p:sp>
      <p:sp>
        <p:nvSpPr>
          <p:cNvPr id="6" name="Espace réservé du contenu 2">
            <a:extLst>
              <a:ext uri="{FF2B5EF4-FFF2-40B4-BE49-F238E27FC236}">
                <a16:creationId xmlns:a16="http://schemas.microsoft.com/office/drawing/2014/main" id="{3AD525EF-7B16-474A-ABC7-56C0F0104D18}"/>
              </a:ext>
            </a:extLst>
          </p:cNvPr>
          <p:cNvSpPr txBox="1">
            <a:spLocks/>
          </p:cNvSpPr>
          <p:nvPr/>
        </p:nvSpPr>
        <p:spPr>
          <a:xfrm>
            <a:off x="449160" y="932623"/>
            <a:ext cx="11742840" cy="51598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283583"/>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83583"/>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83583"/>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83583"/>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83583"/>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a:t>Technical solutions to reduce radiated noise from vessels </a:t>
            </a:r>
          </a:p>
          <a:p>
            <a:r>
              <a:rPr lang="en-US" sz="2400" dirty="0"/>
              <a:t>Reducing cavitation drastically reduces sounds</a:t>
            </a:r>
          </a:p>
          <a:p>
            <a:r>
              <a:rPr lang="en-US" sz="2400" dirty="0"/>
              <a:t>Cost impact can be moderate if addressed when designing vessels</a:t>
            </a:r>
          </a:p>
          <a:p>
            <a:r>
              <a:rPr lang="en-US" sz="2400" dirty="0"/>
              <a:t>It can also be envisaged to replace a vessel’s propeller by a better one</a:t>
            </a:r>
          </a:p>
          <a:p>
            <a:r>
              <a:rPr lang="en-US" sz="2400" dirty="0"/>
              <a:t>Reducing machinery noise reduces underwater noise (and improves comfort on board) </a:t>
            </a:r>
          </a:p>
          <a:p>
            <a:r>
              <a:rPr lang="en-US" sz="2400" dirty="0"/>
              <a:t>Coatings reduce drag by enhancing hydrodynamics and may also reduce sound radiation</a:t>
            </a:r>
          </a:p>
          <a:p>
            <a:pPr marL="0" indent="0">
              <a:buFont typeface="Arial"/>
              <a:buNone/>
            </a:pPr>
            <a:endParaRPr lang="en-US" dirty="0">
              <a:solidFill>
                <a:srgbClr val="073E87"/>
              </a:solidFill>
            </a:endParaRPr>
          </a:p>
          <a:p>
            <a:pPr marL="0" indent="0">
              <a:buFont typeface="Arial"/>
              <a:buNone/>
            </a:pPr>
            <a:endParaRPr lang="en-US" dirty="0">
              <a:solidFill>
                <a:srgbClr val="073E87"/>
              </a:solidFill>
            </a:endParaRPr>
          </a:p>
          <a:p>
            <a:pPr marL="0" indent="0">
              <a:buFont typeface="Arial"/>
              <a:buNone/>
            </a:pPr>
            <a:endParaRPr lang="fr-FR" dirty="0">
              <a:solidFill>
                <a:srgbClr val="073E87"/>
              </a:solidFill>
            </a:endParaRPr>
          </a:p>
          <a:p>
            <a:endParaRPr lang="en-US" dirty="0"/>
          </a:p>
          <a:p>
            <a:endParaRPr lang="en-US" dirty="0"/>
          </a:p>
        </p:txBody>
      </p:sp>
      <p:pic>
        <p:nvPicPr>
          <p:cNvPr id="5" name="Picture 2" descr="Image result for marine pollution from ships ppt">
            <a:extLst>
              <a:ext uri="{FF2B5EF4-FFF2-40B4-BE49-F238E27FC236}">
                <a16:creationId xmlns:a16="http://schemas.microsoft.com/office/drawing/2014/main" id="{974CADBE-A8AD-4C6A-BC6E-3AA1696EC2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812"/>
          <a:stretch/>
        </p:blipFill>
        <p:spPr bwMode="auto">
          <a:xfrm>
            <a:off x="4739815" y="3775455"/>
            <a:ext cx="6607277" cy="30825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C:\Users\Paul Holthus\Desktop\PAUL\1 WORLD OCEAN COUNCIL\1 Media\Images - Maps\MARINE PHOTOBANK\container ship.jpg">
            <a:extLst>
              <a:ext uri="{FF2B5EF4-FFF2-40B4-BE49-F238E27FC236}">
                <a16:creationId xmlns:a16="http://schemas.microsoft.com/office/drawing/2014/main" id="{68B8D1AC-50F7-4566-9DD6-6E699394F016}"/>
              </a:ext>
            </a:extLst>
          </p:cNvPr>
          <p:cNvPicPr>
            <a:picLocks noChangeAspect="1" noChangeArrowheads="1"/>
          </p:cNvPicPr>
          <p:nvPr/>
        </p:nvPicPr>
        <p:blipFill>
          <a:blip r:embed="rId4" cstate="print"/>
          <a:srcRect/>
          <a:stretch>
            <a:fillRect/>
          </a:stretch>
        </p:blipFill>
        <p:spPr bwMode="auto">
          <a:xfrm>
            <a:off x="970245" y="4060025"/>
            <a:ext cx="2608697" cy="1954018"/>
          </a:xfrm>
          <a:prstGeom prst="rect">
            <a:avLst/>
          </a:prstGeom>
          <a:noFill/>
          <a:ln w="9525">
            <a:noFill/>
            <a:miter lim="800000"/>
            <a:headEnd/>
            <a:tailEnd/>
          </a:ln>
        </p:spPr>
      </p:pic>
    </p:spTree>
    <p:extLst>
      <p:ext uri="{BB962C8B-B14F-4D97-AF65-F5344CB8AC3E}">
        <p14:creationId xmlns:p14="http://schemas.microsoft.com/office/powerpoint/2010/main" val="15403664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12643" y="-109331"/>
            <a:ext cx="10516027" cy="769441"/>
          </a:xfrm>
          <a:prstGeom prst="rect">
            <a:avLst/>
          </a:prstGeom>
          <a:noFill/>
          <a:ln w="9525">
            <a:noFill/>
            <a:miter lim="800000"/>
            <a:headEnd/>
            <a:tailEnd/>
          </a:ln>
        </p:spPr>
        <p:txBody>
          <a:bodyPr wrap="square">
            <a:spAutoFit/>
          </a:bodyPr>
          <a:lstStyle>
            <a:defPPr>
              <a:defRPr lang="fr-FR"/>
            </a:defPPr>
            <a:lvl1pPr eaLnBrk="0" fontAlgn="base" hangingPunct="0">
              <a:spcBef>
                <a:spcPct val="50000"/>
              </a:spcBef>
              <a:spcAft>
                <a:spcPct val="0"/>
              </a:spcAft>
              <a:defRPr sz="4400">
                <a:solidFill>
                  <a:schemeClr val="bg1"/>
                </a:solidFill>
                <a:latin typeface="+mj-lt"/>
                <a:ea typeface="+mj-ea"/>
                <a:cs typeface="+mj-cs"/>
              </a:defRPr>
            </a:lvl1pPr>
          </a:lstStyle>
          <a:p>
            <a:r>
              <a:rPr lang="en-US" dirty="0">
                <a:latin typeface="+mn-lt"/>
              </a:rPr>
              <a:t>Action on Ocean Knowledge</a:t>
            </a:r>
          </a:p>
        </p:txBody>
      </p:sp>
      <p:sp>
        <p:nvSpPr>
          <p:cNvPr id="51203" name="Text Box 3"/>
          <p:cNvSpPr txBox="1">
            <a:spLocks noChangeArrowheads="1"/>
          </p:cNvSpPr>
          <p:nvPr/>
        </p:nvSpPr>
        <p:spPr bwMode="auto">
          <a:xfrm>
            <a:off x="2133600" y="1447800"/>
            <a:ext cx="8153400" cy="1570038"/>
          </a:xfrm>
          <a:prstGeom prst="rect">
            <a:avLst/>
          </a:prstGeom>
          <a:noFill/>
          <a:ln w="9525">
            <a:noFill/>
            <a:miter lim="800000"/>
            <a:headEnd/>
            <a:tailEnd/>
          </a:ln>
        </p:spPr>
        <p:txBody>
          <a:bodyPr>
            <a:spAutoFit/>
          </a:bodyPr>
          <a:lstStyle/>
          <a:p>
            <a:pPr eaLnBrk="0" fontAlgn="base" hangingPunct="0">
              <a:spcBef>
                <a:spcPct val="0"/>
              </a:spcBef>
              <a:spcAft>
                <a:spcPct val="0"/>
              </a:spcAft>
            </a:pPr>
            <a:endParaRPr lang="en-US" altLang="en-US" sz="2400" b="1">
              <a:solidFill>
                <a:srgbClr val="000000"/>
              </a:solidFill>
              <a:latin typeface="Arial" charset="0"/>
            </a:endParaRPr>
          </a:p>
          <a:p>
            <a:pPr eaLnBrk="0" fontAlgn="base" hangingPunct="0">
              <a:spcBef>
                <a:spcPct val="0"/>
              </a:spcBef>
              <a:spcAft>
                <a:spcPct val="0"/>
              </a:spcAft>
            </a:pPr>
            <a:endParaRPr lang="en-US" altLang="en-US" sz="2400" b="1">
              <a:solidFill>
                <a:srgbClr val="000000"/>
              </a:solidFill>
              <a:latin typeface="Arial" charset="0"/>
            </a:endParaRPr>
          </a:p>
          <a:p>
            <a:pPr eaLnBrk="0" fontAlgn="base" hangingPunct="0">
              <a:spcBef>
                <a:spcPct val="0"/>
              </a:spcBef>
              <a:spcAft>
                <a:spcPct val="0"/>
              </a:spcAft>
            </a:pPr>
            <a:endParaRPr lang="en-US" altLang="en-US" sz="2400" b="1">
              <a:solidFill>
                <a:srgbClr val="000000"/>
              </a:solidFill>
              <a:latin typeface="Arial" charset="0"/>
            </a:endParaRPr>
          </a:p>
          <a:p>
            <a:pPr eaLnBrk="0" fontAlgn="base" hangingPunct="0">
              <a:spcBef>
                <a:spcPct val="0"/>
              </a:spcBef>
              <a:spcAft>
                <a:spcPct val="0"/>
              </a:spcAft>
            </a:pPr>
            <a:endParaRPr lang="en-US" altLang="en-US" sz="2400">
              <a:solidFill>
                <a:srgbClr val="000000"/>
              </a:solidFill>
              <a:latin typeface="Arial" charset="0"/>
            </a:endParaRPr>
          </a:p>
        </p:txBody>
      </p:sp>
      <p:sp>
        <p:nvSpPr>
          <p:cNvPr id="11268" name="Text Box 3"/>
          <p:cNvSpPr txBox="1">
            <a:spLocks noChangeArrowheads="1"/>
          </p:cNvSpPr>
          <p:nvPr/>
        </p:nvSpPr>
        <p:spPr bwMode="auto">
          <a:xfrm>
            <a:off x="709254" y="660110"/>
            <a:ext cx="11168114" cy="5755422"/>
          </a:xfrm>
          <a:prstGeom prst="rect">
            <a:avLst/>
          </a:prstGeom>
          <a:noFill/>
          <a:ln w="9525">
            <a:noFill/>
            <a:miter lim="800000"/>
            <a:headEnd/>
            <a:tailEnd/>
          </a:ln>
        </p:spPr>
        <p:txBody>
          <a:bodyPr wrap="square">
            <a:spAutoFit/>
          </a:bodyPr>
          <a:lstStyle>
            <a:defPPr>
              <a:defRPr lang="fr-FR"/>
            </a:defPPr>
            <a:lvl1pPr marL="342900" indent="-342900" eaLnBrk="0" fontAlgn="base" hangingPunct="0">
              <a:spcBef>
                <a:spcPct val="0"/>
              </a:spcBef>
              <a:spcAft>
                <a:spcPct val="0"/>
              </a:spcAft>
              <a:buFontTx/>
              <a:buChar char="•"/>
              <a:defRPr sz="2200">
                <a:solidFill>
                  <a:srgbClr val="283583"/>
                </a:solidFill>
              </a:defRPr>
            </a:lvl1pPr>
          </a:lstStyle>
          <a:p>
            <a:pPr marL="0" indent="0">
              <a:buNone/>
            </a:pPr>
            <a:r>
              <a:rPr lang="en-US" altLang="en-US" sz="2400" b="1" dirty="0"/>
              <a:t>WOC SMART Ocean-SMART Industries (SO-SI) Program</a:t>
            </a:r>
          </a:p>
          <a:p>
            <a:pPr marL="0" indent="0">
              <a:buNone/>
            </a:pPr>
            <a:endParaRPr lang="en-US" altLang="en-US" sz="800" dirty="0"/>
          </a:p>
          <a:p>
            <a:pPr marL="0" indent="0">
              <a:buNone/>
            </a:pPr>
            <a:r>
              <a:rPr lang="en-US" altLang="en-US" sz="2400" dirty="0"/>
              <a:t>Ensure a </a:t>
            </a:r>
            <a:r>
              <a:rPr lang="en-US" altLang="en-US" sz="2400" b="1" dirty="0"/>
              <a:t>wide range of industry vessels and platforms </a:t>
            </a:r>
            <a:r>
              <a:rPr lang="en-US" altLang="en-US" sz="2400" dirty="0"/>
              <a:t>are:</a:t>
            </a:r>
          </a:p>
          <a:p>
            <a:r>
              <a:rPr lang="en-US" altLang="en-US" sz="2400" b="1" dirty="0"/>
              <a:t>Providing routine, sustained, standardized information </a:t>
            </a:r>
            <a:r>
              <a:rPr lang="en-US" altLang="en-US" sz="2400" dirty="0"/>
              <a:t>on ocean and atmosphere </a:t>
            </a:r>
          </a:p>
          <a:p>
            <a:r>
              <a:rPr lang="en-US" altLang="en-US" sz="2400" dirty="0"/>
              <a:t>Contributing to describing the </a:t>
            </a:r>
            <a:r>
              <a:rPr lang="en-US" altLang="en-US" sz="2400" b="1" dirty="0"/>
              <a:t>status, trends and variability </a:t>
            </a:r>
            <a:r>
              <a:rPr lang="en-US" altLang="en-US" sz="2400" dirty="0"/>
              <a:t>of oceanographic and atmospheric conditions </a:t>
            </a:r>
          </a:p>
          <a:p>
            <a:r>
              <a:rPr lang="en-US" altLang="en-US" sz="2400" b="1" dirty="0"/>
              <a:t>Improving the understanding, modeling and forecasting </a:t>
            </a:r>
            <a:r>
              <a:rPr lang="en-US" altLang="en-US" sz="2400" dirty="0"/>
              <a:t>of oceanic ecosystems, resources, weather, climate variability and climate change</a:t>
            </a:r>
          </a:p>
          <a:p>
            <a:endParaRPr lang="en-US" altLang="en-US" sz="2400" dirty="0"/>
          </a:p>
          <a:p>
            <a:pPr marL="0" indent="0">
              <a:buNone/>
            </a:pPr>
            <a:r>
              <a:rPr lang="en-US" altLang="en-US" sz="2400" dirty="0">
                <a:solidFill>
                  <a:srgbClr val="283583"/>
                </a:solidFill>
              </a:rPr>
              <a:t>The SO-SI program is working to:</a:t>
            </a:r>
          </a:p>
          <a:p>
            <a:r>
              <a:rPr lang="en-US" altLang="en-US" sz="2400" b="1" dirty="0"/>
              <a:t>Foster, facilitate and broker interaction between scientists needing data and companies with vessels and platforms </a:t>
            </a:r>
            <a:r>
              <a:rPr lang="en-US" altLang="en-US" sz="2400" dirty="0"/>
              <a:t>that could collect data</a:t>
            </a:r>
          </a:p>
          <a:p>
            <a:r>
              <a:rPr lang="en-US" altLang="en-US" sz="2400" b="1" dirty="0">
                <a:solidFill>
                  <a:srgbClr val="283583"/>
                </a:solidFill>
              </a:rPr>
              <a:t>Expand the number of vessels and platforms</a:t>
            </a:r>
            <a:r>
              <a:rPr lang="en-US" altLang="en-US" sz="2400" dirty="0">
                <a:solidFill>
                  <a:srgbClr val="283583"/>
                </a:solidFill>
              </a:rPr>
              <a:t> that collect standardized ocean, weather and climate data</a:t>
            </a:r>
          </a:p>
          <a:p>
            <a:r>
              <a:rPr lang="en-US" altLang="en-US" sz="2400" b="1" dirty="0">
                <a:solidFill>
                  <a:srgbClr val="283583"/>
                </a:solidFill>
              </a:rPr>
              <a:t>Improve the coordination and efficiency of data sharing </a:t>
            </a:r>
            <a:r>
              <a:rPr lang="en-US" altLang="en-US" sz="2400" dirty="0">
                <a:solidFill>
                  <a:srgbClr val="283583"/>
                </a:solidFill>
              </a:rPr>
              <a:t>and input to national/international systems and existing programs</a:t>
            </a:r>
          </a:p>
        </p:txBody>
      </p:sp>
    </p:spTree>
    <p:extLst>
      <p:ext uri="{BB962C8B-B14F-4D97-AF65-F5344CB8AC3E}">
        <p14:creationId xmlns:p14="http://schemas.microsoft.com/office/powerpoint/2010/main" val="1255772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0" y="-109912"/>
            <a:ext cx="10096500" cy="769441"/>
          </a:xfrm>
          <a:prstGeom prst="rect">
            <a:avLst/>
          </a:prstGeom>
          <a:noFill/>
          <a:ln w="9525">
            <a:noFill/>
            <a:miter lim="800000"/>
            <a:headEnd/>
            <a:tailEnd/>
          </a:ln>
        </p:spPr>
        <p:txBody>
          <a:bodyPr wrap="square">
            <a:spAutoFit/>
          </a:bodyPr>
          <a:lstStyle>
            <a:defPPr>
              <a:defRPr lang="fr-FR"/>
            </a:defPPr>
            <a:lvl1pPr eaLnBrk="0" fontAlgn="base" hangingPunct="0">
              <a:spcBef>
                <a:spcPct val="50000"/>
              </a:spcBef>
              <a:spcAft>
                <a:spcPct val="0"/>
              </a:spcAft>
              <a:defRPr sz="4400">
                <a:solidFill>
                  <a:schemeClr val="bg1"/>
                </a:solidFill>
                <a:latin typeface="+mj-lt"/>
                <a:ea typeface="+mj-ea"/>
                <a:cs typeface="+mj-cs"/>
              </a:defRPr>
            </a:lvl1pPr>
          </a:lstStyle>
          <a:p>
            <a:r>
              <a:rPr lang="en-US" altLang="en-US" dirty="0">
                <a:latin typeface="+mn-lt"/>
              </a:rPr>
              <a:t>Opportunities of Ships</a:t>
            </a:r>
          </a:p>
        </p:txBody>
      </p:sp>
      <p:sp>
        <p:nvSpPr>
          <p:cNvPr id="1028" name="Text Box 3"/>
          <p:cNvSpPr txBox="1">
            <a:spLocks noChangeArrowheads="1"/>
          </p:cNvSpPr>
          <p:nvPr/>
        </p:nvSpPr>
        <p:spPr bwMode="auto">
          <a:xfrm>
            <a:off x="694297" y="1063988"/>
            <a:ext cx="8001000" cy="3046974"/>
          </a:xfrm>
          <a:prstGeom prst="rect">
            <a:avLst/>
          </a:prstGeom>
          <a:noFill/>
          <a:ln w="9525">
            <a:noFill/>
            <a:miter lim="800000"/>
            <a:headEnd/>
            <a:tailEnd/>
          </a:ln>
        </p:spPr>
        <p:txBody>
          <a:bodyPr wrap="square" lIns="91427" tIns="45713" rIns="91427" bIns="45713">
            <a:spAutoFit/>
          </a:bodyPr>
          <a:lstStyle>
            <a:defPPr>
              <a:defRPr lang="fr-FR"/>
            </a:defPPr>
            <a:lvl1pPr indent="-342900" fontAlgn="base">
              <a:spcBef>
                <a:spcPct val="0"/>
              </a:spcBef>
              <a:spcAft>
                <a:spcPct val="0"/>
              </a:spcAft>
              <a:buFontTx/>
              <a:buNone/>
              <a:defRPr sz="2400" b="0">
                <a:solidFill>
                  <a:srgbClr val="283583"/>
                </a:solidFill>
              </a:defRPr>
            </a:lvl1pPr>
            <a:lvl2pPr marL="800100" lvl="1" indent="-342900">
              <a:buFont typeface="Arial" charset="0"/>
              <a:buChar char="•"/>
              <a:defRPr sz="2000">
                <a:solidFill>
                  <a:srgbClr val="283583"/>
                </a:solidFill>
              </a:defRPr>
            </a:lvl2pPr>
          </a:lstStyle>
          <a:p>
            <a:r>
              <a:rPr lang="en-US" b="1" dirty="0"/>
              <a:t>50,054 ships (Oct 2010)</a:t>
            </a:r>
          </a:p>
          <a:p>
            <a:endParaRPr lang="en-US" b="1" dirty="0"/>
          </a:p>
          <a:p>
            <a:pPr>
              <a:buFont typeface="Arial" charset="0"/>
              <a:buChar char="•"/>
            </a:pPr>
            <a:r>
              <a:rPr lang="en-US" dirty="0"/>
              <a:t>Tankers: 13,175</a:t>
            </a:r>
          </a:p>
          <a:p>
            <a:pPr>
              <a:buFont typeface="Arial" charset="0"/>
              <a:buChar char="•"/>
            </a:pPr>
            <a:r>
              <a:rPr lang="en-US" dirty="0"/>
              <a:t>Bulk Carriers: 8,687</a:t>
            </a:r>
          </a:p>
          <a:p>
            <a:pPr>
              <a:buFont typeface="Arial" charset="0"/>
              <a:buChar char="•"/>
            </a:pPr>
            <a:r>
              <a:rPr lang="en-US" dirty="0"/>
              <a:t>Container ships: 4,831</a:t>
            </a:r>
          </a:p>
          <a:p>
            <a:pPr>
              <a:buFont typeface="Arial" charset="0"/>
              <a:buChar char="•"/>
            </a:pPr>
            <a:r>
              <a:rPr lang="en-US" dirty="0"/>
              <a:t>Passenger ships: 6,597</a:t>
            </a:r>
          </a:p>
          <a:p>
            <a:r>
              <a:rPr lang="en-US" dirty="0"/>
              <a:t> </a:t>
            </a:r>
          </a:p>
          <a:p>
            <a:endParaRPr lang="en-US" dirty="0"/>
          </a:p>
        </p:txBody>
      </p:sp>
      <p:pic>
        <p:nvPicPr>
          <p:cNvPr id="5" name="Picture 9" descr="Description: http://www.marisec.org/shippingfacts/app/webroot/uploads/number%20of%20ships(2).jpg"/>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5916" t="5634" r="1260" b="19663"/>
          <a:stretch>
            <a:fillRect/>
          </a:stretch>
        </p:blipFill>
        <p:spPr bwMode="auto">
          <a:xfrm>
            <a:off x="3954491" y="659529"/>
            <a:ext cx="4740806" cy="326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Documents and Settings\Paul Holthus\My Documents\PAUL\1 WORLD OCEAN COUNCIL\1 Media\Images - Maps\Images - Shipping\World shipping lanes 2.jpg"/>
          <p:cNvPicPr>
            <a:picLocks noChangeAspect="1" noChangeArrowheads="1"/>
          </p:cNvPicPr>
          <p:nvPr/>
        </p:nvPicPr>
        <p:blipFill>
          <a:blip r:embed="rId5" cstate="print"/>
          <a:srcRect l="4672" t="17245" r="3419" b="17484"/>
          <a:stretch>
            <a:fillRect/>
          </a:stretch>
        </p:blipFill>
        <p:spPr bwMode="auto">
          <a:xfrm>
            <a:off x="7163774" y="3140169"/>
            <a:ext cx="5028225" cy="3098157"/>
          </a:xfrm>
          <a:prstGeom prst="rect">
            <a:avLst/>
          </a:prstGeom>
          <a:noFill/>
          <a:ln w="9525">
            <a:noFill/>
            <a:miter lim="800000"/>
            <a:headEnd/>
            <a:tailEnd/>
          </a:ln>
        </p:spPr>
      </p:pic>
      <p:pic>
        <p:nvPicPr>
          <p:cNvPr id="7" name="Picture 12" descr="C:\Users\Paul Holthus\Desktop\PAUL\1 WORLD OCEAN COUNCIL\1 Media\Images - Maps\MARINE PHOTOBANK\container ship.jpg">
            <a:extLst>
              <a:ext uri="{FF2B5EF4-FFF2-40B4-BE49-F238E27FC236}">
                <a16:creationId xmlns:a16="http://schemas.microsoft.com/office/drawing/2014/main" id="{98AA1489-ECE9-4681-8A79-0ABC7488B43F}"/>
              </a:ext>
            </a:extLst>
          </p:cNvPr>
          <p:cNvPicPr>
            <a:picLocks noChangeAspect="1" noChangeArrowheads="1"/>
          </p:cNvPicPr>
          <p:nvPr/>
        </p:nvPicPr>
        <p:blipFill>
          <a:blip r:embed="rId6" cstate="print"/>
          <a:srcRect/>
          <a:stretch>
            <a:fillRect/>
          </a:stretch>
        </p:blipFill>
        <p:spPr bwMode="auto">
          <a:xfrm>
            <a:off x="145277" y="3429000"/>
            <a:ext cx="2479675" cy="1857375"/>
          </a:xfrm>
          <a:prstGeom prst="rect">
            <a:avLst/>
          </a:prstGeom>
          <a:noFill/>
          <a:ln w="9525">
            <a:noFill/>
            <a:miter lim="800000"/>
            <a:headEnd/>
            <a:tailEnd/>
          </a:ln>
        </p:spPr>
      </p:pic>
      <p:pic>
        <p:nvPicPr>
          <p:cNvPr id="8" name="Picture 3" descr="C:\Users\Paul Holthus\Desktop\PAUL\1 WORLD OCEAN COUNCIL\1 Media\Images - Maps\Images - Shipping\ship 4.jpg">
            <a:extLst>
              <a:ext uri="{FF2B5EF4-FFF2-40B4-BE49-F238E27FC236}">
                <a16:creationId xmlns:a16="http://schemas.microsoft.com/office/drawing/2014/main" id="{E4F8DC95-2DFE-41E3-AE9C-2DF4C4AB3983}"/>
              </a:ext>
            </a:extLst>
          </p:cNvPr>
          <p:cNvPicPr>
            <a:picLocks noChangeAspect="1" noChangeArrowheads="1"/>
          </p:cNvPicPr>
          <p:nvPr/>
        </p:nvPicPr>
        <p:blipFill>
          <a:blip r:embed="rId7" cstate="print"/>
          <a:srcRect/>
          <a:stretch>
            <a:fillRect/>
          </a:stretch>
        </p:blipFill>
        <p:spPr bwMode="auto">
          <a:xfrm>
            <a:off x="3173972" y="3835725"/>
            <a:ext cx="2084387" cy="1147763"/>
          </a:xfrm>
          <a:prstGeom prst="rect">
            <a:avLst/>
          </a:prstGeom>
          <a:noFill/>
          <a:ln w="9525">
            <a:noFill/>
            <a:miter lim="800000"/>
            <a:headEnd/>
            <a:tailEnd/>
          </a:ln>
        </p:spPr>
      </p:pic>
      <p:pic>
        <p:nvPicPr>
          <p:cNvPr id="9" name="Picture 9" descr="C:\Documents and Settings\Paul Holthus\My Documents\PAUL\1 WORLD OCEAN COUNCIL\Maps-images\Free photos\Cruise liner.bmp">
            <a:extLst>
              <a:ext uri="{FF2B5EF4-FFF2-40B4-BE49-F238E27FC236}">
                <a16:creationId xmlns:a16="http://schemas.microsoft.com/office/drawing/2014/main" id="{2CA66115-0D94-4FAC-99C2-152696D339A1}"/>
              </a:ext>
            </a:extLst>
          </p:cNvPr>
          <p:cNvPicPr>
            <a:picLocks noChangeAspect="1" noChangeArrowheads="1"/>
          </p:cNvPicPr>
          <p:nvPr/>
        </p:nvPicPr>
        <p:blipFill rotWithShape="1">
          <a:blip r:embed="rId8" cstate="print"/>
          <a:srcRect t="32053" b="7802"/>
          <a:stretch/>
        </p:blipFill>
        <p:spPr bwMode="auto">
          <a:xfrm>
            <a:off x="3566906" y="5080377"/>
            <a:ext cx="2959100" cy="1157949"/>
          </a:xfrm>
          <a:prstGeom prst="rect">
            <a:avLst/>
          </a:prstGeom>
          <a:noFill/>
          <a:ln w="9525">
            <a:noFill/>
            <a:miter lim="800000"/>
            <a:headEnd/>
            <a:tailEnd/>
          </a:ln>
        </p:spPr>
      </p:pic>
      <p:pic>
        <p:nvPicPr>
          <p:cNvPr id="11" name="Picture 3" descr="Teekay Pioneer Spirit.jpg">
            <a:extLst>
              <a:ext uri="{FF2B5EF4-FFF2-40B4-BE49-F238E27FC236}">
                <a16:creationId xmlns:a16="http://schemas.microsoft.com/office/drawing/2014/main" id="{02B43F6D-E972-49DA-A753-77FC14B129BD}"/>
              </a:ext>
            </a:extLst>
          </p:cNvPr>
          <p:cNvPicPr>
            <a:picLocks noChangeAspect="1"/>
          </p:cNvPicPr>
          <p:nvPr/>
        </p:nvPicPr>
        <p:blipFill>
          <a:blip r:embed="rId9" cstate="print"/>
          <a:srcRect/>
          <a:stretch>
            <a:fillRect/>
          </a:stretch>
        </p:blipFill>
        <p:spPr bwMode="auto">
          <a:xfrm>
            <a:off x="1384677" y="5127169"/>
            <a:ext cx="1756364" cy="1140306"/>
          </a:xfrm>
          <a:prstGeom prst="rect">
            <a:avLst/>
          </a:prstGeom>
          <a:noFill/>
          <a:ln w="9525">
            <a:noFill/>
            <a:miter lim="800000"/>
            <a:headEnd/>
            <a:tailEnd/>
          </a:ln>
        </p:spPr>
      </p:pic>
    </p:spTree>
    <p:extLst>
      <p:ext uri="{BB962C8B-B14F-4D97-AF65-F5344CB8AC3E}">
        <p14:creationId xmlns:p14="http://schemas.microsoft.com/office/powerpoint/2010/main" val="16836529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29952" y="-108955"/>
            <a:ext cx="10396538" cy="769441"/>
          </a:xfrm>
          <a:prstGeom prst="rect">
            <a:avLst/>
          </a:prstGeom>
          <a:noFill/>
          <a:ln w="9525">
            <a:noFill/>
            <a:miter lim="800000"/>
            <a:headEnd/>
            <a:tailEnd/>
          </a:ln>
        </p:spPr>
        <p:txBody>
          <a:bodyPr wrap="square">
            <a:spAutoFit/>
          </a:bodyPr>
          <a:lstStyle>
            <a:defPPr>
              <a:defRPr lang="fr-FR"/>
            </a:defPPr>
            <a:lvl1pPr eaLnBrk="0" fontAlgn="base" hangingPunct="0">
              <a:spcBef>
                <a:spcPct val="50000"/>
              </a:spcBef>
              <a:spcAft>
                <a:spcPct val="0"/>
              </a:spcAft>
              <a:defRPr sz="4400">
                <a:solidFill>
                  <a:schemeClr val="bg1"/>
                </a:solidFill>
                <a:latin typeface="+mj-lt"/>
                <a:ea typeface="+mj-ea"/>
                <a:cs typeface="+mj-cs"/>
              </a:defRPr>
            </a:lvl1pPr>
          </a:lstStyle>
          <a:p>
            <a:r>
              <a:rPr lang="en-US" altLang="en-US" dirty="0">
                <a:latin typeface="+mn-lt"/>
              </a:rPr>
              <a:t>Other Ship and Platform Opportunities</a:t>
            </a:r>
          </a:p>
        </p:txBody>
      </p:sp>
      <p:pic>
        <p:nvPicPr>
          <p:cNvPr id="55299" name="Picture 3" descr="C:\Users\Paul Holthus\Desktop\PAUL\1 WORLD OCEAN COUNCIL\1 Media\Images - Maps\Images -  Energy WInd\floating platform.jpg"/>
          <p:cNvPicPr>
            <a:picLocks noChangeAspect="1" noChangeArrowheads="1"/>
          </p:cNvPicPr>
          <p:nvPr/>
        </p:nvPicPr>
        <p:blipFill>
          <a:blip r:embed="rId3" cstate="print"/>
          <a:srcRect/>
          <a:stretch>
            <a:fillRect/>
          </a:stretch>
        </p:blipFill>
        <p:spPr bwMode="auto">
          <a:xfrm>
            <a:off x="4643333" y="4236631"/>
            <a:ext cx="1985962" cy="1954213"/>
          </a:xfrm>
          <a:prstGeom prst="rect">
            <a:avLst/>
          </a:prstGeom>
          <a:noFill/>
          <a:ln w="9525">
            <a:noFill/>
            <a:miter lim="800000"/>
            <a:headEnd/>
            <a:tailEnd/>
          </a:ln>
        </p:spPr>
      </p:pic>
      <p:pic>
        <p:nvPicPr>
          <p:cNvPr id="55300" name="Picture 2" descr="Z:\APLEFS\Corporate Communications\CC.MAR - Marketing\05 - Image Library\Approved Images\LOW RES\Launch powerpoint\Oyster in operation2.jpg"/>
          <p:cNvPicPr>
            <a:picLocks noChangeAspect="1" noChangeArrowheads="1"/>
          </p:cNvPicPr>
          <p:nvPr/>
        </p:nvPicPr>
        <p:blipFill>
          <a:blip r:embed="rId4" cstate="print"/>
          <a:srcRect/>
          <a:stretch>
            <a:fillRect/>
          </a:stretch>
        </p:blipFill>
        <p:spPr bwMode="auto">
          <a:xfrm>
            <a:off x="7464215" y="4236631"/>
            <a:ext cx="2857500" cy="1843087"/>
          </a:xfrm>
          <a:prstGeom prst="rect">
            <a:avLst/>
          </a:prstGeom>
          <a:noFill/>
          <a:ln w="9525">
            <a:noFill/>
            <a:miter lim="800000"/>
            <a:headEnd/>
            <a:tailEnd/>
          </a:ln>
        </p:spPr>
      </p:pic>
      <p:sp>
        <p:nvSpPr>
          <p:cNvPr id="55301" name="Text Box 5"/>
          <p:cNvSpPr txBox="1">
            <a:spLocks noChangeArrowheads="1"/>
          </p:cNvSpPr>
          <p:nvPr/>
        </p:nvSpPr>
        <p:spPr bwMode="auto">
          <a:xfrm>
            <a:off x="7632177" y="3774669"/>
            <a:ext cx="2895600" cy="461962"/>
          </a:xfrm>
          <a:prstGeom prst="rect">
            <a:avLst/>
          </a:prstGeom>
          <a:noFill/>
          <a:ln w="9525">
            <a:noFill/>
            <a:miter lim="800000"/>
            <a:headEnd/>
            <a:tailEnd/>
          </a:ln>
        </p:spPr>
        <p:txBody>
          <a:bodyPr wrap="square" lIns="91427" tIns="45713" rIns="91427" bIns="45713">
            <a:spAutoFit/>
          </a:bodyPr>
          <a:lstStyle>
            <a:defPPr>
              <a:defRPr lang="fr-FR"/>
            </a:defPPr>
            <a:lvl1pPr indent="-342900" fontAlgn="base">
              <a:spcBef>
                <a:spcPct val="0"/>
              </a:spcBef>
              <a:spcAft>
                <a:spcPct val="0"/>
              </a:spcAft>
              <a:buFontTx/>
              <a:buNone/>
              <a:defRPr sz="2400" b="0">
                <a:solidFill>
                  <a:srgbClr val="283583"/>
                </a:solidFill>
              </a:defRPr>
            </a:lvl1pPr>
            <a:lvl2pPr marL="800100" lvl="1" indent="-342900">
              <a:buFont typeface="Arial" charset="0"/>
              <a:buChar char="•"/>
              <a:defRPr sz="2000">
                <a:solidFill>
                  <a:srgbClr val="283583"/>
                </a:solidFill>
              </a:defRPr>
            </a:lvl2pPr>
          </a:lstStyle>
          <a:p>
            <a:r>
              <a:rPr lang="en-US" altLang="en-US" dirty="0"/>
              <a:t>Wave/tidal energy</a:t>
            </a:r>
          </a:p>
        </p:txBody>
      </p:sp>
      <p:sp>
        <p:nvSpPr>
          <p:cNvPr id="55302" name="Text Box 5"/>
          <p:cNvSpPr txBox="1">
            <a:spLocks noChangeArrowheads="1"/>
          </p:cNvSpPr>
          <p:nvPr/>
        </p:nvSpPr>
        <p:spPr bwMode="auto">
          <a:xfrm>
            <a:off x="4252079" y="3780009"/>
            <a:ext cx="4191000" cy="460375"/>
          </a:xfrm>
          <a:prstGeom prst="rect">
            <a:avLst/>
          </a:prstGeom>
          <a:noFill/>
          <a:ln w="9525">
            <a:noFill/>
            <a:miter lim="800000"/>
            <a:headEnd/>
            <a:tailEnd/>
          </a:ln>
        </p:spPr>
        <p:txBody>
          <a:bodyPr wrap="square" lIns="91427" tIns="45713" rIns="91427" bIns="45713">
            <a:spAutoFit/>
          </a:bodyPr>
          <a:lstStyle>
            <a:defPPr>
              <a:defRPr lang="fr-FR"/>
            </a:defPPr>
            <a:lvl1pPr indent="-342900" fontAlgn="base">
              <a:spcBef>
                <a:spcPct val="0"/>
              </a:spcBef>
              <a:spcAft>
                <a:spcPct val="0"/>
              </a:spcAft>
              <a:buFontTx/>
              <a:buNone/>
              <a:defRPr sz="2400" b="0">
                <a:solidFill>
                  <a:srgbClr val="283583"/>
                </a:solidFill>
              </a:defRPr>
            </a:lvl1pPr>
            <a:lvl2pPr marL="800100" lvl="1" indent="-342900">
              <a:buFont typeface="Arial" charset="0"/>
              <a:buChar char="•"/>
              <a:defRPr sz="2000">
                <a:solidFill>
                  <a:srgbClr val="283583"/>
                </a:solidFill>
              </a:defRPr>
            </a:lvl2pPr>
          </a:lstStyle>
          <a:p>
            <a:r>
              <a:rPr lang="en-US" altLang="en-US" dirty="0"/>
              <a:t>Offshore wind energy</a:t>
            </a:r>
          </a:p>
        </p:txBody>
      </p:sp>
      <p:sp>
        <p:nvSpPr>
          <p:cNvPr id="55303" name="Text Box 5"/>
          <p:cNvSpPr txBox="1">
            <a:spLocks noChangeArrowheads="1"/>
          </p:cNvSpPr>
          <p:nvPr/>
        </p:nvSpPr>
        <p:spPr bwMode="auto">
          <a:xfrm>
            <a:off x="8315666" y="942026"/>
            <a:ext cx="2192337" cy="461963"/>
          </a:xfrm>
          <a:prstGeom prst="rect">
            <a:avLst/>
          </a:prstGeom>
          <a:noFill/>
          <a:ln w="9525">
            <a:noFill/>
            <a:miter lim="800000"/>
            <a:headEnd/>
            <a:tailEnd/>
          </a:ln>
        </p:spPr>
        <p:txBody>
          <a:bodyPr wrap="square" lIns="91427" tIns="45713" rIns="91427" bIns="45713">
            <a:spAutoFit/>
          </a:bodyPr>
          <a:lstStyle>
            <a:defPPr>
              <a:defRPr lang="fr-FR"/>
            </a:defPPr>
            <a:lvl1pPr indent="-342900" fontAlgn="base">
              <a:spcBef>
                <a:spcPct val="0"/>
              </a:spcBef>
              <a:spcAft>
                <a:spcPct val="0"/>
              </a:spcAft>
              <a:buFontTx/>
              <a:buNone/>
              <a:defRPr sz="2400" b="0">
                <a:solidFill>
                  <a:srgbClr val="283583"/>
                </a:solidFill>
              </a:defRPr>
            </a:lvl1pPr>
            <a:lvl2pPr marL="800100" lvl="1" indent="-342900">
              <a:buFont typeface="Arial" charset="0"/>
              <a:buChar char="•"/>
              <a:defRPr sz="2000">
                <a:solidFill>
                  <a:srgbClr val="283583"/>
                </a:solidFill>
              </a:defRPr>
            </a:lvl2pPr>
          </a:lstStyle>
          <a:p>
            <a:r>
              <a:rPr lang="en-US" altLang="en-US"/>
              <a:t>Aquaculture</a:t>
            </a:r>
          </a:p>
        </p:txBody>
      </p:sp>
      <p:pic>
        <p:nvPicPr>
          <p:cNvPr id="55304" name="Picture 2" descr="Side view cage 4"/>
          <p:cNvPicPr>
            <a:picLocks noChangeAspect="1" noChangeArrowheads="1"/>
          </p:cNvPicPr>
          <p:nvPr/>
        </p:nvPicPr>
        <p:blipFill>
          <a:blip r:embed="rId5" cstate="print"/>
          <a:srcRect/>
          <a:stretch>
            <a:fillRect/>
          </a:stretch>
        </p:blipFill>
        <p:spPr bwMode="auto">
          <a:xfrm>
            <a:off x="7464215" y="1355279"/>
            <a:ext cx="2960687" cy="2076450"/>
          </a:xfrm>
          <a:prstGeom prst="rect">
            <a:avLst/>
          </a:prstGeom>
          <a:noFill/>
          <a:ln w="9525">
            <a:noFill/>
            <a:miter lim="800000"/>
            <a:headEnd/>
            <a:tailEnd/>
          </a:ln>
        </p:spPr>
      </p:pic>
      <p:pic>
        <p:nvPicPr>
          <p:cNvPr id="55305" name="Picture 2" descr="C:\Users\Paul Holthus\Desktop\PAUL\1 WORLD OCEAN COUNCIL\1 Media\Images - Maps\Images - Fisheries\fishing w gulls.jpg"/>
          <p:cNvPicPr>
            <a:picLocks noChangeAspect="1" noChangeArrowheads="1"/>
          </p:cNvPicPr>
          <p:nvPr/>
        </p:nvPicPr>
        <p:blipFill>
          <a:blip r:embed="rId6" cstate="print"/>
          <a:srcRect l="23886" t="1106" r="-10242" b="-1106"/>
          <a:stretch>
            <a:fillRect/>
          </a:stretch>
        </p:blipFill>
        <p:spPr bwMode="auto">
          <a:xfrm>
            <a:off x="4392030" y="1355279"/>
            <a:ext cx="2716212" cy="2114550"/>
          </a:xfrm>
          <a:prstGeom prst="rect">
            <a:avLst/>
          </a:prstGeom>
          <a:noFill/>
          <a:ln w="9525">
            <a:noFill/>
            <a:miter lim="800000"/>
            <a:headEnd/>
            <a:tailEnd/>
          </a:ln>
        </p:spPr>
      </p:pic>
      <p:sp>
        <p:nvSpPr>
          <p:cNvPr id="55306" name="Text Box 5"/>
          <p:cNvSpPr txBox="1">
            <a:spLocks noChangeArrowheads="1"/>
          </p:cNvSpPr>
          <p:nvPr/>
        </p:nvSpPr>
        <p:spPr bwMode="auto">
          <a:xfrm>
            <a:off x="1538957" y="842396"/>
            <a:ext cx="1939925" cy="461962"/>
          </a:xfrm>
          <a:prstGeom prst="rect">
            <a:avLst/>
          </a:prstGeom>
          <a:noFill/>
          <a:ln w="9525">
            <a:noFill/>
            <a:miter lim="800000"/>
            <a:headEnd/>
            <a:tailEnd/>
          </a:ln>
        </p:spPr>
        <p:txBody>
          <a:bodyPr wrap="square" lIns="91427" tIns="45713" rIns="91427" bIns="45713">
            <a:spAutoFit/>
          </a:bodyPr>
          <a:lstStyle>
            <a:defPPr>
              <a:defRPr lang="fr-FR"/>
            </a:defPPr>
            <a:lvl1pPr indent="-342900" fontAlgn="base">
              <a:spcBef>
                <a:spcPct val="0"/>
              </a:spcBef>
              <a:spcAft>
                <a:spcPct val="0"/>
              </a:spcAft>
              <a:buFontTx/>
              <a:buNone/>
              <a:defRPr sz="2400" b="0">
                <a:solidFill>
                  <a:srgbClr val="283583"/>
                </a:solidFill>
              </a:defRPr>
            </a:lvl1pPr>
            <a:lvl2pPr marL="800100" lvl="1" indent="-342900">
              <a:buFont typeface="Arial" charset="0"/>
              <a:buChar char="•"/>
              <a:defRPr sz="2000">
                <a:solidFill>
                  <a:srgbClr val="283583"/>
                </a:solidFill>
              </a:defRPr>
            </a:lvl2pPr>
          </a:lstStyle>
          <a:p>
            <a:r>
              <a:rPr lang="en-US" altLang="en-US" dirty="0"/>
              <a:t>Oil and gas</a:t>
            </a:r>
          </a:p>
        </p:txBody>
      </p:sp>
      <p:pic>
        <p:nvPicPr>
          <p:cNvPr id="55307" name="Picture 4" descr="C:\Users\Paul Holthus\Desktop\PAUL\1 WORLD OCEAN COUNCIL\1 Media\Images - Maps\Images - Shipping - Ferries\imagesCA9JUV1Z.jpg"/>
          <p:cNvPicPr>
            <a:picLocks noChangeAspect="1" noChangeArrowheads="1"/>
          </p:cNvPicPr>
          <p:nvPr/>
        </p:nvPicPr>
        <p:blipFill>
          <a:blip r:embed="rId7" cstate="print"/>
          <a:srcRect/>
          <a:stretch>
            <a:fillRect/>
          </a:stretch>
        </p:blipFill>
        <p:spPr bwMode="auto">
          <a:xfrm>
            <a:off x="1055688" y="4307060"/>
            <a:ext cx="2752725" cy="1657350"/>
          </a:xfrm>
          <a:prstGeom prst="rect">
            <a:avLst/>
          </a:prstGeom>
          <a:noFill/>
          <a:ln w="9525">
            <a:noFill/>
            <a:miter lim="800000"/>
            <a:headEnd/>
            <a:tailEnd/>
          </a:ln>
        </p:spPr>
      </p:pic>
      <p:sp>
        <p:nvSpPr>
          <p:cNvPr id="55308" name="Text Box 5"/>
          <p:cNvSpPr txBox="1">
            <a:spLocks noChangeArrowheads="1"/>
          </p:cNvSpPr>
          <p:nvPr/>
        </p:nvSpPr>
        <p:spPr bwMode="auto">
          <a:xfrm>
            <a:off x="1814097" y="3778422"/>
            <a:ext cx="2192338" cy="463550"/>
          </a:xfrm>
          <a:prstGeom prst="rect">
            <a:avLst/>
          </a:prstGeom>
          <a:noFill/>
          <a:ln w="9525">
            <a:noFill/>
            <a:miter lim="800000"/>
            <a:headEnd/>
            <a:tailEnd/>
          </a:ln>
        </p:spPr>
        <p:txBody>
          <a:bodyPr wrap="square" lIns="91427" tIns="45713" rIns="91427" bIns="45713">
            <a:spAutoFit/>
          </a:bodyPr>
          <a:lstStyle>
            <a:defPPr>
              <a:defRPr lang="fr-FR"/>
            </a:defPPr>
            <a:lvl1pPr indent="-342900" fontAlgn="base">
              <a:spcBef>
                <a:spcPct val="0"/>
              </a:spcBef>
              <a:spcAft>
                <a:spcPct val="0"/>
              </a:spcAft>
              <a:buFontTx/>
              <a:buNone/>
              <a:defRPr sz="2400" b="0">
                <a:solidFill>
                  <a:srgbClr val="283583"/>
                </a:solidFill>
              </a:defRPr>
            </a:lvl1pPr>
            <a:lvl2pPr marL="800100" lvl="1" indent="-342900">
              <a:buFont typeface="Arial" charset="0"/>
              <a:buChar char="•"/>
              <a:defRPr sz="2000">
                <a:solidFill>
                  <a:srgbClr val="283583"/>
                </a:solidFill>
              </a:defRPr>
            </a:lvl2pPr>
          </a:lstStyle>
          <a:p>
            <a:r>
              <a:rPr lang="en-US" altLang="en-US"/>
              <a:t>Ferries</a:t>
            </a:r>
          </a:p>
        </p:txBody>
      </p:sp>
      <p:pic>
        <p:nvPicPr>
          <p:cNvPr id="55309" name="Picture 6" descr="C:\Users\Fred-Tassie\Pictures\oil_001_platform.jpg"/>
          <p:cNvPicPr>
            <a:picLocks noChangeAspect="1" noChangeArrowheads="1"/>
          </p:cNvPicPr>
          <p:nvPr/>
        </p:nvPicPr>
        <p:blipFill>
          <a:blip r:embed="rId8" cstate="print"/>
          <a:srcRect/>
          <a:stretch>
            <a:fillRect/>
          </a:stretch>
        </p:blipFill>
        <p:spPr bwMode="auto">
          <a:xfrm>
            <a:off x="1055688" y="1319561"/>
            <a:ext cx="2678112" cy="2147887"/>
          </a:xfrm>
          <a:prstGeom prst="rect">
            <a:avLst/>
          </a:prstGeom>
          <a:noFill/>
          <a:ln w="9525">
            <a:noFill/>
            <a:miter lim="800000"/>
            <a:headEnd/>
            <a:tailEnd/>
          </a:ln>
        </p:spPr>
      </p:pic>
      <p:sp>
        <p:nvSpPr>
          <p:cNvPr id="55310" name="Text Box 5"/>
          <p:cNvSpPr txBox="1">
            <a:spLocks noChangeArrowheads="1"/>
          </p:cNvSpPr>
          <p:nvPr/>
        </p:nvSpPr>
        <p:spPr bwMode="auto">
          <a:xfrm>
            <a:off x="5168317" y="859186"/>
            <a:ext cx="1939925" cy="460375"/>
          </a:xfrm>
          <a:prstGeom prst="rect">
            <a:avLst/>
          </a:prstGeom>
          <a:noFill/>
          <a:ln w="9525">
            <a:noFill/>
            <a:miter lim="800000"/>
            <a:headEnd/>
            <a:tailEnd/>
          </a:ln>
        </p:spPr>
        <p:txBody>
          <a:bodyPr wrap="square" lIns="91427" tIns="45713" rIns="91427" bIns="45713">
            <a:spAutoFit/>
          </a:bodyPr>
          <a:lstStyle>
            <a:defPPr>
              <a:defRPr lang="fr-FR"/>
            </a:defPPr>
            <a:lvl1pPr indent="-342900" fontAlgn="base">
              <a:spcBef>
                <a:spcPct val="0"/>
              </a:spcBef>
              <a:spcAft>
                <a:spcPct val="0"/>
              </a:spcAft>
              <a:buFontTx/>
              <a:buNone/>
              <a:defRPr sz="2400" b="0">
                <a:solidFill>
                  <a:srgbClr val="283583"/>
                </a:solidFill>
              </a:defRPr>
            </a:lvl1pPr>
            <a:lvl2pPr marL="800100" lvl="1" indent="-342900">
              <a:buFont typeface="Arial" charset="0"/>
              <a:buChar char="•"/>
              <a:defRPr sz="2000">
                <a:solidFill>
                  <a:srgbClr val="283583"/>
                </a:solidFill>
              </a:defRPr>
            </a:lvl2pPr>
          </a:lstStyle>
          <a:p>
            <a:r>
              <a:rPr lang="en-US" altLang="en-US"/>
              <a:t>Fisheries</a:t>
            </a:r>
          </a:p>
        </p:txBody>
      </p:sp>
    </p:spTree>
    <p:extLst>
      <p:ext uri="{BB962C8B-B14F-4D97-AF65-F5344CB8AC3E}">
        <p14:creationId xmlns:p14="http://schemas.microsoft.com/office/powerpoint/2010/main" val="12374944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0" y="-74948"/>
            <a:ext cx="11164186" cy="769441"/>
          </a:xfrm>
          <a:prstGeom prst="rect">
            <a:avLst/>
          </a:prstGeom>
          <a:noFill/>
          <a:ln w="9525">
            <a:noFill/>
            <a:miter lim="800000"/>
            <a:headEnd/>
            <a:tailEnd/>
          </a:ln>
        </p:spPr>
        <p:txBody>
          <a:bodyPr wrap="square">
            <a:spAutoFit/>
          </a:bodyPr>
          <a:lstStyle>
            <a:defPPr>
              <a:defRPr lang="fr-FR"/>
            </a:defPPr>
            <a:lvl1pPr algn="ctr" eaLnBrk="0" fontAlgn="base" hangingPunct="0">
              <a:spcBef>
                <a:spcPct val="50000"/>
              </a:spcBef>
              <a:spcAft>
                <a:spcPct val="0"/>
              </a:spcAft>
              <a:defRPr sz="4400">
                <a:solidFill>
                  <a:schemeClr val="bg1"/>
                </a:solidFill>
                <a:latin typeface="+mj-lt"/>
                <a:ea typeface="+mj-ea"/>
                <a:cs typeface="+mj-cs"/>
              </a:defRPr>
            </a:lvl1pPr>
          </a:lstStyle>
          <a:p>
            <a:pPr algn="l"/>
            <a:r>
              <a:rPr lang="en-US" altLang="en-US" dirty="0">
                <a:latin typeface="+mn-lt"/>
              </a:rPr>
              <a:t>SMART Ocean-SMART Industries: How it works</a:t>
            </a:r>
          </a:p>
        </p:txBody>
      </p:sp>
      <p:sp>
        <p:nvSpPr>
          <p:cNvPr id="1028" name="Text Box 3"/>
          <p:cNvSpPr txBox="1">
            <a:spLocks noChangeArrowheads="1"/>
          </p:cNvSpPr>
          <p:nvPr/>
        </p:nvSpPr>
        <p:spPr bwMode="auto">
          <a:xfrm>
            <a:off x="1170039" y="674407"/>
            <a:ext cx="10087896" cy="5509186"/>
          </a:xfrm>
          <a:prstGeom prst="rect">
            <a:avLst/>
          </a:prstGeom>
          <a:noFill/>
          <a:ln w="9525">
            <a:noFill/>
            <a:miter lim="800000"/>
            <a:headEnd/>
            <a:tailEnd/>
          </a:ln>
        </p:spPr>
        <p:txBody>
          <a:bodyPr wrap="square" lIns="91427" tIns="45713" rIns="91427" bIns="45713">
            <a:spAutoFit/>
          </a:bodyPr>
          <a:lstStyle>
            <a:defPPr>
              <a:defRPr lang="fr-FR"/>
            </a:defPPr>
            <a:lvl1pPr indent="-342900" fontAlgn="base">
              <a:spcBef>
                <a:spcPct val="0"/>
              </a:spcBef>
              <a:spcAft>
                <a:spcPct val="0"/>
              </a:spcAft>
              <a:buFontTx/>
              <a:buNone/>
              <a:defRPr sz="2400" b="0">
                <a:solidFill>
                  <a:srgbClr val="283583"/>
                </a:solidFill>
              </a:defRPr>
            </a:lvl1pPr>
            <a:lvl2pPr marL="800100" lvl="1" indent="-342900">
              <a:buFont typeface="Arial" charset="0"/>
              <a:buChar char="•"/>
              <a:defRPr sz="2000">
                <a:solidFill>
                  <a:srgbClr val="283583"/>
                </a:solidFill>
              </a:defRPr>
            </a:lvl2pPr>
          </a:lstStyle>
          <a:p>
            <a:r>
              <a:rPr lang="en-US" dirty="0"/>
              <a:t>WOC…</a:t>
            </a:r>
          </a:p>
          <a:p>
            <a:endParaRPr lang="en-US" sz="800" dirty="0"/>
          </a:p>
          <a:p>
            <a:pPr>
              <a:buFont typeface="Arial" charset="0"/>
              <a:buChar char="•"/>
            </a:pPr>
            <a:r>
              <a:rPr lang="en-US" dirty="0"/>
              <a:t>Engages scientific institutions to identify:</a:t>
            </a:r>
          </a:p>
          <a:p>
            <a:pPr lvl="1">
              <a:buFont typeface="Courier New" charset="0"/>
              <a:buChar char="o"/>
            </a:pPr>
            <a:r>
              <a:rPr lang="en-US" sz="2400" dirty="0"/>
              <a:t>Priority data collection needs and areas</a:t>
            </a:r>
          </a:p>
          <a:p>
            <a:pPr lvl="1">
              <a:buFont typeface="Courier New" charset="0"/>
              <a:buChar char="o"/>
            </a:pPr>
            <a:r>
              <a:rPr lang="en-US" sz="2400" dirty="0"/>
              <a:t>Appropriate, cost-effective, ship-suitable technology</a:t>
            </a:r>
          </a:p>
          <a:p>
            <a:pPr lvl="1"/>
            <a:endParaRPr lang="en-US" sz="800" dirty="0"/>
          </a:p>
          <a:p>
            <a:pPr>
              <a:buFont typeface="Arial" charset="0"/>
              <a:buChar char="•"/>
            </a:pPr>
            <a:r>
              <a:rPr lang="en-US" dirty="0"/>
              <a:t>Identifies and recruits companies:</a:t>
            </a:r>
          </a:p>
          <a:p>
            <a:pPr lvl="1">
              <a:buFont typeface="Courier New" charset="0"/>
              <a:buChar char="o"/>
            </a:pPr>
            <a:r>
              <a:rPr lang="en-US" sz="2400" dirty="0"/>
              <a:t>With vessels/platforms operating in the priority areas</a:t>
            </a:r>
          </a:p>
          <a:p>
            <a:pPr lvl="1">
              <a:buFont typeface="Courier New" charset="0"/>
              <a:buChar char="o"/>
            </a:pPr>
            <a:r>
              <a:rPr lang="en-US" sz="2400" dirty="0"/>
              <a:t>Interested/capable of hosting/</a:t>
            </a:r>
            <a:r>
              <a:rPr lang="en-US" sz="2400" dirty="0" err="1"/>
              <a:t>depoying</a:t>
            </a:r>
            <a:r>
              <a:rPr lang="en-US" sz="2400" dirty="0"/>
              <a:t>  instruments or hosting scientists</a:t>
            </a:r>
          </a:p>
          <a:p>
            <a:pPr lvl="1"/>
            <a:endParaRPr lang="en-US" sz="800" dirty="0"/>
          </a:p>
          <a:p>
            <a:pPr marL="342900">
              <a:buFont typeface="Arial" panose="020B0604020202020204" pitchFamily="34" charset="0"/>
              <a:buChar char="•"/>
            </a:pPr>
            <a:r>
              <a:rPr lang="en-US" dirty="0"/>
              <a:t>Instigates and facilitates working relationship between the company and the scientific institution</a:t>
            </a:r>
          </a:p>
          <a:p>
            <a:pPr marL="171450" indent="-171450">
              <a:buFont typeface="Arial" panose="020B0604020202020204" pitchFamily="34" charset="0"/>
              <a:buChar char="•"/>
            </a:pPr>
            <a:endParaRPr lang="en-US" sz="800" dirty="0"/>
          </a:p>
          <a:p>
            <a:pPr marL="342900">
              <a:buFont typeface="Arial" panose="020B0604020202020204" pitchFamily="34" charset="0"/>
              <a:buChar char="•"/>
            </a:pPr>
            <a:r>
              <a:rPr lang="en-US" dirty="0"/>
              <a:t>Monitors, coordinates and supports interaction between company and scientific institution</a:t>
            </a:r>
          </a:p>
          <a:p>
            <a:pPr marL="171450" indent="-171450">
              <a:buFont typeface="Arial" panose="020B0604020202020204" pitchFamily="34" charset="0"/>
              <a:buChar char="•"/>
            </a:pPr>
            <a:endParaRPr lang="en-US" sz="800" dirty="0"/>
          </a:p>
          <a:p>
            <a:pPr marL="342900">
              <a:buFont typeface="Arial" panose="020B0604020202020204" pitchFamily="34" charset="0"/>
              <a:buChar char="•"/>
            </a:pPr>
            <a:r>
              <a:rPr lang="en-US" dirty="0"/>
              <a:t>Ensures industry data collection efforts are efficient, cost effective and contribute to national and international public science programs</a:t>
            </a:r>
          </a:p>
        </p:txBody>
      </p:sp>
    </p:spTree>
    <p:extLst>
      <p:ext uri="{BB962C8B-B14F-4D97-AF65-F5344CB8AC3E}">
        <p14:creationId xmlns:p14="http://schemas.microsoft.com/office/powerpoint/2010/main" val="15610686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0" y="-109330"/>
            <a:ext cx="10738883" cy="769441"/>
          </a:xfrm>
          <a:prstGeom prst="rect">
            <a:avLst/>
          </a:prstGeom>
          <a:noFill/>
          <a:ln w="9525">
            <a:noFill/>
            <a:miter lim="800000"/>
            <a:headEnd/>
            <a:tailEnd/>
          </a:ln>
        </p:spPr>
        <p:txBody>
          <a:bodyPr wrap="square">
            <a:spAutoFit/>
          </a:bodyPr>
          <a:lstStyle>
            <a:defPPr>
              <a:defRPr lang="fr-FR"/>
            </a:defPPr>
            <a:lvl1pPr algn="ctr" eaLnBrk="0" fontAlgn="base" hangingPunct="0">
              <a:spcBef>
                <a:spcPct val="50000"/>
              </a:spcBef>
              <a:spcAft>
                <a:spcPct val="0"/>
              </a:spcAft>
              <a:defRPr sz="4400">
                <a:solidFill>
                  <a:schemeClr val="bg1"/>
                </a:solidFill>
                <a:latin typeface="+mj-lt"/>
                <a:ea typeface="+mj-ea"/>
                <a:cs typeface="+mj-cs"/>
              </a:defRPr>
            </a:lvl1pPr>
          </a:lstStyle>
          <a:p>
            <a:pPr algn="l"/>
            <a:r>
              <a:rPr lang="en-US" altLang="en-US" dirty="0">
                <a:latin typeface="+mn-lt"/>
              </a:rPr>
              <a:t>WOC SMART Ocean-SMART Industries at work</a:t>
            </a:r>
          </a:p>
        </p:txBody>
      </p:sp>
      <p:sp>
        <p:nvSpPr>
          <p:cNvPr id="1028" name="Text Box 3"/>
          <p:cNvSpPr txBox="1">
            <a:spLocks noChangeArrowheads="1"/>
          </p:cNvSpPr>
          <p:nvPr/>
        </p:nvSpPr>
        <p:spPr bwMode="auto">
          <a:xfrm>
            <a:off x="295172" y="759783"/>
            <a:ext cx="11405215" cy="3416306"/>
          </a:xfrm>
          <a:prstGeom prst="rect">
            <a:avLst/>
          </a:prstGeom>
          <a:noFill/>
          <a:ln w="9525">
            <a:noFill/>
            <a:miter lim="800000"/>
            <a:headEnd/>
            <a:tailEnd/>
          </a:ln>
        </p:spPr>
        <p:txBody>
          <a:bodyPr wrap="square" lIns="91427" tIns="45713" rIns="91427" bIns="45713">
            <a:spAutoFit/>
          </a:bodyPr>
          <a:lstStyle>
            <a:defPPr>
              <a:defRPr lang="fr-FR"/>
            </a:defPPr>
            <a:lvl1pPr indent="-342900" fontAlgn="base">
              <a:spcBef>
                <a:spcPct val="0"/>
              </a:spcBef>
              <a:spcAft>
                <a:spcPct val="0"/>
              </a:spcAft>
              <a:buFontTx/>
              <a:buNone/>
              <a:defRPr sz="2400" b="0">
                <a:solidFill>
                  <a:srgbClr val="283583"/>
                </a:solidFill>
              </a:defRPr>
            </a:lvl1pPr>
            <a:lvl2pPr marL="800100" lvl="1" indent="-342900">
              <a:buFont typeface="Arial" charset="0"/>
              <a:buChar char="•"/>
              <a:defRPr sz="2000">
                <a:solidFill>
                  <a:srgbClr val="283583"/>
                </a:solidFill>
              </a:defRPr>
            </a:lvl2pPr>
          </a:lstStyle>
          <a:p>
            <a:pPr indent="0"/>
            <a:r>
              <a:rPr lang="en-US" altLang="en-US" b="1" i="1" dirty="0">
                <a:cs typeface="Arial" panose="020B0604020202020204" pitchFamily="34" charset="0"/>
              </a:rPr>
              <a:t>Project: Installing Tsunami Detection Instruments on Ships Traversing Pacific </a:t>
            </a:r>
          </a:p>
          <a:p>
            <a:pPr marL="342900">
              <a:buFont typeface="Arial" panose="020B0604020202020204" pitchFamily="34" charset="0"/>
              <a:buChar char="•"/>
            </a:pPr>
            <a:r>
              <a:rPr lang="en-US" altLang="en-US" dirty="0">
                <a:cs typeface="Arial" panose="020B0604020202020204" pitchFamily="34" charset="0"/>
              </a:rPr>
              <a:t>University of Hawaii scientists approach WOC SO-SI program for help</a:t>
            </a:r>
          </a:p>
          <a:p>
            <a:pPr marL="342900">
              <a:buFont typeface="Arial" panose="020B0604020202020204" pitchFamily="34" charset="0"/>
              <a:buChar char="•"/>
            </a:pPr>
            <a:r>
              <a:rPr lang="en-US" altLang="en-US" dirty="0">
                <a:cs typeface="Arial" panose="020B0604020202020204" pitchFamily="34" charset="0"/>
              </a:rPr>
              <a:t>WOC reaches out to shipping industry with information and call to assist</a:t>
            </a:r>
          </a:p>
          <a:p>
            <a:pPr marL="342900">
              <a:buFont typeface="Arial" panose="020B0604020202020204" pitchFamily="34" charset="0"/>
              <a:buChar char="•"/>
            </a:pPr>
            <a:r>
              <a:rPr lang="en-US" altLang="en-US" dirty="0">
                <a:cs typeface="Arial" panose="020B0604020202020204" pitchFamily="34" charset="0"/>
              </a:rPr>
              <a:t>Within weeks, Maersk and Matson volunteer 8 ships for an initial 2 year project</a:t>
            </a:r>
          </a:p>
          <a:p>
            <a:pPr marL="342900">
              <a:buFont typeface="Arial" panose="020B0604020202020204" pitchFamily="34" charset="0"/>
              <a:buChar char="•"/>
            </a:pPr>
            <a:r>
              <a:rPr lang="en-US" altLang="en-US" dirty="0">
                <a:cs typeface="Arial" panose="020B0604020202020204" pitchFamily="34" charset="0"/>
              </a:rPr>
              <a:t>Within a few months, ships are equipped with prototype real-time geodetic GPS systems and satellite communications links</a:t>
            </a:r>
          </a:p>
          <a:p>
            <a:pPr marL="342900">
              <a:buFont typeface="Arial" panose="020B0604020202020204" pitchFamily="34" charset="0"/>
              <a:buChar char="•"/>
            </a:pPr>
            <a:r>
              <a:rPr lang="en-US" altLang="en-US" dirty="0">
                <a:cs typeface="Arial" panose="020B0604020202020204" pitchFamily="34" charset="0"/>
              </a:rPr>
              <a:t>Data begins streaming via satellite to a land-based data center for processing and analysis for tsunami signals in a ground-breaking, far-reaching pilot project</a:t>
            </a:r>
          </a:p>
          <a:p>
            <a:pPr marL="342900">
              <a:buFont typeface="Arial" panose="020B0604020202020204" pitchFamily="34" charset="0"/>
              <a:buChar char="•"/>
            </a:pPr>
            <a:endParaRPr lang="en-US" dirty="0"/>
          </a:p>
        </p:txBody>
      </p:sp>
      <p:pic>
        <p:nvPicPr>
          <p:cNvPr id="4" name="Picture 2"/>
          <p:cNvPicPr>
            <a:picLocks noChangeAspect="1"/>
          </p:cNvPicPr>
          <p:nvPr/>
        </p:nvPicPr>
        <p:blipFill rotWithShape="1">
          <a:blip r:embed="rId3">
            <a:extLst>
              <a:ext uri="{28A0092B-C50C-407E-A947-70E740481C1C}">
                <a14:useLocalDpi xmlns:a14="http://schemas.microsoft.com/office/drawing/2010/main" val="0"/>
              </a:ext>
            </a:extLst>
          </a:blip>
          <a:srcRect t="18366" r="5724" b="4253"/>
          <a:stretch/>
        </p:blipFill>
        <p:spPr bwMode="auto">
          <a:xfrm>
            <a:off x="0" y="4034913"/>
            <a:ext cx="6145161" cy="257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rotWithShape="1">
          <a:blip r:embed="rId4">
            <a:extLst>
              <a:ext uri="{28A0092B-C50C-407E-A947-70E740481C1C}">
                <a14:useLocalDpi xmlns:a14="http://schemas.microsoft.com/office/drawing/2010/main" val="0"/>
              </a:ext>
            </a:extLst>
          </a:blip>
          <a:srcRect l="13207" t="14082" r="6876" b="5747"/>
          <a:stretch/>
        </p:blipFill>
        <p:spPr bwMode="auto">
          <a:xfrm>
            <a:off x="6607278" y="4034914"/>
            <a:ext cx="5014451" cy="257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70968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3"/>
          <p:cNvSpPr txBox="1">
            <a:spLocks noChangeArrowheads="1"/>
          </p:cNvSpPr>
          <p:nvPr/>
        </p:nvSpPr>
        <p:spPr bwMode="auto">
          <a:xfrm>
            <a:off x="437637" y="1248763"/>
            <a:ext cx="11587216" cy="5416853"/>
          </a:xfrm>
          <a:prstGeom prst="rect">
            <a:avLst/>
          </a:prstGeom>
          <a:noFill/>
          <a:ln w="9525">
            <a:noFill/>
            <a:miter lim="800000"/>
            <a:headEnd/>
            <a:tailEnd/>
          </a:ln>
        </p:spPr>
        <p:txBody>
          <a:bodyPr wrap="square" lIns="91427" tIns="45713" rIns="91427" bIns="45713">
            <a:spAutoFit/>
          </a:bodyPr>
          <a:lstStyle>
            <a:defPPr>
              <a:defRPr lang="fr-FR"/>
            </a:defPPr>
            <a:lvl1pPr indent="-342900" fontAlgn="base">
              <a:spcBef>
                <a:spcPct val="0"/>
              </a:spcBef>
              <a:spcAft>
                <a:spcPct val="0"/>
              </a:spcAft>
              <a:buFontTx/>
              <a:buNone/>
              <a:defRPr sz="2400" b="0">
                <a:solidFill>
                  <a:srgbClr val="283583"/>
                </a:solidFill>
              </a:defRPr>
            </a:lvl1pPr>
            <a:lvl2pPr marL="800100" lvl="1" indent="-342900">
              <a:buFont typeface="Arial" charset="0"/>
              <a:buChar char="•"/>
              <a:defRPr sz="2000">
                <a:solidFill>
                  <a:srgbClr val="283583"/>
                </a:solidFill>
              </a:defRPr>
            </a:lvl2pPr>
          </a:lstStyle>
          <a:p>
            <a:pPr>
              <a:defRPr/>
            </a:pPr>
            <a:r>
              <a:rPr lang="en-US" b="1" dirty="0">
                <a:highlight>
                  <a:srgbClr val="FFFF00"/>
                </a:highlight>
                <a:cs typeface="Arial" panose="020B0604020202020204" pitchFamily="34" charset="0"/>
              </a:rPr>
              <a:t>A well-developed ocean business leadership organization such as the WOC furthers ocean sustainable development by…</a:t>
            </a:r>
            <a:endParaRPr lang="en-US" dirty="0">
              <a:highlight>
                <a:srgbClr val="FFFF00"/>
              </a:highlight>
              <a:cs typeface="Arial" panose="020B0604020202020204" pitchFamily="34" charset="0"/>
            </a:endParaRPr>
          </a:p>
          <a:p>
            <a:pPr indent="0">
              <a:defRPr/>
            </a:pPr>
            <a:endParaRPr lang="en-US" sz="1000" b="1" dirty="0">
              <a:cs typeface="Arial" panose="020B0604020202020204" pitchFamily="34" charset="0"/>
            </a:endParaRPr>
          </a:p>
          <a:p>
            <a:pPr marL="342900">
              <a:buFont typeface="Arial" panose="020B0604020202020204" pitchFamily="34" charset="0"/>
              <a:buChar char="•"/>
              <a:defRPr/>
            </a:pPr>
            <a:r>
              <a:rPr lang="en-US" b="1" dirty="0">
                <a:cs typeface="Arial" panose="020B0604020202020204" pitchFamily="34" charset="0"/>
              </a:rPr>
              <a:t>Serving as the portal and bridge to the entire diverse global ocean business community</a:t>
            </a:r>
          </a:p>
          <a:p>
            <a:pPr marL="342900">
              <a:buFont typeface="Arial" panose="020B0604020202020204" pitchFamily="34" charset="0"/>
              <a:buChar char="•"/>
              <a:defRPr/>
            </a:pPr>
            <a:r>
              <a:rPr lang="en-US" b="1" dirty="0">
                <a:cs typeface="Arial" panose="020B0604020202020204" pitchFamily="34" charset="0"/>
              </a:rPr>
              <a:t>Identifying and involving leadership companies </a:t>
            </a:r>
            <a:r>
              <a:rPr lang="en-US" dirty="0">
                <a:cs typeface="Arial" panose="020B0604020202020204" pitchFamily="34" charset="0"/>
              </a:rPr>
              <a:t>and industry organizations from a comprehensive network to participate in programs and projects</a:t>
            </a:r>
          </a:p>
          <a:p>
            <a:pPr marL="342900">
              <a:buFont typeface="Arial" panose="020B0604020202020204" pitchFamily="34" charset="0"/>
              <a:buChar char="•"/>
              <a:defRPr/>
            </a:pPr>
            <a:r>
              <a:rPr lang="en-US" dirty="0">
                <a:cs typeface="Arial" panose="020B0604020202020204" pitchFamily="34" charset="0"/>
              </a:rPr>
              <a:t>Eliciting industry ideas and input early on, e.g. identifying priorities, designing projects, engaging additional sectors and companies, etc. - and then getting to work</a:t>
            </a:r>
          </a:p>
          <a:p>
            <a:pPr marL="342900">
              <a:buFont typeface="Arial" panose="020B0604020202020204" pitchFamily="34" charset="0"/>
              <a:buChar char="•"/>
              <a:defRPr/>
            </a:pPr>
            <a:r>
              <a:rPr lang="en-US" dirty="0">
                <a:cs typeface="Arial" panose="020B0604020202020204" pitchFamily="34" charset="0"/>
              </a:rPr>
              <a:t>Bringing private sector partners together to develop and implement projects</a:t>
            </a:r>
          </a:p>
          <a:p>
            <a:pPr marL="342900">
              <a:buFont typeface="Arial" panose="020B0604020202020204" pitchFamily="34" charset="0"/>
              <a:buChar char="•"/>
              <a:defRPr/>
            </a:pPr>
            <a:r>
              <a:rPr lang="en-US" b="1" dirty="0">
                <a:cs typeface="Arial" panose="020B0604020202020204" pitchFamily="34" charset="0"/>
              </a:rPr>
              <a:t>Establishing the institutional basis for continued, sustained interaction with the ocean business community</a:t>
            </a:r>
            <a:r>
              <a:rPr lang="en-US" dirty="0">
                <a:cs typeface="Arial" panose="020B0604020202020204" pitchFamily="34" charset="0"/>
              </a:rPr>
              <a:t>, e.g. identifying additional companies to engage</a:t>
            </a:r>
          </a:p>
          <a:p>
            <a:pPr marL="342900">
              <a:buFont typeface="Arial" panose="020B0604020202020204" pitchFamily="34" charset="0"/>
              <a:buChar char="•"/>
              <a:defRPr/>
            </a:pPr>
            <a:r>
              <a:rPr lang="en-US" dirty="0">
                <a:cs typeface="Arial" panose="020B0604020202020204" pitchFamily="34" charset="0"/>
              </a:rPr>
              <a:t>Developing specific, targeted workshops and seminars with industry</a:t>
            </a:r>
          </a:p>
          <a:p>
            <a:pPr marL="342900">
              <a:buFont typeface="Arial" panose="020B0604020202020204" pitchFamily="34" charset="0"/>
              <a:buChar char="•"/>
              <a:defRPr/>
            </a:pPr>
            <a:r>
              <a:rPr lang="en-US" b="1" dirty="0">
                <a:cs typeface="Arial" panose="020B0604020202020204" pitchFamily="34" charset="0"/>
              </a:rPr>
              <a:t>Identifying and facilitating access to where the private sector is gathering</a:t>
            </a:r>
            <a:r>
              <a:rPr lang="en-US" dirty="0">
                <a:cs typeface="Arial" panose="020B0604020202020204" pitchFamily="34" charset="0"/>
              </a:rPr>
              <a:t>, e.g. the annual WOC </a:t>
            </a:r>
            <a:r>
              <a:rPr lang="en-US" i="1" dirty="0">
                <a:cs typeface="Arial" panose="020B0604020202020204" pitchFamily="34" charset="0"/>
              </a:rPr>
              <a:t>Sustainable Ocean Summit (SOS)</a:t>
            </a:r>
          </a:p>
          <a:p>
            <a:pPr marL="342900">
              <a:buFont typeface="Arial" panose="020B0604020202020204" pitchFamily="34" charset="0"/>
              <a:buChar char="•"/>
            </a:pPr>
            <a:endParaRPr lang="en-US" dirty="0"/>
          </a:p>
        </p:txBody>
      </p:sp>
      <p:sp>
        <p:nvSpPr>
          <p:cNvPr id="5" name="Text Box 2"/>
          <p:cNvSpPr txBox="1">
            <a:spLocks noChangeArrowheads="1"/>
          </p:cNvSpPr>
          <p:nvPr/>
        </p:nvSpPr>
        <p:spPr bwMode="auto">
          <a:xfrm>
            <a:off x="167146" y="-109330"/>
            <a:ext cx="11191734" cy="1446550"/>
          </a:xfrm>
          <a:prstGeom prst="rect">
            <a:avLst/>
          </a:prstGeom>
          <a:noFill/>
          <a:ln w="9525">
            <a:noFill/>
            <a:miter lim="800000"/>
            <a:headEnd/>
            <a:tailEnd/>
          </a:ln>
        </p:spPr>
        <p:txBody>
          <a:bodyPr wrap="square">
            <a:spAutoFit/>
          </a:bodyPr>
          <a:lstStyle>
            <a:defPPr>
              <a:defRPr lang="fr-FR"/>
            </a:defPPr>
            <a:lvl1pPr algn="ctr" eaLnBrk="0" fontAlgn="base" hangingPunct="0">
              <a:spcBef>
                <a:spcPct val="50000"/>
              </a:spcBef>
              <a:spcAft>
                <a:spcPct val="0"/>
              </a:spcAft>
              <a:defRPr sz="4400">
                <a:solidFill>
                  <a:schemeClr val="bg1"/>
                </a:solidFill>
                <a:latin typeface="+mj-lt"/>
                <a:ea typeface="+mj-ea"/>
                <a:cs typeface="+mj-cs"/>
              </a:defRPr>
            </a:lvl1pPr>
          </a:lstStyle>
          <a:p>
            <a:pPr algn="l">
              <a:spcBef>
                <a:spcPct val="0"/>
              </a:spcBef>
            </a:pPr>
            <a:r>
              <a:rPr lang="en-US" altLang="en-US" dirty="0">
                <a:latin typeface="+mn-lt"/>
                <a:cs typeface="Arial" panose="020B0604020202020204" pitchFamily="34" charset="0"/>
              </a:rPr>
              <a:t>WHY Advance Business and Investment Action </a:t>
            </a:r>
            <a:r>
              <a:rPr lang="en-US" altLang="en-US" dirty="0">
                <a:solidFill>
                  <a:schemeClr val="tx1"/>
                </a:solidFill>
                <a:latin typeface="+mn-lt"/>
                <a:cs typeface="Arial" panose="020B0604020202020204" pitchFamily="34" charset="0"/>
              </a:rPr>
              <a:t>in Ocean Sustainable </a:t>
            </a:r>
            <a:r>
              <a:rPr lang="en-US" altLang="en-US" dirty="0">
                <a:solidFill>
                  <a:srgbClr val="002060"/>
                </a:solidFill>
                <a:latin typeface="+mn-lt"/>
                <a:cs typeface="Arial" panose="020B0604020202020204" pitchFamily="34" charset="0"/>
              </a:rPr>
              <a:t>Development</a:t>
            </a:r>
            <a:endParaRPr lang="en-US" altLang="en-US" dirty="0">
              <a:solidFill>
                <a:srgbClr val="002060"/>
              </a:solidFill>
              <a:cs typeface="Arial" panose="020B0604020202020204" pitchFamily="34" charset="0"/>
            </a:endParaRPr>
          </a:p>
        </p:txBody>
      </p:sp>
    </p:spTree>
    <p:extLst>
      <p:ext uri="{BB962C8B-B14F-4D97-AF65-F5344CB8AC3E}">
        <p14:creationId xmlns:p14="http://schemas.microsoft.com/office/powerpoint/2010/main" val="313164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103809"/>
            <a:ext cx="8839200" cy="769441"/>
          </a:xfrm>
          <a:prstGeom prst="rect">
            <a:avLst/>
          </a:prstGeom>
          <a:noFill/>
          <a:ln w="9525">
            <a:noFill/>
            <a:miter lim="800000"/>
            <a:headEnd/>
            <a:tailEnd/>
          </a:ln>
        </p:spPr>
        <p:txBody>
          <a:bodyPr>
            <a:spAutoFit/>
          </a:bodyPr>
          <a:lstStyle>
            <a:defPPr>
              <a:defRPr lang="fr-FR"/>
            </a:defPPr>
            <a:lvl1pPr eaLnBrk="0" fontAlgn="base" hangingPunct="0">
              <a:spcBef>
                <a:spcPct val="50000"/>
              </a:spcBef>
              <a:spcAft>
                <a:spcPct val="0"/>
              </a:spcAft>
              <a:defRPr sz="4400">
                <a:solidFill>
                  <a:schemeClr val="bg1"/>
                </a:solidFill>
                <a:latin typeface="+mj-lt"/>
                <a:ea typeface="+mj-ea"/>
                <a:cs typeface="+mj-cs"/>
              </a:defRPr>
            </a:lvl1pPr>
          </a:lstStyle>
          <a:p>
            <a:r>
              <a:rPr lang="en-US" altLang="en-US" dirty="0">
                <a:latin typeface="+mn-lt"/>
              </a:rPr>
              <a:t>A diverse Ocean Business Community</a:t>
            </a:r>
          </a:p>
        </p:txBody>
      </p:sp>
      <p:sp>
        <p:nvSpPr>
          <p:cNvPr id="1028" name="Text Box 3"/>
          <p:cNvSpPr txBox="1">
            <a:spLocks noChangeArrowheads="1"/>
          </p:cNvSpPr>
          <p:nvPr/>
        </p:nvSpPr>
        <p:spPr bwMode="auto">
          <a:xfrm>
            <a:off x="786786" y="708385"/>
            <a:ext cx="9576414" cy="5949834"/>
          </a:xfrm>
          <a:prstGeom prst="rect">
            <a:avLst/>
          </a:prstGeom>
        </p:spPr>
        <p:txBody>
          <a:bodyPr vert="horz" lIns="91440" tIns="45720" rIns="91440" bIns="45720" rtlCol="0">
            <a:normAutofit/>
          </a:bodyPr>
          <a:lstStyle>
            <a:lvl1pPr marL="228600" indent="-228600">
              <a:lnSpc>
                <a:spcPct val="90000"/>
              </a:lnSpc>
              <a:spcBef>
                <a:spcPts val="1000"/>
              </a:spcBef>
              <a:buFont typeface="Arial"/>
              <a:buChar char="•"/>
              <a:defRPr sz="2800">
                <a:solidFill>
                  <a:srgbClr val="283583"/>
                </a:solidFill>
              </a:defRPr>
            </a:lvl1pPr>
            <a:lvl2pPr marL="685800" indent="-228600">
              <a:lnSpc>
                <a:spcPct val="90000"/>
              </a:lnSpc>
              <a:spcBef>
                <a:spcPts val="500"/>
              </a:spcBef>
              <a:buFont typeface="Arial"/>
              <a:buChar char="•"/>
              <a:defRPr sz="2400">
                <a:solidFill>
                  <a:srgbClr val="283583"/>
                </a:solidFill>
              </a:defRPr>
            </a:lvl2pPr>
            <a:lvl3pPr marL="1143000" indent="-228600">
              <a:lnSpc>
                <a:spcPct val="90000"/>
              </a:lnSpc>
              <a:spcBef>
                <a:spcPts val="500"/>
              </a:spcBef>
              <a:buFont typeface="Arial"/>
              <a:buChar char="•"/>
              <a:defRPr sz="2000">
                <a:solidFill>
                  <a:srgbClr val="283583"/>
                </a:solidFill>
              </a:defRPr>
            </a:lvl3pPr>
            <a:lvl4pPr marL="1600200" indent="-228600">
              <a:lnSpc>
                <a:spcPct val="90000"/>
              </a:lnSpc>
              <a:spcBef>
                <a:spcPts val="500"/>
              </a:spcBef>
              <a:buFont typeface="Arial"/>
              <a:buChar char="•"/>
              <a:defRPr>
                <a:solidFill>
                  <a:srgbClr val="283583"/>
                </a:solidFill>
              </a:defRPr>
            </a:lvl4pPr>
            <a:lvl5pPr marL="2057400" indent="-228600">
              <a:lnSpc>
                <a:spcPct val="90000"/>
              </a:lnSpc>
              <a:spcBef>
                <a:spcPts val="500"/>
              </a:spcBef>
              <a:buFont typeface="Arial"/>
              <a:buChar char="•"/>
              <a:defRPr>
                <a:solidFill>
                  <a:srgbClr val="283583"/>
                </a:solidFill>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indent="0">
              <a:buNone/>
            </a:pPr>
            <a:r>
              <a:rPr lang="en-US" b="1" dirty="0"/>
              <a:t>1. Direct Ocean Users</a:t>
            </a:r>
          </a:p>
          <a:p>
            <a:pPr lvl="1"/>
            <a:r>
              <a:rPr lang="en-US" dirty="0"/>
              <a:t>Industries that depend on the ocean for the extraction or production of goods (living, non-living, energy) and the  provision of services (transport, tourism, etc.)</a:t>
            </a:r>
            <a:endParaRPr lang="en-US" sz="800" dirty="0"/>
          </a:p>
          <a:p>
            <a:pPr marL="0" indent="0">
              <a:buNone/>
            </a:pPr>
            <a:r>
              <a:rPr lang="en-US" b="1" dirty="0"/>
              <a:t>2. Ocean User Support Industries </a:t>
            </a:r>
          </a:p>
          <a:p>
            <a:pPr lvl="1"/>
            <a:r>
              <a:rPr lang="en-US" dirty="0"/>
              <a:t>Industries that depend on direct users for their existence (e.g. shipbuilders) or drive ocean industry growth (e.g. extractors, manufacturers, retailers that transport materials or products by sea)</a:t>
            </a:r>
            <a:endParaRPr lang="en-US" sz="800" dirty="0"/>
          </a:p>
          <a:p>
            <a:pPr marL="0" indent="0">
              <a:buNone/>
            </a:pPr>
            <a:r>
              <a:rPr lang="en-US" b="1" dirty="0"/>
              <a:t>3. Essential Ocean Use “Infrastructure”</a:t>
            </a:r>
          </a:p>
          <a:p>
            <a:pPr lvl="1"/>
            <a:r>
              <a:rPr lang="en-US" dirty="0"/>
              <a:t>Insurance, finance, legal and other essential services that enable ocean industries to operate</a:t>
            </a:r>
          </a:p>
          <a:p>
            <a:endParaRPr lang="en-US" dirty="0"/>
          </a:p>
        </p:txBody>
      </p:sp>
      <p:pic>
        <p:nvPicPr>
          <p:cNvPr id="4" name="Picture 4" descr="https://mlsvc01-prod.s3.amazonaws.com/a9e65024401/f846f0a2-3eb8-4edf-9a06-f4c266798cbd.jpg?ver=1426691961000">
            <a:extLst>
              <a:ext uri="{FF2B5EF4-FFF2-40B4-BE49-F238E27FC236}">
                <a16:creationId xmlns:a16="http://schemas.microsoft.com/office/drawing/2014/main" id="{CF9B67FC-669B-4584-907E-0EBDB19F8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200" y="5036244"/>
            <a:ext cx="3352800" cy="184763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container ship underway">
            <a:extLst>
              <a:ext uri="{FF2B5EF4-FFF2-40B4-BE49-F238E27FC236}">
                <a16:creationId xmlns:a16="http://schemas.microsoft.com/office/drawing/2014/main" id="{33295030-D557-44FC-9FDF-3956223A19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36244"/>
            <a:ext cx="3264310" cy="182175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ship construction">
            <a:extLst>
              <a:ext uri="{FF2B5EF4-FFF2-40B4-BE49-F238E27FC236}">
                <a16:creationId xmlns:a16="http://schemas.microsoft.com/office/drawing/2014/main" id="{B6D7D7DC-C7B5-4F14-A9C4-F03B6A32E0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7536" y="5036244"/>
            <a:ext cx="3608438" cy="2074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4118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167146" y="-109330"/>
            <a:ext cx="11867537" cy="1446550"/>
          </a:xfrm>
          <a:prstGeom prst="rect">
            <a:avLst/>
          </a:prstGeom>
          <a:noFill/>
          <a:ln w="9525">
            <a:noFill/>
            <a:miter lim="800000"/>
            <a:headEnd/>
            <a:tailEnd/>
          </a:ln>
        </p:spPr>
        <p:txBody>
          <a:bodyPr wrap="square">
            <a:spAutoFit/>
          </a:bodyPr>
          <a:lstStyle>
            <a:defPPr>
              <a:defRPr lang="fr-FR"/>
            </a:defPPr>
            <a:lvl1pPr algn="ctr" eaLnBrk="0" fontAlgn="base" hangingPunct="0">
              <a:spcBef>
                <a:spcPct val="50000"/>
              </a:spcBef>
              <a:spcAft>
                <a:spcPct val="0"/>
              </a:spcAft>
              <a:defRPr sz="4400">
                <a:solidFill>
                  <a:schemeClr val="bg1"/>
                </a:solidFill>
                <a:latin typeface="+mj-lt"/>
                <a:ea typeface="+mj-ea"/>
                <a:cs typeface="+mj-cs"/>
              </a:defRPr>
            </a:lvl1pPr>
          </a:lstStyle>
          <a:p>
            <a:pPr algn="l">
              <a:spcBef>
                <a:spcPct val="0"/>
              </a:spcBef>
            </a:pPr>
            <a:r>
              <a:rPr lang="en-US" altLang="en-US" dirty="0">
                <a:latin typeface="+mn-lt"/>
                <a:cs typeface="Arial" panose="020B0604020202020204" pitchFamily="34" charset="0"/>
              </a:rPr>
              <a:t>HOW to Advance Multi-Sector Industry Action</a:t>
            </a:r>
            <a:r>
              <a:rPr lang="en-US" altLang="en-US" dirty="0">
                <a:solidFill>
                  <a:srgbClr val="002060"/>
                </a:solidFill>
                <a:latin typeface="+mn-lt"/>
                <a:cs typeface="Arial" panose="020B0604020202020204" pitchFamily="34" charset="0"/>
              </a:rPr>
              <a:t> </a:t>
            </a:r>
          </a:p>
          <a:p>
            <a:pPr algn="l">
              <a:spcBef>
                <a:spcPct val="0"/>
              </a:spcBef>
            </a:pPr>
            <a:r>
              <a:rPr lang="en-US" altLang="en-US" dirty="0">
                <a:solidFill>
                  <a:srgbClr val="002060"/>
                </a:solidFill>
                <a:latin typeface="+mn-lt"/>
                <a:cs typeface="Arial" panose="020B0604020202020204" pitchFamily="34" charset="0"/>
              </a:rPr>
              <a:t>in Ocean Sustainable Development</a:t>
            </a:r>
          </a:p>
        </p:txBody>
      </p:sp>
      <p:sp>
        <p:nvSpPr>
          <p:cNvPr id="1028" name="Text Box 3"/>
          <p:cNvSpPr txBox="1">
            <a:spLocks noChangeArrowheads="1"/>
          </p:cNvSpPr>
          <p:nvPr/>
        </p:nvSpPr>
        <p:spPr bwMode="auto">
          <a:xfrm>
            <a:off x="157317" y="1337220"/>
            <a:ext cx="11798709" cy="5293743"/>
          </a:xfrm>
          <a:prstGeom prst="rect">
            <a:avLst/>
          </a:prstGeom>
          <a:noFill/>
          <a:ln w="9525">
            <a:noFill/>
            <a:miter lim="800000"/>
            <a:headEnd/>
            <a:tailEnd/>
          </a:ln>
        </p:spPr>
        <p:txBody>
          <a:bodyPr wrap="square" lIns="91427" tIns="45713" rIns="91427" bIns="45713">
            <a:spAutoFit/>
          </a:bodyPr>
          <a:lstStyle>
            <a:defPPr>
              <a:defRPr lang="fr-FR"/>
            </a:defPPr>
            <a:lvl1pPr indent="-342900" fontAlgn="base">
              <a:spcBef>
                <a:spcPct val="0"/>
              </a:spcBef>
              <a:spcAft>
                <a:spcPct val="0"/>
              </a:spcAft>
              <a:buFontTx/>
              <a:buNone/>
              <a:defRPr sz="2400" b="0">
                <a:solidFill>
                  <a:srgbClr val="283583"/>
                </a:solidFill>
              </a:defRPr>
            </a:lvl1pPr>
            <a:lvl2pPr marL="800100" lvl="1" indent="-342900">
              <a:buFont typeface="Arial" charset="0"/>
              <a:buChar char="•"/>
              <a:defRPr sz="2000">
                <a:solidFill>
                  <a:srgbClr val="283583"/>
                </a:solidFill>
              </a:defRPr>
            </a:lvl2pPr>
          </a:lstStyle>
          <a:p>
            <a:pPr>
              <a:defRPr/>
            </a:pPr>
            <a:r>
              <a:rPr lang="en-US" b="1" dirty="0">
                <a:highlight>
                  <a:srgbClr val="FFFF00"/>
                </a:highlight>
                <a:cs typeface="Arial" panose="020B0604020202020204" pitchFamily="34" charset="0"/>
              </a:rPr>
              <a:t>Working with and though an ocean business leadership organization such as the WOC that…</a:t>
            </a:r>
          </a:p>
          <a:p>
            <a:pPr>
              <a:defRPr/>
            </a:pPr>
            <a:endParaRPr lang="en-US" sz="1000" dirty="0">
              <a:cs typeface="Arial" panose="020B0604020202020204" pitchFamily="34" charset="0"/>
            </a:endParaRPr>
          </a:p>
          <a:p>
            <a:pPr marL="342900">
              <a:buFont typeface="Arial" panose="020B0604020202020204" pitchFamily="34" charset="0"/>
              <a:buChar char="•"/>
              <a:defRPr/>
            </a:pPr>
            <a:r>
              <a:rPr lang="en-US" b="1" dirty="0">
                <a:cs typeface="Arial" panose="020B0604020202020204" pitchFamily="34" charset="0"/>
              </a:rPr>
              <a:t>Is a unique, private sector boundary/intermediary organization</a:t>
            </a:r>
          </a:p>
          <a:p>
            <a:pPr marL="342900">
              <a:buFont typeface="Arial" panose="020B0604020202020204" pitchFamily="34" charset="0"/>
              <a:buChar char="•"/>
              <a:defRPr/>
            </a:pPr>
            <a:r>
              <a:rPr lang="en-US" b="1" dirty="0">
                <a:cs typeface="Arial" panose="020B0604020202020204" pitchFamily="34" charset="0"/>
              </a:rPr>
              <a:t>Brings together a global, multi-industry leadership alliance on implementation</a:t>
            </a:r>
          </a:p>
          <a:p>
            <a:pPr marL="342900">
              <a:buFont typeface="Arial" panose="020B0604020202020204" pitchFamily="34" charset="0"/>
              <a:buChar char="•"/>
              <a:defRPr/>
            </a:pPr>
            <a:r>
              <a:rPr lang="en-US" b="1" dirty="0">
                <a:cs typeface="Arial" panose="020B0604020202020204" pitchFamily="34" charset="0"/>
              </a:rPr>
              <a:t>Has as its core mission to work with industry on sustainable development</a:t>
            </a:r>
          </a:p>
          <a:p>
            <a:pPr marL="342900">
              <a:buFont typeface="Arial" panose="020B0604020202020204" pitchFamily="34" charset="0"/>
              <a:buChar char="•"/>
              <a:defRPr/>
            </a:pPr>
            <a:r>
              <a:rPr lang="en-US" b="1" dirty="0">
                <a:cs typeface="Arial" panose="020B0604020202020204" pitchFamily="34" charset="0"/>
              </a:rPr>
              <a:t>Knows the business community </a:t>
            </a:r>
            <a:r>
              <a:rPr lang="en-US" dirty="0">
                <a:cs typeface="Arial" panose="020B0604020202020204" pitchFamily="34" charset="0"/>
              </a:rPr>
              <a:t>and has the working relationships with industry:</a:t>
            </a:r>
          </a:p>
          <a:p>
            <a:pPr lvl="1">
              <a:buFont typeface="Courier New" panose="02070309020205020404" pitchFamily="49" charset="0"/>
              <a:buChar char="o"/>
              <a:defRPr/>
            </a:pPr>
            <a:r>
              <a:rPr lang="en-US" dirty="0">
                <a:cs typeface="Arial" panose="020B0604020202020204" pitchFamily="34" charset="0"/>
              </a:rPr>
              <a:t>at individual, company and/or sector level</a:t>
            </a:r>
          </a:p>
          <a:p>
            <a:pPr lvl="1">
              <a:buFont typeface="Courier New" panose="02070309020205020404" pitchFamily="49" charset="0"/>
              <a:buChar char="o"/>
              <a:defRPr/>
            </a:pPr>
            <a:r>
              <a:rPr lang="en-US" dirty="0">
                <a:cs typeface="Arial" panose="020B0604020202020204" pitchFamily="34" charset="0"/>
              </a:rPr>
              <a:t>at national, regional and/or global scale</a:t>
            </a:r>
          </a:p>
          <a:p>
            <a:pPr marL="342900">
              <a:buFont typeface="Arial" panose="020B0604020202020204" pitchFamily="34" charset="0"/>
              <a:buChar char="•"/>
              <a:defRPr/>
            </a:pPr>
            <a:r>
              <a:rPr lang="en-US" b="1" dirty="0">
                <a:cs typeface="Arial" panose="020B0604020202020204" pitchFamily="34" charset="0"/>
              </a:rPr>
              <a:t>Knows the sustainable development issues </a:t>
            </a:r>
            <a:r>
              <a:rPr lang="en-US" dirty="0">
                <a:cs typeface="Arial" panose="020B0604020202020204" pitchFamily="34" charset="0"/>
              </a:rPr>
              <a:t>and how they relate to industry</a:t>
            </a:r>
          </a:p>
          <a:p>
            <a:pPr marL="342900">
              <a:buFont typeface="Arial" panose="020B0604020202020204" pitchFamily="34" charset="0"/>
              <a:buChar char="•"/>
              <a:defRPr/>
            </a:pPr>
            <a:r>
              <a:rPr lang="en-US" b="1" dirty="0">
                <a:cs typeface="Arial" panose="020B0604020202020204" pitchFamily="34" charset="0"/>
              </a:rPr>
              <a:t>Provides long term commitment </a:t>
            </a:r>
            <a:r>
              <a:rPr lang="en-US" dirty="0">
                <a:cs typeface="Arial" panose="020B0604020202020204" pitchFamily="34" charset="0"/>
              </a:rPr>
              <a:t>to engaging the business community</a:t>
            </a:r>
          </a:p>
          <a:p>
            <a:pPr marL="342900">
              <a:buFont typeface="Arial" panose="020B0604020202020204" pitchFamily="34" charset="0"/>
              <a:buChar char="•"/>
              <a:defRPr/>
            </a:pPr>
            <a:r>
              <a:rPr lang="en-US" b="1" dirty="0">
                <a:cs typeface="Arial" panose="020B0604020202020204" pitchFamily="34" charset="0"/>
              </a:rPr>
              <a:t>Is constantly expanding </a:t>
            </a:r>
            <a:r>
              <a:rPr lang="en-US" dirty="0">
                <a:cs typeface="Arial" panose="020B0604020202020204" pitchFamily="34" charset="0"/>
              </a:rPr>
              <a:t>its international ocean business network of companies informed and engaged on sustainable development, science and stewardship</a:t>
            </a:r>
          </a:p>
          <a:p>
            <a:pPr marL="342900">
              <a:buFont typeface="Arial" panose="020B0604020202020204" pitchFamily="34" charset="0"/>
              <a:buChar char="•"/>
              <a:defRPr/>
            </a:pPr>
            <a:r>
              <a:rPr lang="en-US" b="1" dirty="0">
                <a:cs typeface="Arial" panose="020B0604020202020204" pitchFamily="34" charset="0"/>
              </a:rPr>
              <a:t>Is a credible 3</a:t>
            </a:r>
            <a:r>
              <a:rPr lang="en-US" b="1" baseline="30000" dirty="0">
                <a:cs typeface="Arial" panose="020B0604020202020204" pitchFamily="34" charset="0"/>
              </a:rPr>
              <a:t>rd</a:t>
            </a:r>
            <a:r>
              <a:rPr lang="en-US" b="1" dirty="0">
                <a:cs typeface="Arial" panose="020B0604020202020204" pitchFamily="34" charset="0"/>
              </a:rPr>
              <a:t> party business organization known and respected by industry and will be involved in ocean sustainable development over the long term</a:t>
            </a:r>
          </a:p>
          <a:p>
            <a:pPr marL="342900">
              <a:buFont typeface="Arial" panose="020B0604020202020204" pitchFamily="34" charset="0"/>
              <a:buChar char="•"/>
            </a:pPr>
            <a:endParaRPr lang="en-US" dirty="0"/>
          </a:p>
        </p:txBody>
      </p:sp>
    </p:spTree>
    <p:extLst>
      <p:ext uri="{BB962C8B-B14F-4D97-AF65-F5344CB8AC3E}">
        <p14:creationId xmlns:p14="http://schemas.microsoft.com/office/powerpoint/2010/main" val="30850777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3134543"/>
            <a:ext cx="12160876" cy="1587455"/>
          </a:xfrm>
        </p:spPr>
        <p:txBody>
          <a:bodyPr>
            <a:normAutofit/>
          </a:bodyPr>
          <a:lstStyle/>
          <a:p>
            <a:r>
              <a:rPr lang="en-US" sz="5400" b="1" dirty="0">
                <a:solidFill>
                  <a:srgbClr val="161AAA"/>
                </a:solidFill>
              </a:rPr>
              <a:t>WOC 8</a:t>
            </a:r>
            <a:r>
              <a:rPr lang="en-US" sz="5400" b="1" baseline="30000" dirty="0">
                <a:solidFill>
                  <a:srgbClr val="161AAA"/>
                </a:solidFill>
              </a:rPr>
              <a:t>th</a:t>
            </a:r>
            <a:r>
              <a:rPr lang="en-US" sz="5400" b="1" dirty="0">
                <a:solidFill>
                  <a:srgbClr val="161AAA"/>
                </a:solidFill>
              </a:rPr>
              <a:t> Sustainable Ocean Summit (SOS) </a:t>
            </a:r>
            <a:br>
              <a:rPr lang="en-US" sz="5400" b="1" dirty="0">
                <a:solidFill>
                  <a:srgbClr val="161AAA"/>
                </a:solidFill>
              </a:rPr>
            </a:br>
            <a:r>
              <a:rPr lang="en-US" sz="4400" b="1" i="1" dirty="0">
                <a:solidFill>
                  <a:srgbClr val="161AAA"/>
                </a:solidFill>
              </a:rPr>
              <a:t>Dates and Location to be Announced Soon</a:t>
            </a:r>
          </a:p>
        </p:txBody>
      </p:sp>
      <p:sp>
        <p:nvSpPr>
          <p:cNvPr id="3" name="Sous-titre 2"/>
          <p:cNvSpPr>
            <a:spLocks noGrp="1"/>
          </p:cNvSpPr>
          <p:nvPr>
            <p:ph type="subTitle" idx="1"/>
          </p:nvPr>
        </p:nvSpPr>
        <p:spPr>
          <a:xfrm>
            <a:off x="7466013" y="4718473"/>
            <a:ext cx="4267200" cy="1272327"/>
          </a:xfrm>
        </p:spPr>
        <p:txBody>
          <a:bodyPr>
            <a:normAutofit lnSpcReduction="10000"/>
          </a:bodyPr>
          <a:lstStyle/>
          <a:p>
            <a:pPr algn="r"/>
            <a:r>
              <a:rPr lang="en-US" dirty="0"/>
              <a:t>Paul </a:t>
            </a:r>
            <a:r>
              <a:rPr lang="en-US" dirty="0" err="1"/>
              <a:t>Holthus</a:t>
            </a:r>
            <a:r>
              <a:rPr lang="en-US" dirty="0"/>
              <a:t>, CEO</a:t>
            </a:r>
          </a:p>
          <a:p>
            <a:pPr algn="r"/>
            <a:r>
              <a:rPr lang="en-US" dirty="0"/>
              <a:t>World Ocean Council</a:t>
            </a:r>
          </a:p>
          <a:p>
            <a:pPr algn="r"/>
            <a:r>
              <a:rPr lang="en-US" dirty="0" err="1"/>
              <a:t>paul.holthus@oceancouncil.org</a:t>
            </a:r>
            <a:endParaRPr lang="en-US" dirty="0"/>
          </a:p>
        </p:txBody>
      </p:sp>
      <p:sp>
        <p:nvSpPr>
          <p:cNvPr id="4" name="Rectangle 3"/>
          <p:cNvSpPr/>
          <p:nvPr/>
        </p:nvSpPr>
        <p:spPr>
          <a:xfrm>
            <a:off x="351692" y="5037220"/>
            <a:ext cx="3134458" cy="947409"/>
          </a:xfrm>
          <a:prstGeom prst="rect">
            <a:avLst/>
          </a:prstGeom>
          <a:solidFill>
            <a:srgbClr val="2835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www.Oceancouncil.org</a:t>
            </a:r>
          </a:p>
        </p:txBody>
      </p:sp>
      <p:pic>
        <p:nvPicPr>
          <p:cNvPr id="5" name="Picture 7" descr="ocea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869" y="1279451"/>
            <a:ext cx="3017137" cy="1618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urvey: Maritime Leaders Weigh In On Talent Crisis, Pay">
            <a:extLst>
              <a:ext uri="{FF2B5EF4-FFF2-40B4-BE49-F238E27FC236}">
                <a16:creationId xmlns:a16="http://schemas.microsoft.com/office/drawing/2014/main" id="{C62426ED-68B0-4FC7-91D0-C311EA35F5D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 y="1056689"/>
            <a:ext cx="4175456" cy="2000022"/>
          </a:xfrm>
          <a:prstGeom prst="rect">
            <a:avLst/>
          </a:prstGeom>
          <a:noFill/>
          <a:ln>
            <a:noFill/>
          </a:ln>
        </p:spPr>
      </p:pic>
      <p:pic>
        <p:nvPicPr>
          <p:cNvPr id="10" name="Picture 9" descr="https://www.hakaimagazine.com/sites/default/files/styles/banners/public/header-ship-strikes.jpg?itok=1gDYKOT4&amp;timestamp=1501088391">
            <a:extLst>
              <a:ext uri="{FF2B5EF4-FFF2-40B4-BE49-F238E27FC236}">
                <a16:creationId xmlns:a16="http://schemas.microsoft.com/office/drawing/2014/main" id="{894639E4-4745-4B3A-B693-15F01DA8B7A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985419" y="1056688"/>
            <a:ext cx="4206581" cy="2000022"/>
          </a:xfrm>
          <a:prstGeom prst="rect">
            <a:avLst/>
          </a:prstGeom>
          <a:noFill/>
          <a:ln>
            <a:noFill/>
          </a:ln>
        </p:spPr>
      </p:pic>
      <p:sp>
        <p:nvSpPr>
          <p:cNvPr id="11" name="Rectangle 10">
            <a:extLst>
              <a:ext uri="{FF2B5EF4-FFF2-40B4-BE49-F238E27FC236}">
                <a16:creationId xmlns:a16="http://schemas.microsoft.com/office/drawing/2014/main" id="{053B3E1F-F9C2-4FC7-A4C2-C9BB9D45079D}"/>
              </a:ext>
            </a:extLst>
          </p:cNvPr>
          <p:cNvSpPr/>
          <p:nvPr/>
        </p:nvSpPr>
        <p:spPr>
          <a:xfrm>
            <a:off x="1754362" y="6326761"/>
            <a:ext cx="8683275" cy="461665"/>
          </a:xfrm>
          <a:prstGeom prst="rect">
            <a:avLst/>
          </a:prstGeom>
        </p:spPr>
        <p:txBody>
          <a:bodyPr wrap="square">
            <a:spAutoFit/>
          </a:bodyPr>
          <a:lstStyle/>
          <a:p>
            <a:pPr marR="0" lvl="0" algn="ctr">
              <a:spcBef>
                <a:spcPts val="0"/>
              </a:spcBef>
              <a:spcAft>
                <a:spcPts val="0"/>
              </a:spcAft>
            </a:pPr>
            <a:r>
              <a:rPr lang="en-US" sz="2400" b="1" dirty="0">
                <a:latin typeface="Calibri" panose="020F0502020204030204" pitchFamily="34" charset="0"/>
                <a:ea typeface="Calibri" panose="020F0502020204030204" pitchFamily="34" charset="0"/>
              </a:rPr>
              <a:t>WOC – the Global “Blue Economy” Business Organization</a:t>
            </a:r>
          </a:p>
        </p:txBody>
      </p:sp>
    </p:spTree>
    <p:extLst>
      <p:ext uri="{BB962C8B-B14F-4D97-AF65-F5344CB8AC3E}">
        <p14:creationId xmlns:p14="http://schemas.microsoft.com/office/powerpoint/2010/main" val="1118795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565" y="-346894"/>
            <a:ext cx="10515600" cy="1325563"/>
          </a:xfrm>
        </p:spPr>
        <p:txBody>
          <a:bodyPr/>
          <a:lstStyle/>
          <a:p>
            <a:r>
              <a:rPr lang="en-US" dirty="0">
                <a:latin typeface="+mn-lt"/>
              </a:rPr>
              <a:t>Growing Ocean Use</a:t>
            </a:r>
          </a:p>
        </p:txBody>
      </p:sp>
      <p:sp>
        <p:nvSpPr>
          <p:cNvPr id="8" name="Espace réservé du contenu 7"/>
          <p:cNvSpPr>
            <a:spLocks noGrp="1"/>
          </p:cNvSpPr>
          <p:nvPr>
            <p:ph sz="half" idx="2"/>
          </p:nvPr>
        </p:nvSpPr>
        <p:spPr>
          <a:xfrm>
            <a:off x="6389688" y="683302"/>
            <a:ext cx="5181600" cy="4351338"/>
          </a:xfrm>
        </p:spPr>
        <p:txBody>
          <a:bodyPr>
            <a:normAutofit/>
          </a:bodyPr>
          <a:lstStyle/>
          <a:p>
            <a:pPr marL="0" indent="0">
              <a:buNone/>
            </a:pPr>
            <a:r>
              <a:rPr lang="en-US" sz="2400" b="1" u="sng" dirty="0">
                <a:solidFill>
                  <a:srgbClr val="00B050"/>
                </a:solidFill>
              </a:rPr>
              <a:t>Expanding</a:t>
            </a:r>
          </a:p>
          <a:p>
            <a:r>
              <a:rPr lang="en-US" sz="2400" dirty="0">
                <a:solidFill>
                  <a:srgbClr val="00B050"/>
                </a:solidFill>
              </a:rPr>
              <a:t>Kinds of use</a:t>
            </a:r>
          </a:p>
          <a:p>
            <a:r>
              <a:rPr lang="en-US" sz="2400" dirty="0">
                <a:solidFill>
                  <a:srgbClr val="00B050"/>
                </a:solidFill>
              </a:rPr>
              <a:t>Levels of activity</a:t>
            </a:r>
          </a:p>
          <a:p>
            <a:pPr lvl="1"/>
            <a:r>
              <a:rPr lang="en-US" dirty="0">
                <a:solidFill>
                  <a:srgbClr val="00B050"/>
                </a:solidFill>
              </a:rPr>
              <a:t>Duration</a:t>
            </a:r>
          </a:p>
          <a:p>
            <a:pPr lvl="1"/>
            <a:r>
              <a:rPr lang="en-US" dirty="0">
                <a:solidFill>
                  <a:srgbClr val="00B050"/>
                </a:solidFill>
              </a:rPr>
              <a:t>Intensity</a:t>
            </a:r>
          </a:p>
          <a:p>
            <a:pPr lvl="1"/>
            <a:r>
              <a:rPr lang="en-US" dirty="0">
                <a:solidFill>
                  <a:srgbClr val="00B050"/>
                </a:solidFill>
              </a:rPr>
              <a:t>Frequency</a:t>
            </a:r>
          </a:p>
          <a:p>
            <a:r>
              <a:rPr lang="en-US" sz="2400" dirty="0">
                <a:solidFill>
                  <a:srgbClr val="00B050"/>
                </a:solidFill>
              </a:rPr>
              <a:t>Location of activity</a:t>
            </a:r>
          </a:p>
          <a:p>
            <a:pPr lvl="1"/>
            <a:r>
              <a:rPr lang="en-US" dirty="0">
                <a:solidFill>
                  <a:srgbClr val="00B050"/>
                </a:solidFill>
              </a:rPr>
              <a:t>Geographical Extent</a:t>
            </a:r>
          </a:p>
          <a:p>
            <a:pPr lvl="1"/>
            <a:r>
              <a:rPr lang="en-US" dirty="0">
                <a:solidFill>
                  <a:srgbClr val="00B050"/>
                </a:solidFill>
              </a:rPr>
              <a:t>Frequency</a:t>
            </a:r>
          </a:p>
          <a:p>
            <a:endParaRPr lang="en-US" sz="2400" dirty="0"/>
          </a:p>
        </p:txBody>
      </p:sp>
      <p:sp>
        <p:nvSpPr>
          <p:cNvPr id="10" name="Text Box 3"/>
          <p:cNvSpPr txBox="1">
            <a:spLocks noChangeArrowheads="1"/>
          </p:cNvSpPr>
          <p:nvPr/>
        </p:nvSpPr>
        <p:spPr bwMode="auto">
          <a:xfrm>
            <a:off x="1055688" y="612775"/>
            <a:ext cx="4144962"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pPr>
            <a:r>
              <a:rPr lang="en-US" altLang="en-US" sz="2400" dirty="0">
                <a:solidFill>
                  <a:srgbClr val="283583"/>
                </a:solidFill>
                <a:latin typeface="+mn-lt"/>
              </a:rPr>
              <a:t>Cruise and coastal  tourism</a:t>
            </a:r>
          </a:p>
          <a:p>
            <a:pPr>
              <a:spcBef>
                <a:spcPct val="0"/>
              </a:spcBef>
            </a:pPr>
            <a:r>
              <a:rPr lang="en-US" altLang="en-US" sz="2400" dirty="0">
                <a:solidFill>
                  <a:srgbClr val="283583"/>
                </a:solidFill>
                <a:latin typeface="+mn-lt"/>
              </a:rPr>
              <a:t>Shipping</a:t>
            </a:r>
          </a:p>
          <a:p>
            <a:pPr>
              <a:spcBef>
                <a:spcPct val="0"/>
              </a:spcBef>
            </a:pPr>
            <a:r>
              <a:rPr lang="en-US" altLang="en-US" sz="2400" dirty="0" err="1">
                <a:solidFill>
                  <a:srgbClr val="283583"/>
                </a:solidFill>
                <a:latin typeface="+mn-lt"/>
              </a:rPr>
              <a:t>Mariculture</a:t>
            </a:r>
            <a:r>
              <a:rPr lang="en-US" altLang="en-US" sz="2400" dirty="0">
                <a:solidFill>
                  <a:srgbClr val="283583"/>
                </a:solidFill>
                <a:latin typeface="+mn-lt"/>
              </a:rPr>
              <a:t>/Aquaculture</a:t>
            </a:r>
          </a:p>
          <a:p>
            <a:pPr>
              <a:spcBef>
                <a:spcPct val="0"/>
              </a:spcBef>
            </a:pPr>
            <a:r>
              <a:rPr lang="en-US" altLang="en-US" sz="2400" dirty="0">
                <a:solidFill>
                  <a:srgbClr val="283583"/>
                </a:solidFill>
                <a:latin typeface="+mn-lt"/>
              </a:rPr>
              <a:t>Offshore oil and gas</a:t>
            </a:r>
          </a:p>
          <a:p>
            <a:pPr>
              <a:spcBef>
                <a:spcPct val="0"/>
              </a:spcBef>
            </a:pPr>
            <a:r>
              <a:rPr lang="en-US" altLang="en-US" sz="2400" dirty="0">
                <a:solidFill>
                  <a:srgbClr val="283583"/>
                </a:solidFill>
                <a:latin typeface="+mn-lt"/>
              </a:rPr>
              <a:t>Mining / Seabed mining</a:t>
            </a:r>
          </a:p>
          <a:p>
            <a:pPr>
              <a:spcBef>
                <a:spcPct val="0"/>
              </a:spcBef>
            </a:pPr>
            <a:r>
              <a:rPr lang="en-US" altLang="en-US" sz="2400" dirty="0">
                <a:solidFill>
                  <a:srgbClr val="283583"/>
                </a:solidFill>
                <a:latin typeface="+mn-lt"/>
              </a:rPr>
              <a:t>Fisheries</a:t>
            </a:r>
          </a:p>
          <a:p>
            <a:pPr>
              <a:spcBef>
                <a:spcPct val="0"/>
              </a:spcBef>
            </a:pPr>
            <a:r>
              <a:rPr lang="en-US" altLang="en-US" sz="2400" dirty="0">
                <a:solidFill>
                  <a:srgbClr val="283583"/>
                </a:solidFill>
                <a:latin typeface="+mn-lt"/>
              </a:rPr>
              <a:t>Dredging</a:t>
            </a:r>
          </a:p>
          <a:p>
            <a:pPr>
              <a:spcBef>
                <a:spcPct val="0"/>
              </a:spcBef>
            </a:pPr>
            <a:r>
              <a:rPr lang="en-US" altLang="en-US" sz="2400" dirty="0">
                <a:solidFill>
                  <a:srgbClr val="283583"/>
                </a:solidFill>
                <a:latin typeface="+mn-lt"/>
              </a:rPr>
              <a:t>Submarine cables/pipelines</a:t>
            </a:r>
          </a:p>
          <a:p>
            <a:pPr>
              <a:spcBef>
                <a:spcPct val="0"/>
              </a:spcBef>
            </a:pPr>
            <a:r>
              <a:rPr lang="en-US" altLang="en-US" sz="2400" dirty="0">
                <a:solidFill>
                  <a:srgbClr val="283583"/>
                </a:solidFill>
                <a:latin typeface="+mn-lt"/>
              </a:rPr>
              <a:t>Offshore wind energy</a:t>
            </a:r>
          </a:p>
          <a:p>
            <a:pPr>
              <a:spcBef>
                <a:spcPct val="0"/>
              </a:spcBef>
            </a:pPr>
            <a:r>
              <a:rPr lang="en-US" altLang="en-US" sz="2400" dirty="0">
                <a:solidFill>
                  <a:srgbClr val="283583"/>
                </a:solidFill>
                <a:latin typeface="+mn-lt"/>
              </a:rPr>
              <a:t>Wave/tidal energy</a:t>
            </a:r>
          </a:p>
          <a:p>
            <a:pPr>
              <a:spcBef>
                <a:spcPct val="0"/>
              </a:spcBef>
            </a:pPr>
            <a:r>
              <a:rPr lang="en-US" altLang="en-US" sz="2400" dirty="0">
                <a:solidFill>
                  <a:srgbClr val="283583"/>
                </a:solidFill>
                <a:latin typeface="+mn-lt"/>
              </a:rPr>
              <a:t>Ports/marinas</a:t>
            </a:r>
          </a:p>
          <a:p>
            <a:pPr>
              <a:spcBef>
                <a:spcPct val="0"/>
              </a:spcBef>
            </a:pPr>
            <a:r>
              <a:rPr lang="en-US" altLang="en-US" sz="2400" dirty="0">
                <a:solidFill>
                  <a:srgbClr val="283583"/>
                </a:solidFill>
                <a:latin typeface="+mn-lt"/>
              </a:rPr>
              <a:t>Recreational boating/use</a:t>
            </a:r>
          </a:p>
          <a:p>
            <a:pPr>
              <a:spcBef>
                <a:spcPct val="0"/>
              </a:spcBef>
            </a:pPr>
            <a:r>
              <a:rPr lang="en-US" altLang="en-US" sz="2400" dirty="0">
                <a:solidFill>
                  <a:srgbClr val="283583"/>
                </a:solidFill>
                <a:latin typeface="+mn-lt"/>
              </a:rPr>
              <a:t>Desalination</a:t>
            </a:r>
          </a:p>
          <a:p>
            <a:pPr>
              <a:spcBef>
                <a:spcPct val="0"/>
              </a:spcBef>
            </a:pPr>
            <a:r>
              <a:rPr lang="en-US" altLang="en-US" sz="2400" dirty="0">
                <a:solidFill>
                  <a:srgbClr val="283583"/>
                </a:solidFill>
                <a:latin typeface="+mn-lt"/>
              </a:rPr>
              <a:t>Navy/military use</a:t>
            </a:r>
          </a:p>
          <a:p>
            <a:pPr>
              <a:spcBef>
                <a:spcPct val="0"/>
              </a:spcBef>
            </a:pPr>
            <a:r>
              <a:rPr lang="en-US" altLang="en-US" sz="2400" dirty="0">
                <a:solidFill>
                  <a:srgbClr val="283583"/>
                </a:solidFill>
                <a:latin typeface="+mn-lt"/>
              </a:rPr>
              <a:t>Carbon sequestration</a:t>
            </a:r>
          </a:p>
        </p:txBody>
      </p:sp>
      <p:sp>
        <p:nvSpPr>
          <p:cNvPr id="11" name="ZoneTexte 10"/>
          <p:cNvSpPr txBox="1"/>
          <p:nvPr/>
        </p:nvSpPr>
        <p:spPr>
          <a:xfrm>
            <a:off x="7621311" y="5044896"/>
            <a:ext cx="2847190" cy="1200329"/>
          </a:xfrm>
          <a:prstGeom prst="rect">
            <a:avLst/>
          </a:prstGeom>
          <a:noFill/>
        </p:spPr>
        <p:txBody>
          <a:bodyPr wrap="none" rtlCol="0">
            <a:spAutoFit/>
          </a:bodyPr>
          <a:lstStyle/>
          <a:p>
            <a:pPr marL="171450" indent="-171450">
              <a:buFontTx/>
              <a:buChar char="•"/>
              <a:defRPr/>
            </a:pPr>
            <a:r>
              <a:rPr lang="en-US" sz="2400" dirty="0">
                <a:solidFill>
                  <a:srgbClr val="283583"/>
                </a:solidFill>
              </a:rPr>
              <a:t>Finance/Investment</a:t>
            </a:r>
          </a:p>
          <a:p>
            <a:pPr marL="171450" indent="-171450">
              <a:buFontTx/>
              <a:buChar char="•"/>
              <a:defRPr/>
            </a:pPr>
            <a:r>
              <a:rPr lang="en-US" sz="2400" dirty="0">
                <a:solidFill>
                  <a:srgbClr val="283583"/>
                </a:solidFill>
              </a:rPr>
              <a:t>Insurance</a:t>
            </a:r>
          </a:p>
          <a:p>
            <a:pPr marL="171450" indent="-171450">
              <a:buFontTx/>
              <a:buChar char="•"/>
              <a:defRPr/>
            </a:pPr>
            <a:r>
              <a:rPr lang="en-US" sz="2400" dirty="0">
                <a:solidFill>
                  <a:srgbClr val="283583"/>
                </a:solidFill>
              </a:rPr>
              <a:t>Maritime Legal</a:t>
            </a:r>
          </a:p>
        </p:txBody>
      </p:sp>
      <p:sp>
        <p:nvSpPr>
          <p:cNvPr id="6" name="ZoneTexte 10"/>
          <p:cNvSpPr txBox="1"/>
          <p:nvPr/>
        </p:nvSpPr>
        <p:spPr>
          <a:xfrm>
            <a:off x="4551830" y="5298875"/>
            <a:ext cx="2803268" cy="830997"/>
          </a:xfrm>
          <a:prstGeom prst="rect">
            <a:avLst/>
          </a:prstGeom>
          <a:noFill/>
        </p:spPr>
        <p:txBody>
          <a:bodyPr wrap="none" rtlCol="0">
            <a:spAutoFit/>
          </a:bodyPr>
          <a:lstStyle/>
          <a:p>
            <a:pPr marL="171450" indent="-171450">
              <a:buFontTx/>
              <a:buChar char="•"/>
              <a:defRPr/>
            </a:pPr>
            <a:r>
              <a:rPr lang="en-US" sz="2400" dirty="0">
                <a:solidFill>
                  <a:srgbClr val="283583"/>
                </a:solidFill>
              </a:rPr>
              <a:t>Diverse ‘ecosystem’</a:t>
            </a:r>
          </a:p>
          <a:p>
            <a:pPr>
              <a:defRPr/>
            </a:pPr>
            <a:r>
              <a:rPr lang="en-US" sz="2400" dirty="0">
                <a:solidFill>
                  <a:srgbClr val="283583"/>
                </a:solidFill>
              </a:rPr>
              <a:t>of support sectors</a:t>
            </a:r>
          </a:p>
        </p:txBody>
      </p:sp>
    </p:spTree>
    <p:extLst>
      <p:ext uri="{BB962C8B-B14F-4D97-AF65-F5344CB8AC3E}">
        <p14:creationId xmlns:p14="http://schemas.microsoft.com/office/powerpoint/2010/main" val="1919396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99392" y="-96092"/>
            <a:ext cx="8839200" cy="769441"/>
          </a:xfrm>
          <a:prstGeom prst="rect">
            <a:avLst/>
          </a:prstGeom>
          <a:noFill/>
          <a:ln w="9525">
            <a:noFill/>
            <a:miter lim="800000"/>
            <a:headEnd/>
            <a:tailEnd/>
          </a:ln>
        </p:spPr>
        <p:txBody>
          <a:bodyPr wrap="square">
            <a:spAutoFit/>
          </a:bodyPr>
          <a:lstStyle>
            <a:defPPr>
              <a:defRPr lang="fr-FR"/>
            </a:defPPr>
            <a:lvl1pPr eaLnBrk="0" fontAlgn="base" hangingPunct="0">
              <a:spcBef>
                <a:spcPct val="50000"/>
              </a:spcBef>
              <a:spcAft>
                <a:spcPct val="0"/>
              </a:spcAft>
              <a:defRPr sz="4400">
                <a:solidFill>
                  <a:schemeClr val="bg1"/>
                </a:solidFill>
                <a:latin typeface="+mj-lt"/>
                <a:ea typeface="+mj-ea"/>
                <a:cs typeface="+mj-cs"/>
              </a:defRPr>
            </a:lvl1pPr>
          </a:lstStyle>
          <a:p>
            <a:r>
              <a:rPr lang="en-US" altLang="en-US" dirty="0">
                <a:latin typeface="+mn-lt"/>
              </a:rPr>
              <a:t>SHIPPING</a:t>
            </a:r>
          </a:p>
        </p:txBody>
      </p:sp>
      <p:sp>
        <p:nvSpPr>
          <p:cNvPr id="3075" name="Text Box 3"/>
          <p:cNvSpPr txBox="1">
            <a:spLocks noChangeArrowheads="1"/>
          </p:cNvSpPr>
          <p:nvPr/>
        </p:nvSpPr>
        <p:spPr bwMode="auto">
          <a:xfrm>
            <a:off x="221854" y="930583"/>
            <a:ext cx="4770437" cy="2513013"/>
          </a:xfrm>
          <a:prstGeom prst="rect">
            <a:avLst/>
          </a:prstGeom>
        </p:spPr>
        <p:txBody>
          <a:bodyPr vert="horz" lIns="91440" tIns="45720" rIns="91440" bIns="45720" rtlCol="0">
            <a:normAutofit fontScale="77500" lnSpcReduction="20000"/>
          </a:bodyPr>
          <a:lstStyle>
            <a:defPPr>
              <a:defRPr lang="fr-FR"/>
            </a:defPPr>
            <a:lvl1pPr marL="457200" indent="-457200">
              <a:lnSpc>
                <a:spcPct val="90000"/>
              </a:lnSpc>
              <a:spcBef>
                <a:spcPts val="1000"/>
              </a:spcBef>
              <a:buFont typeface="Arial" charset="0"/>
              <a:buChar char="•"/>
              <a:defRPr sz="2800" b="1">
                <a:solidFill>
                  <a:srgbClr val="283583"/>
                </a:solidFill>
              </a:defRPr>
            </a:lvl1pPr>
            <a:lvl2pPr marL="685800" lvl="1" indent="-228600">
              <a:lnSpc>
                <a:spcPct val="90000"/>
              </a:lnSpc>
              <a:spcBef>
                <a:spcPts val="500"/>
              </a:spcBef>
              <a:buFont typeface="Arial"/>
              <a:buChar char="•"/>
              <a:defRPr sz="2400">
                <a:solidFill>
                  <a:srgbClr val="283583"/>
                </a:solidFill>
              </a:defRPr>
            </a:lvl2pPr>
            <a:lvl3pPr marL="1143000" indent="-228600">
              <a:lnSpc>
                <a:spcPct val="90000"/>
              </a:lnSpc>
              <a:spcBef>
                <a:spcPts val="500"/>
              </a:spcBef>
              <a:buFont typeface="Arial"/>
              <a:buChar char="•"/>
              <a:defRPr sz="2000">
                <a:solidFill>
                  <a:srgbClr val="283583"/>
                </a:solidFill>
              </a:defRPr>
            </a:lvl3pPr>
            <a:lvl4pPr marL="1600200" indent="-228600">
              <a:lnSpc>
                <a:spcPct val="90000"/>
              </a:lnSpc>
              <a:spcBef>
                <a:spcPts val="500"/>
              </a:spcBef>
              <a:buFont typeface="Arial"/>
              <a:buChar char="•"/>
              <a:defRPr>
                <a:solidFill>
                  <a:srgbClr val="283583"/>
                </a:solidFill>
              </a:defRPr>
            </a:lvl4pPr>
            <a:lvl5pPr marL="2057400" indent="-228600">
              <a:lnSpc>
                <a:spcPct val="90000"/>
              </a:lnSpc>
              <a:spcBef>
                <a:spcPts val="500"/>
              </a:spcBef>
              <a:buFont typeface="Arial"/>
              <a:buChar char="•"/>
              <a:defRPr>
                <a:solidFill>
                  <a:srgbClr val="283583"/>
                </a:solidFill>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altLang="en-US" dirty="0"/>
              <a:t>90% of global trade</a:t>
            </a:r>
          </a:p>
          <a:p>
            <a:r>
              <a:rPr lang="en-US" dirty="0"/>
              <a:t>Container shipping has increased by 10% / year since 1985</a:t>
            </a:r>
            <a:endParaRPr lang="en-US" altLang="en-US" dirty="0"/>
          </a:p>
          <a:p>
            <a:endParaRPr lang="en-US" altLang="en-US" dirty="0"/>
          </a:p>
          <a:p>
            <a:pPr marL="0" indent="0">
              <a:buNone/>
            </a:pPr>
            <a:r>
              <a:rPr lang="en-US" altLang="en-US" dirty="0"/>
              <a:t>50,054 ships (2010)</a:t>
            </a:r>
          </a:p>
          <a:p>
            <a:r>
              <a:rPr lang="en-US" altLang="en-US" b="0" dirty="0"/>
              <a:t>Bulk carriers, container ships, tankers, passenger ships</a:t>
            </a:r>
          </a:p>
        </p:txBody>
      </p:sp>
      <p:pic>
        <p:nvPicPr>
          <p:cNvPr id="71685" name="Picture 4" descr="http://3.bp.blogspot.com/-sDSS0fAwM9A/Td-IzsNZARI/AAAAAAAABw8/B3Q0f_MdcGU/s1600/Screen+shot+2011-05-27+at+7.18.56+AM.png"/>
          <p:cNvPicPr>
            <a:picLocks noChangeAspect="1" noChangeArrowheads="1"/>
          </p:cNvPicPr>
          <p:nvPr/>
        </p:nvPicPr>
        <p:blipFill>
          <a:blip r:embed="rId3" cstate="print"/>
          <a:srcRect l="476" t="632" r="-1579" b="31551"/>
          <a:stretch>
            <a:fillRect/>
          </a:stretch>
        </p:blipFill>
        <p:spPr bwMode="auto">
          <a:xfrm>
            <a:off x="703082" y="3343275"/>
            <a:ext cx="4673600" cy="3495675"/>
          </a:xfrm>
          <a:prstGeom prst="rect">
            <a:avLst/>
          </a:prstGeom>
          <a:noFill/>
          <a:ln w="9525">
            <a:noFill/>
            <a:miter lim="800000"/>
            <a:headEnd/>
            <a:tailEnd/>
          </a:ln>
        </p:spPr>
      </p:pic>
      <p:pic>
        <p:nvPicPr>
          <p:cNvPr id="71687" name="Picture 12" descr="C:\Users\Paul Holthus\Desktop\PAUL\1 WORLD OCEAN COUNCIL\1 Media\Images - Maps\MARINE PHOTOBANK\container ship.jpg"/>
          <p:cNvPicPr>
            <a:picLocks noChangeAspect="1" noChangeArrowheads="1"/>
          </p:cNvPicPr>
          <p:nvPr/>
        </p:nvPicPr>
        <p:blipFill rotWithShape="1">
          <a:blip r:embed="rId4" cstate="print"/>
          <a:srcRect t="-959" b="21037"/>
          <a:stretch/>
        </p:blipFill>
        <p:spPr bwMode="auto">
          <a:xfrm>
            <a:off x="5081587" y="914619"/>
            <a:ext cx="2028825" cy="1215478"/>
          </a:xfrm>
          <a:prstGeom prst="rect">
            <a:avLst/>
          </a:prstGeom>
          <a:noFill/>
          <a:ln w="9525">
            <a:noFill/>
            <a:miter lim="800000"/>
            <a:headEnd/>
            <a:tailEnd/>
          </a:ln>
        </p:spPr>
      </p:pic>
      <p:pic>
        <p:nvPicPr>
          <p:cNvPr id="71688" name="Picture 3" descr="Teekay Pioneer Spirit.jpg"/>
          <p:cNvPicPr>
            <a:picLocks noChangeAspect="1"/>
          </p:cNvPicPr>
          <p:nvPr/>
        </p:nvPicPr>
        <p:blipFill>
          <a:blip r:embed="rId5" cstate="print"/>
          <a:srcRect/>
          <a:stretch>
            <a:fillRect/>
          </a:stretch>
        </p:blipFill>
        <p:spPr bwMode="auto">
          <a:xfrm>
            <a:off x="9955129" y="1440751"/>
            <a:ext cx="1533525" cy="995363"/>
          </a:xfrm>
          <a:prstGeom prst="rect">
            <a:avLst/>
          </a:prstGeom>
          <a:noFill/>
          <a:ln w="9525">
            <a:noFill/>
            <a:miter lim="800000"/>
            <a:headEnd/>
            <a:tailEnd/>
          </a:ln>
        </p:spPr>
      </p:pic>
      <p:pic>
        <p:nvPicPr>
          <p:cNvPr id="71689" name="Picture 3" descr="C:\Users\Paul Holthus\Desktop\PAUL\1 WORLD OCEAN COUNCIL\1 Media\Images - Maps\Images - Shipping\ship 4.jpg"/>
          <p:cNvPicPr>
            <a:picLocks noChangeAspect="1" noChangeArrowheads="1"/>
          </p:cNvPicPr>
          <p:nvPr/>
        </p:nvPicPr>
        <p:blipFill>
          <a:blip r:embed="rId6" cstate="print"/>
          <a:srcRect/>
          <a:stretch>
            <a:fillRect/>
          </a:stretch>
        </p:blipFill>
        <p:spPr bwMode="auto">
          <a:xfrm>
            <a:off x="7650955" y="874933"/>
            <a:ext cx="1940611" cy="1131637"/>
          </a:xfrm>
          <a:prstGeom prst="rect">
            <a:avLst/>
          </a:prstGeom>
          <a:noFill/>
          <a:ln w="9525">
            <a:noFill/>
            <a:miter lim="800000"/>
            <a:headEnd/>
            <a:tailEnd/>
          </a:ln>
        </p:spPr>
      </p:pic>
      <p:pic>
        <p:nvPicPr>
          <p:cNvPr id="10" name="Picture 9">
            <a:extLst>
              <a:ext uri="{FF2B5EF4-FFF2-40B4-BE49-F238E27FC236}">
                <a16:creationId xmlns:a16="http://schemas.microsoft.com/office/drawing/2014/main" id="{FDC496D4-E9DE-4C95-8663-06126D24DF36}"/>
              </a:ext>
            </a:extLst>
          </p:cNvPr>
          <p:cNvPicPr/>
          <p:nvPr/>
        </p:nvPicPr>
        <p:blipFill rotWithShape="1">
          <a:blip r:embed="rId7">
            <a:extLst>
              <a:ext uri="{28A0092B-C50C-407E-A947-70E740481C1C}">
                <a14:useLocalDpi xmlns:a14="http://schemas.microsoft.com/office/drawing/2010/main" val="0"/>
              </a:ext>
            </a:extLst>
          </a:blip>
          <a:srcRect t="5884"/>
          <a:stretch/>
        </p:blipFill>
        <p:spPr bwMode="auto">
          <a:xfrm>
            <a:off x="5535433" y="2436114"/>
            <a:ext cx="6656567" cy="4481052"/>
          </a:xfrm>
          <a:prstGeom prst="rect">
            <a:avLst/>
          </a:prstGeom>
          <a:noFill/>
          <a:ln>
            <a:noFill/>
          </a:ln>
        </p:spPr>
      </p:pic>
    </p:spTree>
    <p:extLst>
      <p:ext uri="{BB962C8B-B14F-4D97-AF65-F5344CB8AC3E}">
        <p14:creationId xmlns:p14="http://schemas.microsoft.com/office/powerpoint/2010/main" val="1831825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39687" y="-76071"/>
            <a:ext cx="8839200" cy="769441"/>
          </a:xfrm>
          <a:prstGeom prst="rect">
            <a:avLst/>
          </a:prstGeom>
          <a:noFill/>
          <a:ln w="9525">
            <a:noFill/>
            <a:miter lim="800000"/>
            <a:headEnd/>
            <a:tailEnd/>
          </a:ln>
        </p:spPr>
        <p:txBody>
          <a:bodyPr wrap="square">
            <a:spAutoFit/>
          </a:bodyPr>
          <a:lstStyle>
            <a:defPPr>
              <a:defRPr lang="fr-FR"/>
            </a:defPPr>
            <a:lvl1pPr eaLnBrk="0" fontAlgn="base" hangingPunct="0">
              <a:spcBef>
                <a:spcPct val="50000"/>
              </a:spcBef>
              <a:spcAft>
                <a:spcPct val="0"/>
              </a:spcAft>
              <a:defRPr sz="4400">
                <a:solidFill>
                  <a:schemeClr val="bg1"/>
                </a:solidFill>
                <a:latin typeface="+mj-lt"/>
                <a:ea typeface="+mj-ea"/>
                <a:cs typeface="+mj-cs"/>
              </a:defRPr>
            </a:lvl1pPr>
          </a:lstStyle>
          <a:p>
            <a:r>
              <a:rPr lang="en-US" altLang="en-US" dirty="0">
                <a:latin typeface="+mn-lt"/>
              </a:rPr>
              <a:t>CRUISE LINE TOURISM</a:t>
            </a:r>
          </a:p>
        </p:txBody>
      </p:sp>
      <p:sp>
        <p:nvSpPr>
          <p:cNvPr id="73733" name="Text Box 3"/>
          <p:cNvSpPr txBox="1">
            <a:spLocks noChangeArrowheads="1"/>
          </p:cNvSpPr>
          <p:nvPr/>
        </p:nvSpPr>
        <p:spPr bwMode="auto">
          <a:xfrm>
            <a:off x="1416050" y="988219"/>
            <a:ext cx="7924800" cy="2747963"/>
          </a:xfrm>
          <a:prstGeom prst="rect">
            <a:avLst/>
          </a:prstGeom>
        </p:spPr>
        <p:txBody>
          <a:bodyPr vert="horz" lIns="91440" tIns="45720" rIns="91440" bIns="45720" rtlCol="0">
            <a:normAutofit fontScale="85000" lnSpcReduction="20000"/>
          </a:bodyPr>
          <a:lstStyle>
            <a:defPPr>
              <a:defRPr lang="fr-FR"/>
            </a:defPPr>
            <a:lvl1pPr marL="457200" indent="-457200">
              <a:lnSpc>
                <a:spcPct val="90000"/>
              </a:lnSpc>
              <a:spcBef>
                <a:spcPts val="1000"/>
              </a:spcBef>
              <a:buFont typeface="Arial" charset="0"/>
              <a:buChar char="•"/>
              <a:defRPr sz="2800" b="1">
                <a:solidFill>
                  <a:srgbClr val="283583"/>
                </a:solidFill>
              </a:defRPr>
            </a:lvl1pPr>
            <a:lvl2pPr marL="685800" lvl="1" indent="-228600">
              <a:lnSpc>
                <a:spcPct val="90000"/>
              </a:lnSpc>
              <a:spcBef>
                <a:spcPts val="500"/>
              </a:spcBef>
              <a:buFont typeface="Arial"/>
              <a:buChar char="•"/>
              <a:defRPr sz="2400">
                <a:solidFill>
                  <a:srgbClr val="283583"/>
                </a:solidFill>
              </a:defRPr>
            </a:lvl2pPr>
            <a:lvl3pPr marL="1143000" indent="-228600">
              <a:lnSpc>
                <a:spcPct val="90000"/>
              </a:lnSpc>
              <a:spcBef>
                <a:spcPts val="500"/>
              </a:spcBef>
              <a:buFont typeface="Arial"/>
              <a:buChar char="•"/>
              <a:defRPr sz="2000">
                <a:solidFill>
                  <a:srgbClr val="283583"/>
                </a:solidFill>
              </a:defRPr>
            </a:lvl3pPr>
            <a:lvl4pPr marL="1600200" indent="-228600">
              <a:lnSpc>
                <a:spcPct val="90000"/>
              </a:lnSpc>
              <a:spcBef>
                <a:spcPts val="500"/>
              </a:spcBef>
              <a:buFont typeface="Arial"/>
              <a:buChar char="•"/>
              <a:defRPr>
                <a:solidFill>
                  <a:srgbClr val="283583"/>
                </a:solidFill>
              </a:defRPr>
            </a:lvl4pPr>
            <a:lvl5pPr marL="2057400" indent="-228600">
              <a:lnSpc>
                <a:spcPct val="90000"/>
              </a:lnSpc>
              <a:spcBef>
                <a:spcPts val="500"/>
              </a:spcBef>
              <a:buFont typeface="Arial"/>
              <a:buChar char="•"/>
              <a:defRPr>
                <a:solidFill>
                  <a:srgbClr val="283583"/>
                </a:solidFill>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altLang="en-US" dirty="0"/>
              <a:t>25 million passengers in 2017</a:t>
            </a:r>
          </a:p>
          <a:p>
            <a:r>
              <a:rPr lang="en-US" altLang="en-US" dirty="0"/>
              <a:t>Demand grew at 20.5% per year over past 5 years</a:t>
            </a:r>
          </a:p>
          <a:p>
            <a:r>
              <a:rPr lang="en-US" altLang="en-US" b="0" dirty="0"/>
              <a:t>Global fleet: 341 ships (92 megaships, &gt; 2000 berths)</a:t>
            </a:r>
          </a:p>
          <a:p>
            <a:r>
              <a:rPr lang="en-US" altLang="en-US" b="0" dirty="0"/>
              <a:t>50 ships on order for 2018-2023</a:t>
            </a:r>
          </a:p>
          <a:p>
            <a:r>
              <a:rPr lang="en-US" altLang="en-US" b="0" dirty="0"/>
              <a:t>Europe: up 12% from 2009, now 33% of global market</a:t>
            </a:r>
          </a:p>
          <a:p>
            <a:r>
              <a:rPr lang="en-US" altLang="en-US" b="0" dirty="0"/>
              <a:t>Asia: up 10-40% from 2009 in various countries</a:t>
            </a:r>
          </a:p>
          <a:p>
            <a:r>
              <a:rPr lang="en-US" altLang="en-US" b="0" dirty="0"/>
              <a:t>New destinations: Africa, Australia, Indonesia, Arctic</a:t>
            </a:r>
          </a:p>
        </p:txBody>
      </p:sp>
      <p:pic>
        <p:nvPicPr>
          <p:cNvPr id="73734" name="Picture 5" descr="C:\Users\Paul Holthus\Desktop\PAUL\1 WORLD OCEAN COUNCIL\1 Media\Images - Maps\Images - Shipping-Cruise\largest cruise ship.jpg"/>
          <p:cNvPicPr>
            <a:picLocks noChangeAspect="1" noChangeArrowheads="1"/>
          </p:cNvPicPr>
          <p:nvPr/>
        </p:nvPicPr>
        <p:blipFill>
          <a:blip r:embed="rId3" cstate="print"/>
          <a:srcRect/>
          <a:stretch>
            <a:fillRect/>
          </a:stretch>
        </p:blipFill>
        <p:spPr bwMode="auto">
          <a:xfrm>
            <a:off x="8174546" y="4031030"/>
            <a:ext cx="3398053" cy="1986997"/>
          </a:xfrm>
          <a:prstGeom prst="rect">
            <a:avLst/>
          </a:prstGeom>
          <a:noFill/>
          <a:ln w="9525">
            <a:noFill/>
            <a:miter lim="800000"/>
            <a:headEnd/>
            <a:tailEnd/>
          </a:ln>
        </p:spPr>
      </p:pic>
      <p:pic>
        <p:nvPicPr>
          <p:cNvPr id="73735" name="Picture 2" descr="C:\Users\Paul Holthus\Dropbox (WOC)\2 WOC Staff Shared\Images - Maps\MARINE PHOTOBANK\cruise ship-canoes.jpg"/>
          <p:cNvPicPr>
            <a:picLocks noChangeAspect="1" noChangeArrowheads="1"/>
          </p:cNvPicPr>
          <p:nvPr/>
        </p:nvPicPr>
        <p:blipFill>
          <a:blip r:embed="rId4" cstate="print"/>
          <a:srcRect/>
          <a:stretch>
            <a:fillRect/>
          </a:stretch>
        </p:blipFill>
        <p:spPr bwMode="auto">
          <a:xfrm>
            <a:off x="9280796" y="1892595"/>
            <a:ext cx="2291803" cy="1536405"/>
          </a:xfrm>
          <a:prstGeom prst="rect">
            <a:avLst/>
          </a:prstGeom>
          <a:noFill/>
          <a:ln w="9525">
            <a:noFill/>
            <a:miter lim="800000"/>
            <a:headEnd/>
            <a:tailEnd/>
          </a:ln>
        </p:spPr>
      </p:pic>
      <p:pic>
        <p:nvPicPr>
          <p:cNvPr id="9" name="Picture 8">
            <a:extLst>
              <a:ext uri="{FF2B5EF4-FFF2-40B4-BE49-F238E27FC236}">
                <a16:creationId xmlns:a16="http://schemas.microsoft.com/office/drawing/2014/main" id="{C58575E7-8067-4CBB-9260-BA42DB2EE8D1}"/>
              </a:ext>
            </a:extLst>
          </p:cNvPr>
          <p:cNvPicPr/>
          <p:nvPr/>
        </p:nvPicPr>
        <p:blipFill rotWithShape="1">
          <a:blip r:embed="rId5"/>
          <a:srcRect l="12394" t="30959" r="31410" b="26495"/>
          <a:stretch/>
        </p:blipFill>
        <p:spPr bwMode="auto">
          <a:xfrm>
            <a:off x="1618999" y="3947764"/>
            <a:ext cx="5930117" cy="2959545"/>
          </a:xfrm>
          <a:prstGeom prst="rect">
            <a:avLst/>
          </a:prstGeom>
          <a:ln>
            <a:noFill/>
          </a:ln>
          <a:extLst>
            <a:ext uri="{53640926-AAD7-44D8-BBD7-CCE9431645EC}">
              <a14:shadowObscured xmlns:a14="http://schemas.microsoft.com/office/drawing/2010/main"/>
            </a:ext>
          </a:extLst>
        </p:spPr>
      </p:pic>
      <p:sp>
        <p:nvSpPr>
          <p:cNvPr id="10" name="Rectangle 3">
            <a:extLst>
              <a:ext uri="{FF2B5EF4-FFF2-40B4-BE49-F238E27FC236}">
                <a16:creationId xmlns:a16="http://schemas.microsoft.com/office/drawing/2014/main" id="{6F10DAE9-821B-4FE4-B1D4-F58BD82E1772}"/>
              </a:ext>
            </a:extLst>
          </p:cNvPr>
          <p:cNvSpPr>
            <a:spLocks noChangeArrowheads="1"/>
          </p:cNvSpPr>
          <p:nvPr/>
        </p:nvSpPr>
        <p:spPr bwMode="auto">
          <a:xfrm>
            <a:off x="1521862" y="3716783"/>
            <a:ext cx="4572000" cy="461963"/>
          </a:xfrm>
          <a:prstGeom prst="rect">
            <a:avLst/>
          </a:prstGeom>
          <a:noFill/>
          <a:ln w="9525">
            <a:noFill/>
            <a:miter lim="800000"/>
            <a:headEnd/>
            <a:tailEnd/>
          </a:ln>
        </p:spPr>
        <p:txBody>
          <a:bodyPr>
            <a:spAutoFit/>
          </a:bodyPr>
          <a:lstStyle/>
          <a:p>
            <a:pPr eaLnBrk="0" fontAlgn="base" hangingPunct="0">
              <a:spcBef>
                <a:spcPct val="0"/>
              </a:spcBef>
              <a:spcAft>
                <a:spcPct val="0"/>
              </a:spcAft>
            </a:pPr>
            <a:r>
              <a:rPr lang="en-US" altLang="en-US" sz="2400" dirty="0">
                <a:solidFill>
                  <a:srgbClr val="283583"/>
                </a:solidFill>
              </a:rPr>
              <a:t>Cruise</a:t>
            </a:r>
            <a:r>
              <a:rPr lang="en-US" altLang="en-US" sz="2400" dirty="0">
                <a:solidFill>
                  <a:srgbClr val="000000"/>
                </a:solidFill>
                <a:latin typeface="Arial" charset="0"/>
              </a:rPr>
              <a:t> </a:t>
            </a:r>
            <a:r>
              <a:rPr lang="en-US" altLang="en-US" sz="2400" dirty="0">
                <a:solidFill>
                  <a:srgbClr val="283583"/>
                </a:solidFill>
              </a:rPr>
              <a:t>line</a:t>
            </a:r>
            <a:r>
              <a:rPr lang="en-US" altLang="en-US" sz="2400" dirty="0">
                <a:solidFill>
                  <a:srgbClr val="000000"/>
                </a:solidFill>
                <a:latin typeface="Arial" charset="0"/>
              </a:rPr>
              <a:t> </a:t>
            </a:r>
            <a:r>
              <a:rPr lang="en-US" altLang="en-US" sz="2400" dirty="0">
                <a:solidFill>
                  <a:srgbClr val="283583"/>
                </a:solidFill>
              </a:rPr>
              <a:t>passengers</a:t>
            </a:r>
          </a:p>
        </p:txBody>
      </p:sp>
    </p:spTree>
    <p:extLst>
      <p:ext uri="{BB962C8B-B14F-4D97-AF65-F5344CB8AC3E}">
        <p14:creationId xmlns:p14="http://schemas.microsoft.com/office/powerpoint/2010/main" val="1881048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139148" y="-88155"/>
            <a:ext cx="8839200" cy="769441"/>
          </a:xfrm>
          <a:prstGeom prst="rect">
            <a:avLst/>
          </a:prstGeom>
          <a:noFill/>
          <a:ln w="9525">
            <a:noFill/>
            <a:miter lim="800000"/>
            <a:headEnd/>
            <a:tailEnd/>
          </a:ln>
        </p:spPr>
        <p:txBody>
          <a:bodyPr wrap="square">
            <a:spAutoFit/>
          </a:bodyPr>
          <a:lstStyle>
            <a:defPPr>
              <a:defRPr lang="fr-FR"/>
            </a:defPPr>
            <a:lvl1pPr eaLnBrk="0" fontAlgn="base" hangingPunct="0">
              <a:spcBef>
                <a:spcPct val="50000"/>
              </a:spcBef>
              <a:spcAft>
                <a:spcPct val="0"/>
              </a:spcAft>
              <a:defRPr sz="4400">
                <a:solidFill>
                  <a:schemeClr val="bg1"/>
                </a:solidFill>
                <a:latin typeface="+mj-lt"/>
                <a:ea typeface="+mj-ea"/>
                <a:cs typeface="+mj-cs"/>
              </a:defRPr>
            </a:lvl1pPr>
          </a:lstStyle>
          <a:p>
            <a:r>
              <a:rPr lang="en-US" altLang="en-US">
                <a:latin typeface="+mn-lt"/>
              </a:rPr>
              <a:t>AQUACULTURE</a:t>
            </a:r>
          </a:p>
        </p:txBody>
      </p:sp>
      <p:sp>
        <p:nvSpPr>
          <p:cNvPr id="77827" name="Text Box 3"/>
          <p:cNvSpPr txBox="1">
            <a:spLocks noChangeArrowheads="1"/>
          </p:cNvSpPr>
          <p:nvPr/>
        </p:nvSpPr>
        <p:spPr bwMode="auto">
          <a:xfrm>
            <a:off x="6096000" y="796511"/>
            <a:ext cx="4800600" cy="3608388"/>
          </a:xfrm>
          <a:prstGeom prst="rect">
            <a:avLst/>
          </a:prstGeom>
        </p:spPr>
        <p:txBody>
          <a:bodyPr vert="horz" lIns="91440" tIns="45720" rIns="91440" bIns="45720" rtlCol="0">
            <a:normAutofit fontScale="92500" lnSpcReduction="10000"/>
          </a:bodyPr>
          <a:lstStyle>
            <a:defPPr>
              <a:defRPr lang="fr-FR"/>
            </a:defPPr>
            <a:lvl1pPr marL="457200" indent="-457200">
              <a:lnSpc>
                <a:spcPct val="90000"/>
              </a:lnSpc>
              <a:spcBef>
                <a:spcPts val="1000"/>
              </a:spcBef>
              <a:buFont typeface="Arial" charset="0"/>
              <a:buChar char="•"/>
              <a:defRPr sz="2800" b="1">
                <a:solidFill>
                  <a:srgbClr val="283583"/>
                </a:solidFill>
              </a:defRPr>
            </a:lvl1pPr>
            <a:lvl2pPr marL="685800" lvl="1" indent="-228600">
              <a:lnSpc>
                <a:spcPct val="90000"/>
              </a:lnSpc>
              <a:spcBef>
                <a:spcPts val="500"/>
              </a:spcBef>
              <a:buFont typeface="Arial"/>
              <a:buChar char="•"/>
              <a:defRPr sz="2400">
                <a:solidFill>
                  <a:srgbClr val="283583"/>
                </a:solidFill>
              </a:defRPr>
            </a:lvl2pPr>
            <a:lvl3pPr marL="1143000" indent="-228600">
              <a:lnSpc>
                <a:spcPct val="90000"/>
              </a:lnSpc>
              <a:spcBef>
                <a:spcPts val="500"/>
              </a:spcBef>
              <a:buFont typeface="Arial"/>
              <a:buChar char="•"/>
              <a:defRPr sz="2000">
                <a:solidFill>
                  <a:srgbClr val="283583"/>
                </a:solidFill>
              </a:defRPr>
            </a:lvl3pPr>
            <a:lvl4pPr marL="1600200" indent="-228600">
              <a:lnSpc>
                <a:spcPct val="90000"/>
              </a:lnSpc>
              <a:spcBef>
                <a:spcPts val="500"/>
              </a:spcBef>
              <a:buFont typeface="Arial"/>
              <a:buChar char="•"/>
              <a:defRPr>
                <a:solidFill>
                  <a:srgbClr val="283583"/>
                </a:solidFill>
              </a:defRPr>
            </a:lvl4pPr>
            <a:lvl5pPr marL="2057400" indent="-228600">
              <a:lnSpc>
                <a:spcPct val="90000"/>
              </a:lnSpc>
              <a:spcBef>
                <a:spcPts val="500"/>
              </a:spcBef>
              <a:buFont typeface="Arial"/>
              <a:buChar char="•"/>
              <a:defRPr>
                <a:solidFill>
                  <a:srgbClr val="283583"/>
                </a:solidFill>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US" altLang="en-US" dirty="0"/>
              <a:t>Fastest growing food production system </a:t>
            </a:r>
          </a:p>
          <a:p>
            <a:r>
              <a:rPr lang="en-IE" altLang="en-US" dirty="0"/>
              <a:t>7.5%/year growth over past twenty years</a:t>
            </a:r>
          </a:p>
          <a:p>
            <a:r>
              <a:rPr lang="en-US" altLang="en-US" dirty="0"/>
              <a:t>By 2030, 65% of fish protein</a:t>
            </a:r>
            <a:endParaRPr lang="en-IE" altLang="en-US" dirty="0"/>
          </a:p>
          <a:p>
            <a:r>
              <a:rPr lang="en-US" altLang="en-US" b="0" dirty="0"/>
              <a:t>Further offshore, deeper</a:t>
            </a:r>
          </a:p>
          <a:p>
            <a:r>
              <a:rPr lang="en-GB" altLang="en-US" b="0" dirty="0"/>
              <a:t>By 2050, 30 Mt/year of extra aquatic products required to feed the planet</a:t>
            </a:r>
            <a:endParaRPr lang="en-US" altLang="en-US" b="0" dirty="0"/>
          </a:p>
        </p:txBody>
      </p:sp>
      <p:pic>
        <p:nvPicPr>
          <p:cNvPr id="77829" name="Picture 18" descr="http://en.aquaculture.ifremer.fr/var/aquaculture/storage/images/media/aquaculture/filiere_poissons/farines_de_poissons/fao_production_2008/431541-2-eng-GB/fao_production_2008.jpg"/>
          <p:cNvPicPr>
            <a:picLocks noChangeAspect="1" noChangeArrowheads="1"/>
          </p:cNvPicPr>
          <p:nvPr/>
        </p:nvPicPr>
        <p:blipFill rotWithShape="1">
          <a:blip r:embed="rId3" cstate="print"/>
          <a:srcRect l="594" t="-4552" r="-594" b="8374"/>
          <a:stretch/>
        </p:blipFill>
        <p:spPr bwMode="auto">
          <a:xfrm>
            <a:off x="1191419" y="4109142"/>
            <a:ext cx="3829050" cy="2748858"/>
          </a:xfrm>
          <a:prstGeom prst="rect">
            <a:avLst/>
          </a:prstGeom>
          <a:noFill/>
          <a:ln w="9525">
            <a:noFill/>
            <a:miter lim="800000"/>
            <a:headEnd/>
            <a:tailEnd/>
          </a:ln>
        </p:spPr>
      </p:pic>
      <p:pic>
        <p:nvPicPr>
          <p:cNvPr id="77830" name="Picture 2" descr="Side view cage 4"/>
          <p:cNvPicPr>
            <a:picLocks noChangeAspect="1" noChangeArrowheads="1"/>
          </p:cNvPicPr>
          <p:nvPr/>
        </p:nvPicPr>
        <p:blipFill>
          <a:blip r:embed="rId4" cstate="print"/>
          <a:srcRect b="10594"/>
          <a:stretch>
            <a:fillRect/>
          </a:stretch>
        </p:blipFill>
        <p:spPr bwMode="auto">
          <a:xfrm>
            <a:off x="9086057" y="4226339"/>
            <a:ext cx="2819400" cy="1835150"/>
          </a:xfrm>
          <a:prstGeom prst="rect">
            <a:avLst/>
          </a:prstGeom>
          <a:noFill/>
          <a:ln w="9525">
            <a:noFill/>
            <a:miter lim="800000"/>
            <a:headEnd/>
            <a:tailEnd/>
          </a:ln>
        </p:spPr>
      </p:pic>
      <p:pic>
        <p:nvPicPr>
          <p:cNvPr id="77831" name="Picture 6" descr="http://www.blog.thesietch.org/wp-content/uploads/2008/10/fishfarm3.jpg"/>
          <p:cNvPicPr>
            <a:picLocks noChangeAspect="1" noChangeArrowheads="1"/>
          </p:cNvPicPr>
          <p:nvPr/>
        </p:nvPicPr>
        <p:blipFill>
          <a:blip r:embed="rId5" cstate="print"/>
          <a:srcRect b="11572"/>
          <a:stretch>
            <a:fillRect/>
          </a:stretch>
        </p:blipFill>
        <p:spPr bwMode="auto">
          <a:xfrm>
            <a:off x="5651500" y="4433958"/>
            <a:ext cx="2554288" cy="1719262"/>
          </a:xfrm>
          <a:prstGeom prst="rect">
            <a:avLst/>
          </a:prstGeom>
          <a:noFill/>
          <a:ln w="9525">
            <a:noFill/>
            <a:miter lim="800000"/>
            <a:headEnd/>
            <a:tailEnd/>
          </a:ln>
        </p:spPr>
      </p:pic>
      <p:pic>
        <p:nvPicPr>
          <p:cNvPr id="8" name="Picture 7">
            <a:extLst>
              <a:ext uri="{FF2B5EF4-FFF2-40B4-BE49-F238E27FC236}">
                <a16:creationId xmlns:a16="http://schemas.microsoft.com/office/drawing/2014/main" id="{34D8EB9D-E108-4DE2-8B48-F7A6AF4FE761}"/>
              </a:ext>
            </a:extLst>
          </p:cNvPr>
          <p:cNvPicPr/>
          <p:nvPr/>
        </p:nvPicPr>
        <p:blipFill rotWithShape="1">
          <a:blip r:embed="rId6"/>
          <a:srcRect l="23238" t="28040" r="23304" b="19965"/>
          <a:stretch/>
        </p:blipFill>
        <p:spPr bwMode="auto">
          <a:xfrm>
            <a:off x="626165" y="681285"/>
            <a:ext cx="5158409" cy="33341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3097631"/>
      </p:ext>
    </p:extLst>
  </p:cSld>
  <p:clrMapOvr>
    <a:masterClrMapping/>
  </p:clrMapOvr>
</p:sld>
</file>

<file path=ppt/theme/theme1.xml><?xml version="1.0" encoding="utf-8"?>
<a:theme xmlns:a="http://schemas.openxmlformats.org/drawingml/2006/main" name="Thème WOC">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1060</TotalTime>
  <Words>7168</Words>
  <Application>Microsoft Office PowerPoint</Application>
  <PresentationFormat>Widescreen</PresentationFormat>
  <Paragraphs>718</Paragraphs>
  <Slides>51</Slides>
  <Notes>50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Calibri Light</vt:lpstr>
      <vt:lpstr>Courier New</vt:lpstr>
      <vt:lpstr>Symbol</vt:lpstr>
      <vt:lpstr>Times New Roman</vt:lpstr>
      <vt:lpstr>Thème WOC</vt:lpstr>
      <vt:lpstr>  THE BLUE ECONOMY: Ocean Governance and Private Sector  Leadership, Collaboration and Action </vt:lpstr>
      <vt:lpstr>PowerPoint Presentation</vt:lpstr>
      <vt:lpstr>PowerPoint Presentation</vt:lpstr>
      <vt:lpstr>PowerPoint Presentation</vt:lpstr>
      <vt:lpstr>PowerPoint Presentation</vt:lpstr>
      <vt:lpstr>Growing Ocean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Global Ocean Industry Activity</vt:lpstr>
      <vt:lpstr>PowerPoint Presentation</vt:lpstr>
      <vt:lpstr>PowerPoint Presentation</vt:lpstr>
      <vt:lpstr>PowerPoint Presentation</vt:lpstr>
      <vt:lpstr>World Ocean Council (WOC)</vt:lpstr>
      <vt:lpstr>WOC Partnerships and Formal Recognition</vt:lpstr>
      <vt:lpstr>PowerPoint Presentation</vt:lpstr>
      <vt:lpstr>PowerPoint Presentation</vt:lpstr>
      <vt:lpstr>PowerPoint Presentation</vt:lpstr>
      <vt:lpstr>PowerPoint Presentation</vt:lpstr>
      <vt:lpstr>PowerPoint Presentation</vt:lpstr>
      <vt:lpstr>PowerPoint Presentation</vt:lpstr>
      <vt:lpstr>Priority Areas for Action (1)</vt:lpstr>
      <vt:lpstr>Priority Areas for Action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Action on Plastics/Marine Debris</vt:lpstr>
      <vt:lpstr>Action on Biofouling/Invasive Species</vt:lpstr>
      <vt:lpstr>Action on Marine Sound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WOC 8th Sustainable Ocean Summit (SOS)  Dates and Location to be Announced Soon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Julia Tasse</dc:creator>
  <cp:lastModifiedBy>Paul Holthus</cp:lastModifiedBy>
  <cp:revision>238</cp:revision>
  <dcterms:created xsi:type="dcterms:W3CDTF">2016-08-11T15:55:47Z</dcterms:created>
  <dcterms:modified xsi:type="dcterms:W3CDTF">2020-01-21T03:54:21Z</dcterms:modified>
</cp:coreProperties>
</file>