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8" r:id="rId3"/>
    <p:sldId id="257" r:id="rId4"/>
    <p:sldId id="267" r:id="rId5"/>
    <p:sldId id="299" r:id="rId6"/>
    <p:sldId id="270" r:id="rId7"/>
    <p:sldId id="271" r:id="rId8"/>
    <p:sldId id="300" r:id="rId9"/>
    <p:sldId id="273" r:id="rId10"/>
    <p:sldId id="274" r:id="rId11"/>
    <p:sldId id="276" r:id="rId12"/>
    <p:sldId id="301" r:id="rId13"/>
    <p:sldId id="278" r:id="rId14"/>
    <p:sldId id="281" r:id="rId15"/>
    <p:sldId id="302" r:id="rId16"/>
    <p:sldId id="279" r:id="rId17"/>
    <p:sldId id="280" r:id="rId18"/>
    <p:sldId id="283" r:id="rId19"/>
    <p:sldId id="284" r:id="rId20"/>
    <p:sldId id="285" r:id="rId21"/>
    <p:sldId id="286" r:id="rId22"/>
    <p:sldId id="287" r:id="rId23"/>
    <p:sldId id="291" r:id="rId24"/>
    <p:sldId id="290" r:id="rId25"/>
    <p:sldId id="294" r:id="rId26"/>
    <p:sldId id="30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224" autoAdjust="0"/>
  </p:normalViewPr>
  <p:slideViewPr>
    <p:cSldViewPr>
      <p:cViewPr>
        <p:scale>
          <a:sx n="70" d="100"/>
          <a:sy n="70" d="100"/>
        </p:scale>
        <p:origin x="-1386"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916EA-8BE7-44F4-A12F-C651A7C57B4B}" type="datetimeFigureOut">
              <a:rPr lang="en-GB" smtClean="0"/>
              <a:t>23/01/2020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B40F5-90EC-4760-A23C-E48F2F96E28D}" type="slidenum">
              <a:rPr lang="en-GB" smtClean="0"/>
              <a:t>‹#›</a:t>
            </a:fld>
            <a:endParaRPr lang="en-GB"/>
          </a:p>
        </p:txBody>
      </p:sp>
    </p:spTree>
    <p:extLst>
      <p:ext uri="{BB962C8B-B14F-4D97-AF65-F5344CB8AC3E}">
        <p14:creationId xmlns:p14="http://schemas.microsoft.com/office/powerpoint/2010/main" val="65451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E3DD53-72AA-4266-9830-5822C3DCAD8C}"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EE65D-EECC-4D51-9C23-4A15506A7805}" type="slidenum">
              <a:rPr lang="en-GB" smtClean="0"/>
              <a:t>‹#›</a:t>
            </a:fld>
            <a:endParaRPr lang="en-GB"/>
          </a:p>
        </p:txBody>
      </p:sp>
    </p:spTree>
    <p:extLst>
      <p:ext uri="{BB962C8B-B14F-4D97-AF65-F5344CB8AC3E}">
        <p14:creationId xmlns:p14="http://schemas.microsoft.com/office/powerpoint/2010/main" val="270972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E3DD53-72AA-4266-9830-5822C3DCAD8C}"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EE65D-EECC-4D51-9C23-4A15506A7805}" type="slidenum">
              <a:rPr lang="en-GB" smtClean="0"/>
              <a:t>‹#›</a:t>
            </a:fld>
            <a:endParaRPr lang="en-GB"/>
          </a:p>
        </p:txBody>
      </p:sp>
    </p:spTree>
    <p:extLst>
      <p:ext uri="{BB962C8B-B14F-4D97-AF65-F5344CB8AC3E}">
        <p14:creationId xmlns:p14="http://schemas.microsoft.com/office/powerpoint/2010/main" val="281575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E3DD53-72AA-4266-9830-5822C3DCAD8C}"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EE65D-EECC-4D51-9C23-4A15506A7805}" type="slidenum">
              <a:rPr lang="en-GB" smtClean="0"/>
              <a:t>‹#›</a:t>
            </a:fld>
            <a:endParaRPr lang="en-GB"/>
          </a:p>
        </p:txBody>
      </p:sp>
    </p:spTree>
    <p:extLst>
      <p:ext uri="{BB962C8B-B14F-4D97-AF65-F5344CB8AC3E}">
        <p14:creationId xmlns:p14="http://schemas.microsoft.com/office/powerpoint/2010/main" val="48058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E3DD53-72AA-4266-9830-5822C3DCAD8C}"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EE65D-EECC-4D51-9C23-4A15506A7805}" type="slidenum">
              <a:rPr lang="en-GB" smtClean="0"/>
              <a:t>‹#›</a:t>
            </a:fld>
            <a:endParaRPr lang="en-GB"/>
          </a:p>
        </p:txBody>
      </p:sp>
    </p:spTree>
    <p:extLst>
      <p:ext uri="{BB962C8B-B14F-4D97-AF65-F5344CB8AC3E}">
        <p14:creationId xmlns:p14="http://schemas.microsoft.com/office/powerpoint/2010/main" val="261311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3DD53-72AA-4266-9830-5822C3DCAD8C}"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EE65D-EECC-4D51-9C23-4A15506A7805}" type="slidenum">
              <a:rPr lang="en-GB" smtClean="0"/>
              <a:t>‹#›</a:t>
            </a:fld>
            <a:endParaRPr lang="en-GB"/>
          </a:p>
        </p:txBody>
      </p:sp>
    </p:spTree>
    <p:extLst>
      <p:ext uri="{BB962C8B-B14F-4D97-AF65-F5344CB8AC3E}">
        <p14:creationId xmlns:p14="http://schemas.microsoft.com/office/powerpoint/2010/main" val="43274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E3DD53-72AA-4266-9830-5822C3DCAD8C}"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EE65D-EECC-4D51-9C23-4A15506A7805}" type="slidenum">
              <a:rPr lang="en-GB" smtClean="0"/>
              <a:t>‹#›</a:t>
            </a:fld>
            <a:endParaRPr lang="en-GB"/>
          </a:p>
        </p:txBody>
      </p:sp>
    </p:spTree>
    <p:extLst>
      <p:ext uri="{BB962C8B-B14F-4D97-AF65-F5344CB8AC3E}">
        <p14:creationId xmlns:p14="http://schemas.microsoft.com/office/powerpoint/2010/main" val="227476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E3DD53-72AA-4266-9830-5822C3DCAD8C}" type="datetimeFigureOut">
              <a:rPr lang="en-GB" smtClean="0"/>
              <a:t>23/01/2020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7EE65D-EECC-4D51-9C23-4A15506A7805}" type="slidenum">
              <a:rPr lang="en-GB" smtClean="0"/>
              <a:t>‹#›</a:t>
            </a:fld>
            <a:endParaRPr lang="en-GB"/>
          </a:p>
        </p:txBody>
      </p:sp>
    </p:spTree>
    <p:extLst>
      <p:ext uri="{BB962C8B-B14F-4D97-AF65-F5344CB8AC3E}">
        <p14:creationId xmlns:p14="http://schemas.microsoft.com/office/powerpoint/2010/main" val="3354209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E3DD53-72AA-4266-9830-5822C3DCAD8C}" type="datetimeFigureOut">
              <a:rPr lang="en-GB" smtClean="0"/>
              <a:t>23/01/2020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7EE65D-EECC-4D51-9C23-4A15506A7805}" type="slidenum">
              <a:rPr lang="en-GB" smtClean="0"/>
              <a:t>‹#›</a:t>
            </a:fld>
            <a:endParaRPr lang="en-GB"/>
          </a:p>
        </p:txBody>
      </p:sp>
    </p:spTree>
    <p:extLst>
      <p:ext uri="{BB962C8B-B14F-4D97-AF65-F5344CB8AC3E}">
        <p14:creationId xmlns:p14="http://schemas.microsoft.com/office/powerpoint/2010/main" val="391312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3DD53-72AA-4266-9830-5822C3DCAD8C}" type="datetimeFigureOut">
              <a:rPr lang="en-GB" smtClean="0"/>
              <a:t>23/01/2020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7EE65D-EECC-4D51-9C23-4A15506A7805}" type="slidenum">
              <a:rPr lang="en-GB" smtClean="0"/>
              <a:t>‹#›</a:t>
            </a:fld>
            <a:endParaRPr lang="en-GB"/>
          </a:p>
        </p:txBody>
      </p:sp>
    </p:spTree>
    <p:extLst>
      <p:ext uri="{BB962C8B-B14F-4D97-AF65-F5344CB8AC3E}">
        <p14:creationId xmlns:p14="http://schemas.microsoft.com/office/powerpoint/2010/main" val="139522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3DD53-72AA-4266-9830-5822C3DCAD8C}"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EE65D-EECC-4D51-9C23-4A15506A7805}" type="slidenum">
              <a:rPr lang="en-GB" smtClean="0"/>
              <a:t>‹#›</a:t>
            </a:fld>
            <a:endParaRPr lang="en-GB"/>
          </a:p>
        </p:txBody>
      </p:sp>
    </p:spTree>
    <p:extLst>
      <p:ext uri="{BB962C8B-B14F-4D97-AF65-F5344CB8AC3E}">
        <p14:creationId xmlns:p14="http://schemas.microsoft.com/office/powerpoint/2010/main" val="308034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3DD53-72AA-4266-9830-5822C3DCAD8C}"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EE65D-EECC-4D51-9C23-4A15506A7805}" type="slidenum">
              <a:rPr lang="en-GB" smtClean="0"/>
              <a:t>‹#›</a:t>
            </a:fld>
            <a:endParaRPr lang="en-GB"/>
          </a:p>
        </p:txBody>
      </p:sp>
    </p:spTree>
    <p:extLst>
      <p:ext uri="{BB962C8B-B14F-4D97-AF65-F5344CB8AC3E}">
        <p14:creationId xmlns:p14="http://schemas.microsoft.com/office/powerpoint/2010/main" val="211516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3DD53-72AA-4266-9830-5822C3DCAD8C}" type="datetimeFigureOut">
              <a:rPr lang="en-GB" smtClean="0"/>
              <a:t>23/01/2020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EE65D-EECC-4D51-9C23-4A15506A7805}" type="slidenum">
              <a:rPr lang="en-GB" smtClean="0"/>
              <a:t>‹#›</a:t>
            </a:fld>
            <a:endParaRPr lang="en-GB"/>
          </a:p>
        </p:txBody>
      </p:sp>
    </p:spTree>
    <p:extLst>
      <p:ext uri="{BB962C8B-B14F-4D97-AF65-F5344CB8AC3E}">
        <p14:creationId xmlns:p14="http://schemas.microsoft.com/office/powerpoint/2010/main" val="2223372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Subtitle 2"/>
          <p:cNvSpPr>
            <a:spLocks noGrp="1"/>
          </p:cNvSpPr>
          <p:nvPr>
            <p:ph type="subTitle" idx="4294967295"/>
          </p:nvPr>
        </p:nvSpPr>
        <p:spPr>
          <a:xfrm>
            <a:off x="827584" y="3284984"/>
            <a:ext cx="7776864" cy="3024336"/>
          </a:xfrm>
        </p:spPr>
        <p:txBody>
          <a:bodyPr>
            <a:normAutofit lnSpcReduction="10000"/>
          </a:bodyPr>
          <a:lstStyle/>
          <a:p>
            <a:pPr marL="0" indent="0" algn="ctr">
              <a:buNone/>
            </a:pPr>
            <a:r>
              <a:rPr lang="en-US" sz="3900" b="1" dirty="0"/>
              <a:t>Achieving an Equitable and Inclusive Blue Economy in Ghana: A Human Rights Model for the Protection of Women and </a:t>
            </a:r>
            <a:r>
              <a:rPr lang="en-US" sz="3900" b="1" dirty="0" smtClean="0"/>
              <a:t>Children</a:t>
            </a:r>
          </a:p>
          <a:p>
            <a:pPr marL="0" indent="0" algn="ctr">
              <a:buNone/>
            </a:pPr>
            <a:r>
              <a:rPr lang="en-US" b="1" dirty="0" err="1" smtClean="0"/>
              <a:t>Bolanle</a:t>
            </a:r>
            <a:r>
              <a:rPr lang="en-US" b="1" dirty="0" smtClean="0"/>
              <a:t> T. </a:t>
            </a:r>
            <a:r>
              <a:rPr lang="en-US" b="1" dirty="0" err="1" smtClean="0"/>
              <a:t>Erinosho</a:t>
            </a:r>
            <a:r>
              <a:rPr lang="en-US" b="1" dirty="0" smtClean="0"/>
              <a:t> &amp; Harrison K. </a:t>
            </a:r>
            <a:r>
              <a:rPr lang="en-US" b="1" dirty="0" err="1" smtClean="0"/>
              <a:t>Golo</a:t>
            </a:r>
            <a:endParaRPr lang="en-GB" dirty="0"/>
          </a:p>
          <a:p>
            <a:pPr marL="0" indent="0" algn="ctr">
              <a:buNone/>
            </a:pPr>
            <a:endParaRPr lang="en-GB" sz="4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39"/>
            <a:ext cx="2083997" cy="17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88641"/>
            <a:ext cx="1872208" cy="177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442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p:txBody>
          <a:bodyPr>
            <a:noAutofit/>
          </a:bodyPr>
          <a:lstStyle/>
          <a:p>
            <a:r>
              <a:rPr lang="en-GB" sz="3600" dirty="0" smtClean="0"/>
              <a:t>Challenges of women and children in a fishing community.</a:t>
            </a:r>
            <a:endParaRPr lang="en-GB" sz="3600" dirty="0"/>
          </a:p>
        </p:txBody>
      </p:sp>
      <p:sp>
        <p:nvSpPr>
          <p:cNvPr id="6" name="Content Placeholder 5"/>
          <p:cNvSpPr>
            <a:spLocks noGrp="1"/>
          </p:cNvSpPr>
          <p:nvPr>
            <p:ph idx="1"/>
          </p:nvPr>
        </p:nvSpPr>
        <p:spPr/>
        <p:txBody>
          <a:bodyPr>
            <a:normAutofit fontScale="85000" lnSpcReduction="10000"/>
          </a:bodyPr>
          <a:lstStyle/>
          <a:p>
            <a:pPr lvl="0"/>
            <a:r>
              <a:rPr lang="en-US" b="1" dirty="0">
                <a:solidFill>
                  <a:srgbClr val="FF0000"/>
                </a:solidFill>
              </a:rPr>
              <a:t>Declining fish </a:t>
            </a:r>
            <a:r>
              <a:rPr lang="en-US" b="1" dirty="0" smtClean="0">
                <a:solidFill>
                  <a:srgbClr val="FF0000"/>
                </a:solidFill>
              </a:rPr>
              <a:t>catches</a:t>
            </a:r>
            <a:r>
              <a:rPr lang="en-US" dirty="0" smtClean="0"/>
              <a:t>: the </a:t>
            </a:r>
            <a:r>
              <a:rPr lang="en-US" dirty="0"/>
              <a:t>women interviewed linked the declining fish catches to </a:t>
            </a:r>
            <a:r>
              <a:rPr lang="en-US" dirty="0" smtClean="0"/>
              <a:t>a multiplicity </a:t>
            </a:r>
            <a:r>
              <a:rPr lang="en-US" dirty="0"/>
              <a:t>of factors, some of which are light fishing, pair trawling, use of dynamites, increasing fishing effort and climate change. </a:t>
            </a:r>
            <a:endParaRPr lang="en-US" dirty="0" smtClean="0"/>
          </a:p>
          <a:p>
            <a:pPr lvl="0"/>
            <a:r>
              <a:rPr lang="en-US" dirty="0"/>
              <a:t>P</a:t>
            </a:r>
            <a:r>
              <a:rPr lang="en-US" dirty="0" smtClean="0"/>
              <a:t>articipants </a:t>
            </a:r>
            <a:r>
              <a:rPr lang="en-US" dirty="0"/>
              <a:t>reported that they were twice as much affected by these challenges that confront the fishing sector, especially because of their responsibility for food security in the home and the implications this had for the nutritional health of the household and to children in particular. </a:t>
            </a:r>
            <a:endParaRPr lang="en-GB" dirty="0"/>
          </a:p>
        </p:txBody>
      </p:sp>
    </p:spTree>
    <p:extLst>
      <p:ext uri="{BB962C8B-B14F-4D97-AF65-F5344CB8AC3E}">
        <p14:creationId xmlns:p14="http://schemas.microsoft.com/office/powerpoint/2010/main" val="1763394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4294967295"/>
          </p:nvPr>
        </p:nvSpPr>
        <p:spPr>
          <a:xfrm>
            <a:off x="0" y="692696"/>
            <a:ext cx="8892480" cy="5433467"/>
          </a:xfrm>
        </p:spPr>
        <p:txBody>
          <a:bodyPr>
            <a:normAutofit fontScale="92500"/>
          </a:bodyPr>
          <a:lstStyle/>
          <a:p>
            <a:pPr lvl="0"/>
            <a:r>
              <a:rPr lang="en-US" b="1" dirty="0">
                <a:solidFill>
                  <a:srgbClr val="FF0000"/>
                </a:solidFill>
              </a:rPr>
              <a:t>Lack of loan </a:t>
            </a:r>
            <a:r>
              <a:rPr lang="en-US" b="1" dirty="0" smtClean="0">
                <a:solidFill>
                  <a:srgbClr val="FF0000"/>
                </a:solidFill>
              </a:rPr>
              <a:t>capital</a:t>
            </a:r>
            <a:r>
              <a:rPr lang="en-US" dirty="0" smtClean="0"/>
              <a:t>: Participants  </a:t>
            </a:r>
            <a:r>
              <a:rPr lang="en-US" dirty="0"/>
              <a:t>complained of being often marginalized in terms of subsidies, equipment/logistics support, training, and financial support in the fishing industry at the expense of targeted areas which are predominately men. </a:t>
            </a:r>
            <a:endParaRPr lang="en-US" dirty="0" smtClean="0"/>
          </a:p>
          <a:p>
            <a:pPr lvl="0"/>
            <a:r>
              <a:rPr lang="en-US" dirty="0" smtClean="0"/>
              <a:t>The women</a:t>
            </a:r>
            <a:r>
              <a:rPr lang="en-US" dirty="0"/>
              <a:t>, especially fishmongers also intimated that, </a:t>
            </a:r>
            <a:r>
              <a:rPr lang="en-US" dirty="0" smtClean="0"/>
              <a:t>the </a:t>
            </a:r>
            <a:r>
              <a:rPr lang="en-US" dirty="0"/>
              <a:t>lacked of financial capital was one of the main barriers bedeviling the operation of their business.  </a:t>
            </a:r>
            <a:endParaRPr lang="en-GB" dirty="0"/>
          </a:p>
          <a:p>
            <a:r>
              <a:rPr lang="en-US" dirty="0" smtClean="0"/>
              <a:t>They </a:t>
            </a:r>
            <a:r>
              <a:rPr lang="en-US" dirty="0"/>
              <a:t>reported </a:t>
            </a:r>
            <a:r>
              <a:rPr lang="en-US" dirty="0" smtClean="0"/>
              <a:t>difficulties  accessing </a:t>
            </a:r>
            <a:r>
              <a:rPr lang="en-US" dirty="0"/>
              <a:t>bank loans as they have no collateral or guarantors.  </a:t>
            </a:r>
            <a:endParaRPr lang="en-GB" dirty="0"/>
          </a:p>
        </p:txBody>
      </p:sp>
    </p:spTree>
    <p:extLst>
      <p:ext uri="{BB962C8B-B14F-4D97-AF65-F5344CB8AC3E}">
        <p14:creationId xmlns:p14="http://schemas.microsoft.com/office/powerpoint/2010/main" val="2058665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t>Mary describes the situation. … “our inability to access loan is a major </a:t>
            </a:r>
            <a:r>
              <a:rPr lang="en-GB" dirty="0" smtClean="0"/>
              <a:t>constraint… </a:t>
            </a:r>
            <a:r>
              <a:rPr lang="en-GB" dirty="0"/>
              <a:t>as we are usually required to make spot </a:t>
            </a:r>
            <a:r>
              <a:rPr lang="en-GB" dirty="0" smtClean="0"/>
              <a:t>payments </a:t>
            </a:r>
            <a:r>
              <a:rPr lang="en-GB" dirty="0"/>
              <a:t>in recent times for fish at the landing beach, which is against the normal practice of being offered fish on credit in the past”</a:t>
            </a:r>
          </a:p>
          <a:p>
            <a:r>
              <a:rPr lang="en-GB" dirty="0"/>
              <a:t> </a:t>
            </a:r>
            <a:r>
              <a:rPr lang="en-GB" dirty="0" err="1"/>
              <a:t>Sewa</a:t>
            </a:r>
            <a:r>
              <a:rPr lang="en-GB" dirty="0"/>
              <a:t>  “Lack of credit facilities and refusal of fishermen to offer fish on credit had rendered some of us jobless”. </a:t>
            </a:r>
          </a:p>
          <a:p>
            <a:endParaRPr lang="en-GB" dirty="0"/>
          </a:p>
        </p:txBody>
      </p:sp>
    </p:spTree>
    <p:extLst>
      <p:ext uri="{BB962C8B-B14F-4D97-AF65-F5344CB8AC3E}">
        <p14:creationId xmlns:p14="http://schemas.microsoft.com/office/powerpoint/2010/main" val="3281058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4294967295"/>
          </p:nvPr>
        </p:nvSpPr>
        <p:spPr>
          <a:xfrm>
            <a:off x="0" y="1268760"/>
            <a:ext cx="8964488" cy="5472608"/>
          </a:xfrm>
        </p:spPr>
        <p:txBody>
          <a:bodyPr>
            <a:noAutofit/>
          </a:bodyPr>
          <a:lstStyle/>
          <a:p>
            <a:r>
              <a:rPr lang="en-GB" b="1" dirty="0" smtClean="0">
                <a:solidFill>
                  <a:srgbClr val="FF0000"/>
                </a:solidFill>
              </a:rPr>
              <a:t>Lack </a:t>
            </a:r>
            <a:r>
              <a:rPr lang="en-GB" b="1" dirty="0">
                <a:solidFill>
                  <a:srgbClr val="FF0000"/>
                </a:solidFill>
              </a:rPr>
              <a:t>of women participation in capacity-building and decision-making processes</a:t>
            </a:r>
          </a:p>
          <a:p>
            <a:r>
              <a:rPr lang="en-GB" dirty="0"/>
              <a:t>D</a:t>
            </a:r>
            <a:r>
              <a:rPr lang="en-GB" dirty="0" smtClean="0"/>
              <a:t>ecisions </a:t>
            </a:r>
            <a:r>
              <a:rPr lang="en-GB" dirty="0"/>
              <a:t>about the ocean and fishing are taken by the traditional leaders (Chiefs, opinion leaders, chief priests, fisherman) among whom religious and political roles are played. </a:t>
            </a:r>
            <a:endParaRPr lang="en-GB" dirty="0" smtClean="0"/>
          </a:p>
          <a:p>
            <a:r>
              <a:rPr lang="en-GB" dirty="0"/>
              <a:t>The ocean governance has also been shaped by a gendered pattern of socialization. </a:t>
            </a:r>
            <a:endParaRPr lang="en-GB" dirty="0" smtClean="0"/>
          </a:p>
        </p:txBody>
      </p:sp>
    </p:spTree>
    <p:extLst>
      <p:ext uri="{BB962C8B-B14F-4D97-AF65-F5344CB8AC3E}">
        <p14:creationId xmlns:p14="http://schemas.microsoft.com/office/powerpoint/2010/main" val="164603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a:t>The fishermen, fishmongers and the community members at large hold the belief that </a:t>
            </a:r>
            <a:r>
              <a:rPr lang="en-GB" dirty="0">
                <a:solidFill>
                  <a:srgbClr val="FF0000"/>
                </a:solidFill>
              </a:rPr>
              <a:t>just as the Carpenter who don’t allow a women to touch his tools, in the same manner females are not supposed to go close to the fishing canoes when they land. </a:t>
            </a:r>
          </a:p>
          <a:p>
            <a:r>
              <a:rPr lang="en-GB" dirty="0"/>
              <a:t>Females are, by norms, allocated with the responsibility of fish marketing and processing. </a:t>
            </a:r>
          </a:p>
          <a:p>
            <a:r>
              <a:rPr lang="en-GB" dirty="0"/>
              <a:t>The non-involvement or marginalisation of women in terms of technical and capacity-building initiatives, community consultations and fisheries management decision-making processes. </a:t>
            </a:r>
          </a:p>
          <a:p>
            <a:endParaRPr lang="en-GB" dirty="0"/>
          </a:p>
        </p:txBody>
      </p:sp>
    </p:spTree>
    <p:extLst>
      <p:ext uri="{BB962C8B-B14F-4D97-AF65-F5344CB8AC3E}">
        <p14:creationId xmlns:p14="http://schemas.microsoft.com/office/powerpoint/2010/main" val="2901246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836712"/>
            <a:ext cx="3754438" cy="5832376"/>
          </a:xfrm>
        </p:spPr>
        <p:txBody>
          <a:bodyPr>
            <a:normAutofit fontScale="85000" lnSpcReduction="10000"/>
          </a:bodyPr>
          <a:lstStyle/>
          <a:p>
            <a:r>
              <a:rPr lang="en-GB" dirty="0" smtClean="0">
                <a:solidFill>
                  <a:srgbClr val="FF0000"/>
                </a:solidFill>
              </a:rPr>
              <a:t>Child Labour and Trafficking </a:t>
            </a:r>
          </a:p>
          <a:p>
            <a:r>
              <a:rPr lang="en-GB" dirty="0" smtClean="0"/>
              <a:t>Participants </a:t>
            </a:r>
            <a:r>
              <a:rPr lang="en-GB" dirty="0"/>
              <a:t>regarded it as part of </a:t>
            </a:r>
            <a:r>
              <a:rPr lang="en-GB" dirty="0" smtClean="0"/>
              <a:t>socialization. </a:t>
            </a:r>
            <a:endParaRPr lang="en-GB" dirty="0"/>
          </a:p>
          <a:p>
            <a:r>
              <a:rPr lang="en-GB" dirty="0"/>
              <a:t>the FGD acknowledged the widespread </a:t>
            </a:r>
            <a:r>
              <a:rPr lang="en-GB" dirty="0" smtClean="0"/>
              <a:t>prevalence </a:t>
            </a:r>
            <a:r>
              <a:rPr lang="en-GB" dirty="0"/>
              <a:t>of child labour in the community, none of them was able to confirm that children were trafficked out from the community for child labour. </a:t>
            </a:r>
          </a:p>
          <a:p>
            <a:pPr marL="0" indent="0">
              <a:buNone/>
            </a:pPr>
            <a:endParaRPr lang="en-GB" dirty="0">
              <a:solidFill>
                <a:srgbClr val="FF0000"/>
              </a:solidFill>
            </a:endParaRPr>
          </a:p>
        </p:txBody>
      </p:sp>
      <p:pic>
        <p:nvPicPr>
          <p:cNvPr id="4098"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211960" y="476672"/>
            <a:ext cx="4551362"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501008"/>
            <a:ext cx="4680520"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425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274638"/>
            <a:ext cx="8229600" cy="850106"/>
          </a:xfrm>
        </p:spPr>
        <p:txBody>
          <a:bodyPr>
            <a:normAutofit fontScale="90000"/>
          </a:bodyPr>
          <a:lstStyle/>
          <a:p>
            <a:r>
              <a:rPr lang="en-GB" dirty="0" smtClean="0"/>
              <a:t>Human Rights Approach to Fisheries </a:t>
            </a:r>
            <a:endParaRPr lang="en-GB" dirty="0"/>
          </a:p>
        </p:txBody>
      </p:sp>
      <p:sp>
        <p:nvSpPr>
          <p:cNvPr id="6" name="Content Placeholder 5"/>
          <p:cNvSpPr>
            <a:spLocks noGrp="1"/>
          </p:cNvSpPr>
          <p:nvPr>
            <p:ph idx="1"/>
          </p:nvPr>
        </p:nvSpPr>
        <p:spPr>
          <a:xfrm>
            <a:off x="457200" y="1196752"/>
            <a:ext cx="8229600" cy="4929411"/>
          </a:xfrm>
        </p:spPr>
        <p:txBody>
          <a:bodyPr>
            <a:normAutofit/>
          </a:bodyPr>
          <a:lstStyle/>
          <a:p>
            <a:r>
              <a:rPr lang="en-GB" dirty="0"/>
              <a:t>The challenges confronting both women and children within small-scale fishing communities in Ghana as evidenced in this study are rooted in more systemic aspects of marginalization and vulnerability. </a:t>
            </a:r>
            <a:endParaRPr lang="en-GB" dirty="0" smtClean="0"/>
          </a:p>
          <a:p>
            <a:r>
              <a:rPr lang="en-GB" dirty="0" smtClean="0"/>
              <a:t>Participants </a:t>
            </a:r>
            <a:r>
              <a:rPr lang="en-GB" dirty="0"/>
              <a:t>had noted </a:t>
            </a:r>
            <a:r>
              <a:rPr lang="en-GB" dirty="0" smtClean="0"/>
              <a:t> </a:t>
            </a:r>
            <a:r>
              <a:rPr lang="en-GB" dirty="0"/>
              <a:t>pressures of l</a:t>
            </a:r>
            <a:r>
              <a:rPr lang="en-GB" dirty="0" smtClean="0"/>
              <a:t>arge scale fishing  </a:t>
            </a:r>
            <a:r>
              <a:rPr lang="en-GB" dirty="0"/>
              <a:t>competitors </a:t>
            </a:r>
            <a:r>
              <a:rPr lang="en-GB" dirty="0" smtClean="0"/>
              <a:t>(foreign trawlers) </a:t>
            </a:r>
            <a:r>
              <a:rPr lang="en-GB" dirty="0"/>
              <a:t>and the impacts of oil exploration </a:t>
            </a:r>
            <a:r>
              <a:rPr lang="en-GB" dirty="0" smtClean="0"/>
              <a:t>as  </a:t>
            </a:r>
            <a:r>
              <a:rPr lang="en-GB" dirty="0"/>
              <a:t>concerns. </a:t>
            </a:r>
          </a:p>
        </p:txBody>
      </p:sp>
    </p:spTree>
    <p:extLst>
      <p:ext uri="{BB962C8B-B14F-4D97-AF65-F5344CB8AC3E}">
        <p14:creationId xmlns:p14="http://schemas.microsoft.com/office/powerpoint/2010/main" val="3690313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8404"/>
            <a:ext cx="9144000" cy="6489595"/>
          </a:xfrm>
          <a:prstGeom prst="rect">
            <a:avLst/>
          </a:prstGeom>
        </p:spPr>
      </p:pic>
      <p:sp>
        <p:nvSpPr>
          <p:cNvPr id="3" name="Content Placeholder 2"/>
          <p:cNvSpPr>
            <a:spLocks noGrp="1"/>
          </p:cNvSpPr>
          <p:nvPr>
            <p:ph idx="4294967295"/>
          </p:nvPr>
        </p:nvSpPr>
        <p:spPr>
          <a:xfrm>
            <a:off x="0" y="476672"/>
            <a:ext cx="8892480" cy="5649491"/>
          </a:xfrm>
        </p:spPr>
        <p:txBody>
          <a:bodyPr>
            <a:normAutofit fontScale="92500" lnSpcReduction="10000"/>
          </a:bodyPr>
          <a:lstStyle/>
          <a:p>
            <a:r>
              <a:rPr lang="en-GB" dirty="0"/>
              <a:t>The World Commission on Environment and Development in 1987 </a:t>
            </a:r>
            <a:r>
              <a:rPr lang="en-GB" dirty="0" smtClean="0"/>
              <a:t>defined </a:t>
            </a:r>
            <a:r>
              <a:rPr lang="en-GB" dirty="0"/>
              <a:t>sustainable development as </a:t>
            </a:r>
            <a:r>
              <a:rPr lang="en-GB" dirty="0" smtClean="0"/>
              <a:t>“development </a:t>
            </a:r>
            <a:r>
              <a:rPr lang="en-GB" dirty="0"/>
              <a:t>that meets the needs of the present without compromising the ability of future generations to meet </a:t>
            </a:r>
            <a:r>
              <a:rPr lang="en-GB" dirty="0" smtClean="0"/>
              <a:t>theirs”.  </a:t>
            </a:r>
          </a:p>
          <a:p>
            <a:r>
              <a:rPr lang="en-GB" dirty="0" smtClean="0"/>
              <a:t>It </a:t>
            </a:r>
            <a:r>
              <a:rPr lang="en-GB" dirty="0"/>
              <a:t>recognised that meeting essential needs depends in part on economic growth, however, economic growth in itself is not sufficient as poverty could continue to exist where there is uneven access to the benefits of such growth. </a:t>
            </a:r>
            <a:endParaRPr lang="en-GB" dirty="0" smtClean="0"/>
          </a:p>
          <a:p>
            <a:r>
              <a:rPr lang="en-GB" dirty="0" smtClean="0"/>
              <a:t>Hence</a:t>
            </a:r>
            <a:r>
              <a:rPr lang="en-GB" dirty="0"/>
              <a:t>, sustainable development is about ‘meeting human needs by increasing productive potentials and also ensuring equitable access to all’. (WCED 1987)  </a:t>
            </a:r>
            <a:endParaRPr lang="en-GB" dirty="0" smtClean="0"/>
          </a:p>
        </p:txBody>
      </p:sp>
    </p:spTree>
    <p:extLst>
      <p:ext uri="{BB962C8B-B14F-4D97-AF65-F5344CB8AC3E}">
        <p14:creationId xmlns:p14="http://schemas.microsoft.com/office/powerpoint/2010/main" val="3343023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E</a:t>
            </a:r>
            <a:r>
              <a:rPr lang="en-GB" dirty="0" smtClean="0"/>
              <a:t>quitable </a:t>
            </a:r>
            <a:r>
              <a:rPr lang="en-GB" dirty="0"/>
              <a:t>and inclusive </a:t>
            </a:r>
            <a:r>
              <a:rPr lang="en-GB" dirty="0" smtClean="0"/>
              <a:t>in the blue </a:t>
            </a:r>
            <a:r>
              <a:rPr lang="en-GB" dirty="0"/>
              <a:t>economy. </a:t>
            </a:r>
            <a:endParaRPr lang="en-GB" dirty="0" smtClean="0"/>
          </a:p>
          <a:p>
            <a:r>
              <a:rPr lang="en-GB" dirty="0" smtClean="0"/>
              <a:t>Meeting </a:t>
            </a:r>
            <a:r>
              <a:rPr lang="en-GB" dirty="0"/>
              <a:t>the needs of all including women and </a:t>
            </a:r>
            <a:r>
              <a:rPr lang="en-GB" dirty="0" smtClean="0"/>
              <a:t>children.  </a:t>
            </a:r>
          </a:p>
          <a:p>
            <a:r>
              <a:rPr lang="en-GB" dirty="0" smtClean="0"/>
              <a:t>A </a:t>
            </a:r>
            <a:r>
              <a:rPr lang="en-GB" dirty="0"/>
              <a:t>human rights-based approach builds on the links with sustainable development to create a model which protects vulnerable communities of women and children. </a:t>
            </a:r>
            <a:endParaRPr lang="en-GB" dirty="0" smtClean="0"/>
          </a:p>
          <a:p>
            <a:endParaRPr lang="en-GB" dirty="0"/>
          </a:p>
        </p:txBody>
      </p:sp>
    </p:spTree>
    <p:extLst>
      <p:ext uri="{BB962C8B-B14F-4D97-AF65-F5344CB8AC3E}">
        <p14:creationId xmlns:p14="http://schemas.microsoft.com/office/powerpoint/2010/main" val="4036956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H</a:t>
            </a:r>
            <a:r>
              <a:rPr lang="en-US" dirty="0" smtClean="0"/>
              <a:t>uman </a:t>
            </a:r>
            <a:r>
              <a:rPr lang="en-US" dirty="0"/>
              <a:t>rights are integral to development outcomes, as international human rights norms, highlight the freedoms and capabilities of each individual, and are essential components of the human side of development that economic indicators fail to capture (</a:t>
            </a:r>
            <a:r>
              <a:rPr lang="en-US" dirty="0" err="1"/>
              <a:t>Sen</a:t>
            </a:r>
            <a:r>
              <a:rPr lang="en-US" dirty="0"/>
              <a:t>, 2001; United Nations Development </a:t>
            </a:r>
            <a:r>
              <a:rPr lang="en-US" dirty="0" err="1"/>
              <a:t>Programme</a:t>
            </a:r>
            <a:r>
              <a:rPr lang="en-US" dirty="0"/>
              <a:t>, 2000). </a:t>
            </a:r>
            <a:endParaRPr lang="en-GB" dirty="0"/>
          </a:p>
        </p:txBody>
      </p:sp>
    </p:spTree>
    <p:extLst>
      <p:ext uri="{BB962C8B-B14F-4D97-AF65-F5344CB8AC3E}">
        <p14:creationId xmlns:p14="http://schemas.microsoft.com/office/powerpoint/2010/main" val="2143216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8405"/>
            <a:ext cx="9144000" cy="612118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2"/>
          <p:cNvSpPr>
            <a:spLocks noGrp="1"/>
          </p:cNvSpPr>
          <p:nvPr>
            <p:ph type="title"/>
          </p:nvPr>
        </p:nvSpPr>
        <p:spPr/>
        <p:txBody>
          <a:bodyPr/>
          <a:lstStyle/>
          <a:p>
            <a:r>
              <a:rPr lang="en-GB" dirty="0" smtClean="0"/>
              <a:t>Outline</a:t>
            </a:r>
            <a:endParaRPr lang="en-GB" dirty="0"/>
          </a:p>
        </p:txBody>
      </p:sp>
      <p:sp>
        <p:nvSpPr>
          <p:cNvPr id="6" name="Content Placeholder 5"/>
          <p:cNvSpPr>
            <a:spLocks noGrp="1"/>
          </p:cNvSpPr>
          <p:nvPr>
            <p:ph idx="1"/>
          </p:nvPr>
        </p:nvSpPr>
        <p:spPr/>
        <p:txBody>
          <a:bodyPr/>
          <a:lstStyle/>
          <a:p>
            <a:r>
              <a:rPr lang="en-GB" dirty="0" smtClean="0"/>
              <a:t>Introduction</a:t>
            </a:r>
          </a:p>
          <a:p>
            <a:r>
              <a:rPr lang="en-GB" dirty="0" smtClean="0"/>
              <a:t>Background to the study</a:t>
            </a:r>
          </a:p>
          <a:p>
            <a:r>
              <a:rPr lang="en-GB" dirty="0" smtClean="0"/>
              <a:t>Methodology and Results</a:t>
            </a:r>
          </a:p>
          <a:p>
            <a:r>
              <a:rPr lang="en-GB" dirty="0" smtClean="0"/>
              <a:t>Human Rights and the small-scale fishing communities in Ghana</a:t>
            </a:r>
          </a:p>
          <a:p>
            <a:r>
              <a:rPr lang="en-GB" dirty="0" smtClean="0"/>
              <a:t>Conclusion</a:t>
            </a:r>
            <a:endParaRPr lang="en-GB" dirty="0"/>
          </a:p>
        </p:txBody>
      </p:sp>
    </p:spTree>
    <p:extLst>
      <p:ext uri="{BB962C8B-B14F-4D97-AF65-F5344CB8AC3E}">
        <p14:creationId xmlns:p14="http://schemas.microsoft.com/office/powerpoint/2010/main" val="4226095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Principle 10 of the Rio Declaration notes that ‘Environmental issues are best handled with the participation of all concerned citizens, at the relevant level. </a:t>
            </a:r>
            <a:r>
              <a:rPr lang="en-GB" dirty="0" smtClean="0"/>
              <a:t>….effective </a:t>
            </a:r>
            <a:r>
              <a:rPr lang="en-GB" dirty="0"/>
              <a:t>access to judicial and administrative proceedings, including redress and remedy, shall be provided’. </a:t>
            </a:r>
            <a:endParaRPr lang="en-GB" dirty="0" smtClean="0"/>
          </a:p>
          <a:p>
            <a:r>
              <a:rPr lang="en-GB" dirty="0" smtClean="0"/>
              <a:t>Principle 20 and 21 Rio Declaration go further to specifically  </a:t>
            </a:r>
            <a:r>
              <a:rPr lang="en-GB" dirty="0"/>
              <a:t>secure the participation rights of women, youth, indigenous peoples and local communities</a:t>
            </a:r>
            <a:r>
              <a:rPr lang="en-GB" dirty="0" smtClean="0"/>
              <a:t>.</a:t>
            </a:r>
            <a:endParaRPr lang="en-GB" dirty="0"/>
          </a:p>
        </p:txBody>
      </p:sp>
    </p:spTree>
    <p:extLst>
      <p:ext uri="{BB962C8B-B14F-4D97-AF65-F5344CB8AC3E}">
        <p14:creationId xmlns:p14="http://schemas.microsoft.com/office/powerpoint/2010/main" val="3292835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a:t>A human rights approach therefore could </a:t>
            </a:r>
            <a:r>
              <a:rPr lang="en-US" dirty="0">
                <a:solidFill>
                  <a:srgbClr val="FF0000"/>
                </a:solidFill>
              </a:rPr>
              <a:t>potentially secure a participatory, non-discriminatory, transparent and accountable decision making process, </a:t>
            </a:r>
            <a:r>
              <a:rPr lang="en-US" dirty="0"/>
              <a:t>which can provide valuable solutions to the challenges confronting women and children. </a:t>
            </a:r>
            <a:endParaRPr lang="en-US" dirty="0" smtClean="0"/>
          </a:p>
          <a:p>
            <a:pPr marL="0" indent="0">
              <a:buNone/>
            </a:pPr>
            <a:r>
              <a:rPr lang="en-GB" dirty="0"/>
              <a:t> </a:t>
            </a:r>
            <a:endParaRPr lang="en-US" dirty="0" smtClean="0"/>
          </a:p>
        </p:txBody>
      </p:sp>
    </p:spTree>
    <p:extLst>
      <p:ext uri="{BB962C8B-B14F-4D97-AF65-F5344CB8AC3E}">
        <p14:creationId xmlns:p14="http://schemas.microsoft.com/office/powerpoint/2010/main" val="2370012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741368"/>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Rights </a:t>
            </a:r>
            <a:r>
              <a:rPr lang="en-GB" dirty="0"/>
              <a:t>can be claimed before courts. </a:t>
            </a:r>
            <a:endParaRPr lang="en-GB" dirty="0" smtClean="0"/>
          </a:p>
          <a:p>
            <a:r>
              <a:rPr lang="en-US" dirty="0" smtClean="0"/>
              <a:t>It generates enforceable duties.</a:t>
            </a:r>
          </a:p>
          <a:p>
            <a:r>
              <a:rPr lang="en-US" dirty="0" smtClean="0"/>
              <a:t>High level protection (usually constitutional)</a:t>
            </a:r>
          </a:p>
          <a:p>
            <a:r>
              <a:rPr lang="en-US" dirty="0" smtClean="0"/>
              <a:t>Peoples Rights may strengthen local </a:t>
            </a:r>
            <a:r>
              <a:rPr lang="en-US" dirty="0"/>
              <a:t>community rights over resources </a:t>
            </a:r>
            <a:r>
              <a:rPr lang="en-US" dirty="0" smtClean="0"/>
              <a:t> in the face of competing claims</a:t>
            </a:r>
            <a:r>
              <a:rPr lang="en-US" dirty="0"/>
              <a:t>.</a:t>
            </a:r>
            <a:endParaRPr lang="en-GB" dirty="0"/>
          </a:p>
        </p:txBody>
      </p:sp>
    </p:spTree>
    <p:extLst>
      <p:ext uri="{BB962C8B-B14F-4D97-AF65-F5344CB8AC3E}">
        <p14:creationId xmlns:p14="http://schemas.microsoft.com/office/powerpoint/2010/main" val="689635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smtClean="0"/>
              <a:t>How does the a human rights model work in Ghana?</a:t>
            </a:r>
          </a:p>
          <a:p>
            <a:r>
              <a:rPr lang="en-GB" dirty="0" smtClean="0"/>
              <a:t>These </a:t>
            </a:r>
            <a:r>
              <a:rPr lang="en-GB" dirty="0"/>
              <a:t>protections include </a:t>
            </a:r>
            <a:r>
              <a:rPr lang="en-GB" dirty="0" smtClean="0"/>
              <a:t>constitutional </a:t>
            </a:r>
            <a:r>
              <a:rPr lang="en-GB" dirty="0"/>
              <a:t>provisions such as </a:t>
            </a:r>
            <a:r>
              <a:rPr lang="en-GB" dirty="0" smtClean="0"/>
              <a:t> </a:t>
            </a:r>
            <a:r>
              <a:rPr lang="en-GB" dirty="0"/>
              <a:t>socio and economic rights  enumerated in chapter 5 of the 1992 </a:t>
            </a:r>
            <a:r>
              <a:rPr lang="en-GB" dirty="0" smtClean="0"/>
              <a:t>Constitution</a:t>
            </a:r>
            <a:r>
              <a:rPr lang="en-GB" dirty="0"/>
              <a:t>. </a:t>
            </a:r>
          </a:p>
          <a:p>
            <a:r>
              <a:rPr lang="en-GB" dirty="0" smtClean="0"/>
              <a:t>S 25(1a) which guarantees the right to basic education for children, 28 (2) which protects children </a:t>
            </a:r>
            <a:r>
              <a:rPr lang="en-GB" dirty="0"/>
              <a:t>from engaging in work that constitutes a threat to </a:t>
            </a:r>
            <a:r>
              <a:rPr lang="en-GB" dirty="0" smtClean="0"/>
              <a:t>health</a:t>
            </a:r>
            <a:r>
              <a:rPr lang="en-GB" dirty="0"/>
              <a:t>, education or development</a:t>
            </a:r>
            <a:r>
              <a:rPr lang="en-GB" dirty="0" smtClean="0"/>
              <a:t>. And 27 (3)</a:t>
            </a:r>
            <a:r>
              <a:rPr lang="en-GB" dirty="0"/>
              <a:t> </a:t>
            </a:r>
            <a:r>
              <a:rPr lang="en-GB" dirty="0" smtClean="0"/>
              <a:t>) which guarantees equal rights for  women to  </a:t>
            </a:r>
            <a:r>
              <a:rPr lang="en-GB" dirty="0"/>
              <a:t>training </a:t>
            </a:r>
            <a:r>
              <a:rPr lang="en-GB" dirty="0" smtClean="0"/>
              <a:t>and promotion.</a:t>
            </a:r>
            <a:endParaRPr lang="en-GB" dirty="0"/>
          </a:p>
          <a:p>
            <a:pPr marL="0" indent="0">
              <a:buNone/>
            </a:pPr>
            <a:endParaRPr lang="en-GB" dirty="0"/>
          </a:p>
        </p:txBody>
      </p:sp>
    </p:spTree>
    <p:extLst>
      <p:ext uri="{BB962C8B-B14F-4D97-AF65-F5344CB8AC3E}">
        <p14:creationId xmlns:p14="http://schemas.microsoft.com/office/powerpoint/2010/main" val="3790379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smtClean="0"/>
              <a:t>S 33(5) of the constitution also potentially allows the inclusion of other rights including the  </a:t>
            </a:r>
            <a:r>
              <a:rPr lang="en-GB" dirty="0"/>
              <a:t>right to a </a:t>
            </a:r>
            <a:r>
              <a:rPr lang="en-GB" dirty="0" smtClean="0"/>
              <a:t>satisfactory environment guaranteed in Article 24 of the  African Charter of which Ghana is a party. (</a:t>
            </a:r>
            <a:r>
              <a:rPr lang="en-GB" i="1" dirty="0"/>
              <a:t>New Patriotic Party v Inspector General of Police</a:t>
            </a:r>
            <a:r>
              <a:rPr lang="en-GB" dirty="0"/>
              <a:t>[1993-94] 2 GLR </a:t>
            </a:r>
            <a:r>
              <a:rPr lang="en-GB" dirty="0" smtClean="0"/>
              <a:t>459;</a:t>
            </a:r>
            <a:r>
              <a:rPr lang="en-GB" i="1" dirty="0" smtClean="0"/>
              <a:t>New </a:t>
            </a:r>
            <a:r>
              <a:rPr lang="en-GB" i="1" dirty="0"/>
              <a:t>Patriotic Party v Attorney-General</a:t>
            </a:r>
            <a:r>
              <a:rPr lang="en-GB" dirty="0"/>
              <a:t>(1996-97) SC GLR </a:t>
            </a:r>
            <a:r>
              <a:rPr lang="en-GB" dirty="0" smtClean="0"/>
              <a:t>729 ;</a:t>
            </a:r>
            <a:r>
              <a:rPr lang="en-US" i="1" dirty="0" err="1" smtClean="0"/>
              <a:t>Adjei</a:t>
            </a:r>
            <a:r>
              <a:rPr lang="en-US" i="1" dirty="0" smtClean="0"/>
              <a:t> </a:t>
            </a:r>
            <a:r>
              <a:rPr lang="en-US" i="1" dirty="0" err="1"/>
              <a:t>Ampofo</a:t>
            </a:r>
            <a:r>
              <a:rPr lang="en-US" i="1" dirty="0"/>
              <a:t> v. Attorney-General</a:t>
            </a:r>
            <a:r>
              <a:rPr lang="en-US" dirty="0"/>
              <a:t>(2007-2008) SCGLR </a:t>
            </a:r>
            <a:r>
              <a:rPr lang="en-US" dirty="0" smtClean="0"/>
              <a:t>676)</a:t>
            </a:r>
            <a:endParaRPr lang="en-GB" dirty="0"/>
          </a:p>
          <a:p>
            <a:pPr marL="0" indent="0">
              <a:buNone/>
            </a:pPr>
            <a:endParaRPr lang="en-GB" dirty="0" smtClean="0"/>
          </a:p>
          <a:p>
            <a:r>
              <a:rPr lang="en-GB" dirty="0" smtClean="0"/>
              <a:t>Extending the scope of the rights to include participatory rights on environmental decision-making, access to justice, and access to information on environmental matters is paramount for a sustainable fisheries sector.</a:t>
            </a:r>
            <a:endParaRPr lang="en-GB" dirty="0"/>
          </a:p>
        </p:txBody>
      </p:sp>
    </p:spTree>
    <p:extLst>
      <p:ext uri="{BB962C8B-B14F-4D97-AF65-F5344CB8AC3E}">
        <p14:creationId xmlns:p14="http://schemas.microsoft.com/office/powerpoint/2010/main" val="979492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Conclusion</a:t>
            </a:r>
          </a:p>
          <a:p>
            <a:r>
              <a:rPr lang="en-GB" dirty="0" smtClean="0"/>
              <a:t>Accountability of duty bearers</a:t>
            </a:r>
          </a:p>
          <a:p>
            <a:r>
              <a:rPr lang="en-GB" dirty="0" smtClean="0"/>
              <a:t>Challenge patterns of established authority</a:t>
            </a:r>
          </a:p>
          <a:p>
            <a:r>
              <a:rPr lang="en-GB" dirty="0"/>
              <a:t>A</a:t>
            </a:r>
            <a:r>
              <a:rPr lang="en-GB" dirty="0" smtClean="0"/>
              <a:t>ccountability </a:t>
            </a:r>
            <a:r>
              <a:rPr lang="en-GB" dirty="0"/>
              <a:t>is not limited exclusively to a matter of judicial </a:t>
            </a:r>
            <a:r>
              <a:rPr lang="en-GB" dirty="0" smtClean="0"/>
              <a:t>enforcement (</a:t>
            </a:r>
            <a:r>
              <a:rPr lang="en-GB" dirty="0" err="1" smtClean="0"/>
              <a:t>Uvin</a:t>
            </a:r>
            <a:r>
              <a:rPr lang="en-GB" dirty="0"/>
              <a:t>, 2004: 134</a:t>
            </a:r>
            <a:r>
              <a:rPr lang="en-GB" dirty="0" smtClean="0"/>
              <a:t>).</a:t>
            </a:r>
          </a:p>
          <a:p>
            <a:r>
              <a:rPr lang="en-GB" dirty="0" smtClean="0"/>
              <a:t>Strengthening </a:t>
            </a:r>
            <a:r>
              <a:rPr lang="en-GB" dirty="0" smtClean="0"/>
              <a:t>the role constitutional bodies such as Commission on Human Rights and Administration of Justice.</a:t>
            </a:r>
          </a:p>
          <a:p>
            <a:r>
              <a:rPr lang="en-GB" dirty="0" smtClean="0"/>
              <a:t>Rights advocacy and human rights education</a:t>
            </a:r>
          </a:p>
        </p:txBody>
      </p:sp>
    </p:spTree>
    <p:extLst>
      <p:ext uri="{BB962C8B-B14F-4D97-AF65-F5344CB8AC3E}">
        <p14:creationId xmlns:p14="http://schemas.microsoft.com/office/powerpoint/2010/main" val="503363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5"/>
          <p:cNvSpPr>
            <a:spLocks noGrp="1"/>
          </p:cNvSpPr>
          <p:nvPr>
            <p:ph idx="4294967295"/>
          </p:nvPr>
        </p:nvSpPr>
        <p:spPr>
          <a:xfrm>
            <a:off x="0" y="620688"/>
            <a:ext cx="9036496" cy="5505475"/>
          </a:xfrm>
        </p:spPr>
        <p:txBody>
          <a:bodyPr>
            <a:normAutofit lnSpcReduction="10000"/>
          </a:bodyPr>
          <a:lstStyle/>
          <a:p>
            <a:pPr marL="0" indent="0" algn="ctr">
              <a:buNone/>
            </a:pPr>
            <a:r>
              <a:rPr lang="en-GB" sz="4300" dirty="0" smtClean="0"/>
              <a:t>     Thank You !!</a:t>
            </a:r>
          </a:p>
          <a:p>
            <a:pPr marL="0" indent="0" algn="ctr">
              <a:buNone/>
            </a:pPr>
            <a:endParaRPr lang="en-GB" sz="4300" dirty="0"/>
          </a:p>
          <a:p>
            <a:pPr marL="0" indent="0" algn="ctr">
              <a:buNone/>
            </a:pPr>
            <a:endParaRPr lang="en-GB" sz="4300"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buNone/>
            </a:pPr>
            <a:r>
              <a:rPr lang="en-GB" dirty="0" smtClean="0"/>
              <a:t>Special thanks to the OOH team at the University of Cape Coast; G. </a:t>
            </a:r>
            <a:r>
              <a:rPr lang="en-GB" dirty="0" err="1" smtClean="0"/>
              <a:t>Oduro</a:t>
            </a:r>
            <a:r>
              <a:rPr lang="en-GB" dirty="0" smtClean="0"/>
              <a:t> and J. </a:t>
            </a:r>
            <a:r>
              <a:rPr lang="en-GB" dirty="0" err="1" smtClean="0"/>
              <a:t>Ansah</a:t>
            </a:r>
            <a:endParaRPr lang="en-GB" dirty="0"/>
          </a:p>
        </p:txBody>
      </p:sp>
    </p:spTree>
    <p:extLst>
      <p:ext uri="{BB962C8B-B14F-4D97-AF65-F5344CB8AC3E}">
        <p14:creationId xmlns:p14="http://schemas.microsoft.com/office/powerpoint/2010/main" val="271311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4827588" y="1600200"/>
            <a:ext cx="4316412" cy="5257800"/>
          </a:xfrm>
        </p:spPr>
        <p:txBody>
          <a:bodyPr>
            <a:normAutofit lnSpcReduction="10000"/>
          </a:bodyPr>
          <a:lstStyle/>
          <a:p>
            <a:r>
              <a:rPr lang="en-GB" dirty="0" smtClean="0"/>
              <a:t>Ghana is a coastal country in west Africa  with a population of 28 million.</a:t>
            </a:r>
          </a:p>
          <a:p>
            <a:r>
              <a:rPr lang="en-GB" dirty="0" smtClean="0"/>
              <a:t>528 km coastline.</a:t>
            </a:r>
          </a:p>
          <a:p>
            <a:r>
              <a:rPr lang="en-GB" dirty="0" smtClean="0"/>
              <a:t>A quarter of the population live along the coast and as such the Atlantic ocean is a significant resource for the country.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836712"/>
            <a:ext cx="4392488" cy="60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913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76672"/>
            <a:ext cx="9036496" cy="5649491"/>
          </a:xfrm>
        </p:spPr>
        <p:txBody>
          <a:bodyPr>
            <a:normAutofit fontScale="85000" lnSpcReduction="10000"/>
          </a:bodyPr>
          <a:lstStyle/>
          <a:p>
            <a:r>
              <a:rPr lang="en-GB" dirty="0"/>
              <a:t>The African Union, in its 2050 Africa Integrated Maritime Strategy(AIMS) ,  notes the need </a:t>
            </a:r>
            <a:r>
              <a:rPr lang="en-GB" dirty="0" smtClean="0">
                <a:solidFill>
                  <a:srgbClr val="FF0000"/>
                </a:solidFill>
              </a:rPr>
              <a:t>“to </a:t>
            </a:r>
            <a:r>
              <a:rPr lang="en-GB" dirty="0">
                <a:solidFill>
                  <a:srgbClr val="FF0000"/>
                </a:solidFill>
              </a:rPr>
              <a:t>foster increased wealth creation from Africa’s oceans and seas by developing a sustainable thriving blue economy in a secure and environmentally sustainable </a:t>
            </a:r>
            <a:r>
              <a:rPr lang="en-GB" dirty="0" smtClean="0">
                <a:solidFill>
                  <a:srgbClr val="FF0000"/>
                </a:solidFill>
              </a:rPr>
              <a:t>manner”.</a:t>
            </a:r>
          </a:p>
          <a:p>
            <a:r>
              <a:rPr lang="en-GB" dirty="0" smtClean="0"/>
              <a:t>The oceans </a:t>
            </a:r>
            <a:r>
              <a:rPr lang="en-GB" dirty="0"/>
              <a:t>as an economic good capable of generating wealth for </a:t>
            </a:r>
            <a:r>
              <a:rPr lang="en-GB" dirty="0" smtClean="0"/>
              <a:t>Africa.</a:t>
            </a:r>
          </a:p>
          <a:p>
            <a:r>
              <a:rPr lang="en-GB" dirty="0" smtClean="0"/>
              <a:t>The oceans as “development </a:t>
            </a:r>
            <a:r>
              <a:rPr lang="en-GB" dirty="0"/>
              <a:t>spaces” where spatial planning integrates various features including: conservation; sustainable use; oil and mineral wealth extraction; </a:t>
            </a:r>
            <a:r>
              <a:rPr lang="en-GB" dirty="0" smtClean="0"/>
              <a:t>bio prospecting</a:t>
            </a:r>
            <a:r>
              <a:rPr lang="en-GB" dirty="0"/>
              <a:t>; sustainable energy production and marine transport. </a:t>
            </a:r>
          </a:p>
          <a:p>
            <a:r>
              <a:rPr lang="en-GB" dirty="0"/>
              <a:t>A</a:t>
            </a:r>
            <a:r>
              <a:rPr lang="en-GB" dirty="0" smtClean="0"/>
              <a:t> </a:t>
            </a:r>
            <a:r>
              <a:rPr lang="en-GB" dirty="0"/>
              <a:t>sustainable development framework for the marine environment. </a:t>
            </a:r>
          </a:p>
          <a:p>
            <a:endParaRPr lang="en-GB" dirty="0"/>
          </a:p>
        </p:txBody>
      </p:sp>
    </p:spTree>
    <p:extLst>
      <p:ext uri="{BB962C8B-B14F-4D97-AF65-F5344CB8AC3E}">
        <p14:creationId xmlns:p14="http://schemas.microsoft.com/office/powerpoint/2010/main" val="3230015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to the Study</a:t>
            </a:r>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792736" cy="4672939"/>
          </a:xfrm>
        </p:spPr>
      </p:pic>
      <p:sp>
        <p:nvSpPr>
          <p:cNvPr id="4" name="Content Placeholder 3"/>
          <p:cNvSpPr>
            <a:spLocks noGrp="1"/>
          </p:cNvSpPr>
          <p:nvPr>
            <p:ph sz="half" idx="2"/>
          </p:nvPr>
        </p:nvSpPr>
        <p:spPr/>
        <p:txBody>
          <a:bodyPr>
            <a:normAutofit fontScale="70000" lnSpcReduction="20000"/>
          </a:bodyPr>
          <a:lstStyle/>
          <a:p>
            <a:r>
              <a:rPr lang="en-GB" dirty="0"/>
              <a:t>The largest </a:t>
            </a:r>
            <a:r>
              <a:rPr lang="en-GB" dirty="0" smtClean="0"/>
              <a:t>sector </a:t>
            </a:r>
            <a:r>
              <a:rPr lang="en-GB" dirty="0"/>
              <a:t>of the current African aquatic and ocean-based economy, are Fisheries (ECA 2016).</a:t>
            </a:r>
          </a:p>
          <a:p>
            <a:r>
              <a:rPr lang="en-GB" dirty="0"/>
              <a:t>Vital  for food and nutritional security and income. 75 % of total domestic fish production is consumed locally, accounting for about 22.4% of household food expenditures.</a:t>
            </a:r>
          </a:p>
          <a:p>
            <a:r>
              <a:rPr lang="en-GB" dirty="0"/>
              <a:t>Ghana Fisheries employs 2.5% of the total population, contributing about 20% to the total labour force. </a:t>
            </a:r>
          </a:p>
          <a:p>
            <a:r>
              <a:rPr lang="en-GB" dirty="0"/>
              <a:t>Small-scale fishery is the largest contributor to  national fisheries catch.. </a:t>
            </a:r>
          </a:p>
          <a:p>
            <a:endParaRPr lang="en-GB" dirty="0"/>
          </a:p>
          <a:p>
            <a:endParaRPr lang="en-GB" dirty="0"/>
          </a:p>
        </p:txBody>
      </p:sp>
    </p:spTree>
    <p:extLst>
      <p:ext uri="{BB962C8B-B14F-4D97-AF65-F5344CB8AC3E}">
        <p14:creationId xmlns:p14="http://schemas.microsoft.com/office/powerpoint/2010/main" val="2115337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4294967295"/>
          </p:nvPr>
        </p:nvSpPr>
        <p:spPr>
          <a:xfrm>
            <a:off x="0" y="476672"/>
            <a:ext cx="8820472" cy="5649491"/>
          </a:xfrm>
        </p:spPr>
        <p:txBody>
          <a:bodyPr>
            <a:normAutofit/>
          </a:bodyPr>
          <a:lstStyle/>
          <a:p>
            <a:endParaRPr lang="en-GB" dirty="0"/>
          </a:p>
          <a:p>
            <a:r>
              <a:rPr lang="en-GB" dirty="0"/>
              <a:t>C</a:t>
            </a:r>
            <a:r>
              <a:rPr lang="en-GB" dirty="0" smtClean="0"/>
              <a:t>oastal </a:t>
            </a:r>
            <a:r>
              <a:rPr lang="en-GB" dirty="0"/>
              <a:t>fishing communities in Ghana are among the poorest in the country</a:t>
            </a:r>
            <a:r>
              <a:rPr lang="en-GB" dirty="0" smtClean="0"/>
              <a:t>.(Ghana Living Standards Survey) </a:t>
            </a:r>
            <a:endParaRPr lang="en-GB" dirty="0"/>
          </a:p>
          <a:p>
            <a:r>
              <a:rPr lang="en-GB" dirty="0"/>
              <a:t> Fishing </a:t>
            </a:r>
            <a:r>
              <a:rPr lang="en-GB" dirty="0" smtClean="0"/>
              <a:t>is </a:t>
            </a:r>
            <a:r>
              <a:rPr lang="en-GB" dirty="0"/>
              <a:t>highly gendered with men and women playing differing </a:t>
            </a:r>
            <a:r>
              <a:rPr lang="en-GB" dirty="0" smtClean="0"/>
              <a:t>roles.  </a:t>
            </a:r>
          </a:p>
          <a:p>
            <a:r>
              <a:rPr lang="en-GB" dirty="0"/>
              <a:t>W</a:t>
            </a:r>
            <a:r>
              <a:rPr lang="en-GB" dirty="0" smtClean="0"/>
              <a:t>omen traditionally operate in pre-and </a:t>
            </a:r>
            <a:r>
              <a:rPr lang="en-GB" dirty="0"/>
              <a:t>post-harvest sectors, including processing and marketing of the catch as their major livelihood</a:t>
            </a:r>
          </a:p>
        </p:txBody>
      </p:sp>
    </p:spTree>
    <p:extLst>
      <p:ext uri="{BB962C8B-B14F-4D97-AF65-F5344CB8AC3E}">
        <p14:creationId xmlns:p14="http://schemas.microsoft.com/office/powerpoint/2010/main" val="900105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Methodology</a:t>
            </a:r>
            <a:endParaRPr lang="en-GB" sz="3600" dirty="0"/>
          </a:p>
        </p:txBody>
      </p:sp>
      <p:sp>
        <p:nvSpPr>
          <p:cNvPr id="3" name="Content Placeholder 2"/>
          <p:cNvSpPr>
            <a:spLocks noGrp="1"/>
          </p:cNvSpPr>
          <p:nvPr>
            <p:ph sz="half" idx="1"/>
          </p:nvPr>
        </p:nvSpPr>
        <p:spPr>
          <a:xfrm>
            <a:off x="457200" y="1556792"/>
            <a:ext cx="4546848" cy="4569371"/>
          </a:xfrm>
        </p:spPr>
        <p:txBody>
          <a:bodyPr>
            <a:normAutofit fontScale="92500"/>
          </a:bodyPr>
          <a:lstStyle/>
          <a:p>
            <a:r>
              <a:rPr lang="en-GB" dirty="0" smtClean="0"/>
              <a:t>Study site is  Elmina in the  </a:t>
            </a:r>
            <a:r>
              <a:rPr lang="en-GB" dirty="0"/>
              <a:t>Central </a:t>
            </a:r>
            <a:r>
              <a:rPr lang="en-GB" dirty="0" smtClean="0"/>
              <a:t>Region.</a:t>
            </a:r>
          </a:p>
          <a:p>
            <a:r>
              <a:rPr lang="en-GB" dirty="0" smtClean="0"/>
              <a:t>A historic fishing community with fishing activities dating back to the 1400s.</a:t>
            </a:r>
          </a:p>
          <a:p>
            <a:r>
              <a:rPr lang="en-GB" dirty="0" smtClean="0"/>
              <a:t>It </a:t>
            </a:r>
            <a:r>
              <a:rPr lang="en-GB" dirty="0"/>
              <a:t>is the third largest fish landing site in Ghana after </a:t>
            </a:r>
            <a:r>
              <a:rPr lang="en-GB" dirty="0" err="1"/>
              <a:t>Tema</a:t>
            </a:r>
            <a:r>
              <a:rPr lang="en-GB" dirty="0"/>
              <a:t> and </a:t>
            </a:r>
            <a:r>
              <a:rPr lang="en-GB" dirty="0" err="1"/>
              <a:t>Sekondi</a:t>
            </a:r>
            <a:r>
              <a:rPr lang="en-GB" dirty="0"/>
              <a:t> </a:t>
            </a:r>
            <a:r>
              <a:rPr lang="en-GB" dirty="0" err="1"/>
              <a:t>harbors</a:t>
            </a:r>
            <a:r>
              <a:rPr lang="en-GB" dirty="0"/>
              <a:t>. </a:t>
            </a:r>
            <a:endParaRPr lang="en-GB" dirty="0" smtClean="0"/>
          </a:p>
          <a:p>
            <a:r>
              <a:rPr lang="en-GB" dirty="0"/>
              <a:t>F</a:t>
            </a:r>
            <a:r>
              <a:rPr lang="en-GB" dirty="0" smtClean="0"/>
              <a:t>isheries </a:t>
            </a:r>
            <a:r>
              <a:rPr lang="en-GB" dirty="0"/>
              <a:t>activities at Elmina are largely </a:t>
            </a:r>
            <a:r>
              <a:rPr lang="en-GB" dirty="0" smtClean="0"/>
              <a:t>artisanal.  </a:t>
            </a:r>
          </a:p>
          <a:p>
            <a:pPr marL="0" indent="0">
              <a:buNone/>
            </a:pPr>
            <a:endParaRPr lang="en-GB" dirty="0" smtClean="0"/>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20073" y="2475949"/>
            <a:ext cx="3816424" cy="397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107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980728"/>
            <a:ext cx="4644008" cy="5472608"/>
          </a:xfrm>
        </p:spPr>
        <p:txBody>
          <a:bodyPr>
            <a:normAutofit/>
          </a:bodyPr>
          <a:lstStyle/>
          <a:p>
            <a:r>
              <a:rPr lang="en-GB" dirty="0"/>
              <a:t>P</a:t>
            </a:r>
            <a:r>
              <a:rPr lang="en-GB" dirty="0" smtClean="0"/>
              <a:t>opulation </a:t>
            </a:r>
            <a:r>
              <a:rPr lang="en-GB" dirty="0"/>
              <a:t>size of </a:t>
            </a:r>
            <a:r>
              <a:rPr lang="en-GB" dirty="0" smtClean="0"/>
              <a:t>32,819.  </a:t>
            </a:r>
          </a:p>
          <a:p>
            <a:r>
              <a:rPr lang="en-GB" dirty="0" smtClean="0"/>
              <a:t>2500  </a:t>
            </a:r>
            <a:r>
              <a:rPr lang="en-GB" dirty="0"/>
              <a:t>fishermen and more than 200 canoes operating in the town.</a:t>
            </a:r>
          </a:p>
          <a:p>
            <a:r>
              <a:rPr lang="en-GB" dirty="0" smtClean="0"/>
              <a:t>Majority of the population owe their livelihood to fishing activities (2015 Elmina Strategic Report)</a:t>
            </a:r>
            <a:endParaRPr lang="en-GB" dirty="0"/>
          </a:p>
          <a:p>
            <a:endParaRPr lang="en-GB" dirty="0"/>
          </a:p>
        </p:txBody>
      </p:sp>
      <p:pic>
        <p:nvPicPr>
          <p:cNvPr id="307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038725" y="1557338"/>
            <a:ext cx="41052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693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78098"/>
          </a:xfrm>
        </p:spPr>
        <p:txBody>
          <a:bodyPr/>
          <a:lstStyle/>
          <a:p>
            <a:endParaRPr lang="en-GB" dirty="0"/>
          </a:p>
        </p:txBody>
      </p:sp>
      <p:sp>
        <p:nvSpPr>
          <p:cNvPr id="6" name="Content Placeholder 5"/>
          <p:cNvSpPr>
            <a:spLocks noGrp="1"/>
          </p:cNvSpPr>
          <p:nvPr>
            <p:ph sz="half" idx="2"/>
          </p:nvPr>
        </p:nvSpPr>
        <p:spPr>
          <a:xfrm>
            <a:off x="4716016" y="1412776"/>
            <a:ext cx="3970784" cy="5112568"/>
          </a:xfrm>
        </p:spPr>
        <p:txBody>
          <a:bodyPr>
            <a:normAutofit fontScale="85000" lnSpcReduction="20000"/>
          </a:bodyPr>
          <a:lstStyle/>
          <a:p>
            <a:r>
              <a:rPr lang="en-GB" dirty="0"/>
              <a:t>The study employed both primary and secondary data. </a:t>
            </a:r>
            <a:endParaRPr lang="en-GB" dirty="0" smtClean="0"/>
          </a:p>
          <a:p>
            <a:r>
              <a:rPr lang="en-GB" dirty="0" smtClean="0"/>
              <a:t>Primary data from focus </a:t>
            </a:r>
            <a:r>
              <a:rPr lang="en-GB" dirty="0"/>
              <a:t>group discussions (FGD), involving purposively sampled women fish processors and traders </a:t>
            </a:r>
            <a:r>
              <a:rPr lang="en-GB" dirty="0" smtClean="0"/>
              <a:t>from  Elmina. </a:t>
            </a:r>
          </a:p>
          <a:p>
            <a:r>
              <a:rPr lang="en-GB" dirty="0" smtClean="0"/>
              <a:t> </a:t>
            </a:r>
            <a:r>
              <a:rPr lang="en-GB" dirty="0"/>
              <a:t>Other target key informants included the Chief fisherman and five opinion leaders in the community who </a:t>
            </a:r>
            <a:r>
              <a:rPr lang="en-GB" dirty="0" smtClean="0"/>
              <a:t>were purposively </a:t>
            </a:r>
            <a:r>
              <a:rPr lang="en-GB" dirty="0"/>
              <a:t>selected for in-depth interviews. </a:t>
            </a:r>
          </a:p>
        </p:txBody>
      </p:sp>
      <p:pic>
        <p:nvPicPr>
          <p:cNvPr id="7" name="Content Placeholder 6"/>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258816" cy="4896544"/>
          </a:xfrm>
          <a:prstGeom prst="rect">
            <a:avLst/>
          </a:prstGeom>
          <a:noFill/>
          <a:ln>
            <a:noFill/>
          </a:ln>
        </p:spPr>
      </p:pic>
    </p:spTree>
    <p:extLst>
      <p:ext uri="{BB962C8B-B14F-4D97-AF65-F5344CB8AC3E}">
        <p14:creationId xmlns:p14="http://schemas.microsoft.com/office/powerpoint/2010/main" val="3151705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6434</TotalTime>
  <Words>1536</Words>
  <Application>Microsoft Office PowerPoint</Application>
  <PresentationFormat>On-screen Show (4:3)</PresentationFormat>
  <Paragraphs>90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Outline</vt:lpstr>
      <vt:lpstr>PowerPoint Presentation</vt:lpstr>
      <vt:lpstr>PowerPoint Presentation</vt:lpstr>
      <vt:lpstr>Background to the Study</vt:lpstr>
      <vt:lpstr>PowerPoint Presentation</vt:lpstr>
      <vt:lpstr>Methodology</vt:lpstr>
      <vt:lpstr>PowerPoint Presentation</vt:lpstr>
      <vt:lpstr>PowerPoint Presentation</vt:lpstr>
      <vt:lpstr>Challenges of women and children in a fishing community.</vt:lpstr>
      <vt:lpstr>PowerPoint Presentation</vt:lpstr>
      <vt:lpstr>PowerPoint Presentation</vt:lpstr>
      <vt:lpstr>PowerPoint Presentation</vt:lpstr>
      <vt:lpstr>PowerPoint Presentation</vt:lpstr>
      <vt:lpstr>PowerPoint Presentation</vt:lpstr>
      <vt:lpstr>Human Rights Approach to Fisheries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Rolls-Royce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Authorised User</dc:creator>
  <cp:lastModifiedBy>Authorised User</cp:lastModifiedBy>
  <cp:revision>65</cp:revision>
  <dcterms:created xsi:type="dcterms:W3CDTF">2019-12-03T22:26:51Z</dcterms:created>
  <dcterms:modified xsi:type="dcterms:W3CDTF">2020-01-23T09:40:23Z</dcterms:modified>
</cp:coreProperties>
</file>