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63" r:id="rId2"/>
    <p:sldId id="258" r:id="rId3"/>
    <p:sldId id="262" r:id="rId4"/>
    <p:sldId id="294" r:id="rId5"/>
    <p:sldId id="285" r:id="rId6"/>
    <p:sldId id="621" r:id="rId7"/>
    <p:sldId id="284" r:id="rId8"/>
    <p:sldId id="283" r:id="rId9"/>
    <p:sldId id="620" r:id="rId10"/>
    <p:sldId id="526" r:id="rId11"/>
    <p:sldId id="291" r:id="rId12"/>
    <p:sldId id="626" r:id="rId13"/>
    <p:sldId id="624" r:id="rId14"/>
    <p:sldId id="627" r:id="rId15"/>
    <p:sldId id="319" r:id="rId16"/>
    <p:sldId id="625" r:id="rId17"/>
    <p:sldId id="631" r:id="rId18"/>
    <p:sldId id="298" r:id="rId19"/>
    <p:sldId id="553" r:id="rId20"/>
    <p:sldId id="296" r:id="rId21"/>
    <p:sldId id="555" r:id="rId22"/>
    <p:sldId id="623" r:id="rId23"/>
    <p:sldId id="622" r:id="rId24"/>
    <p:sldId id="542" r:id="rId25"/>
    <p:sldId id="619" r:id="rId26"/>
    <p:sldId id="550" r:id="rId27"/>
    <p:sldId id="613" r:id="rId28"/>
    <p:sldId id="548" r:id="rId29"/>
    <p:sldId id="556" r:id="rId30"/>
    <p:sldId id="632" r:id="rId31"/>
    <p:sldId id="259" r:id="rId32"/>
    <p:sldId id="557" r:id="rId33"/>
    <p:sldId id="607" r:id="rId34"/>
    <p:sldId id="614" r:id="rId35"/>
    <p:sldId id="545" r:id="rId36"/>
    <p:sldId id="612" r:id="rId37"/>
    <p:sldId id="560" r:id="rId38"/>
    <p:sldId id="611" r:id="rId39"/>
    <p:sldId id="608" r:id="rId40"/>
    <p:sldId id="551" r:id="rId41"/>
    <p:sldId id="616" r:id="rId42"/>
    <p:sldId id="630" r:id="rId43"/>
    <p:sldId id="629" r:id="rId44"/>
    <p:sldId id="269" r:id="rId45"/>
    <p:sldId id="615" r:id="rId46"/>
    <p:sldId id="293" r:id="rId47"/>
    <p:sldId id="617" r:id="rId48"/>
    <p:sldId id="26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390"/>
    <p:restoredTop sz="83309"/>
  </p:normalViewPr>
  <p:slideViewPr>
    <p:cSldViewPr snapToGrid="0" snapToObjects="1" showGuides="1">
      <p:cViewPr varScale="1">
        <p:scale>
          <a:sx n="96" d="100"/>
          <a:sy n="96" d="100"/>
        </p:scale>
        <p:origin x="378" y="84"/>
      </p:cViewPr>
      <p:guideLst>
        <p:guide orient="horz" pos="1979"/>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641720-898D-8B42-9464-0618396BC8E0}" type="datetimeFigureOut">
              <a:rPr lang="en-US" smtClean="0"/>
              <a:t>1/22/2020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01378-FE9B-9040-B50D-560B6CC04713}" type="slidenum">
              <a:rPr lang="en-US" smtClean="0"/>
              <a:t>‹#›</a:t>
            </a:fld>
            <a:endParaRPr lang="en-US"/>
          </a:p>
        </p:txBody>
      </p:sp>
    </p:spTree>
    <p:extLst>
      <p:ext uri="{BB962C8B-B14F-4D97-AF65-F5344CB8AC3E}">
        <p14:creationId xmlns:p14="http://schemas.microsoft.com/office/powerpoint/2010/main" val="1104231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a real honour to be here today. I grew up in Ethiopia in the 80’s and 90’s singing songs like ‘Give me hope Johanna’ and ‘</a:t>
            </a:r>
            <a:r>
              <a:rPr lang="en-GB" sz="1200" kern="1200" dirty="0" err="1">
                <a:solidFill>
                  <a:schemeClr val="tx1"/>
                </a:solidFill>
                <a:effectLst/>
                <a:latin typeface="+mn-lt"/>
                <a:ea typeface="+mn-ea"/>
                <a:cs typeface="+mn-cs"/>
              </a:rPr>
              <a:t>Nkosili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kelili</a:t>
            </a:r>
            <a:r>
              <a:rPr lang="en-GB" sz="1200" kern="1200" dirty="0">
                <a:solidFill>
                  <a:schemeClr val="tx1"/>
                </a:solidFill>
                <a:effectLst/>
                <a:latin typeface="+mn-lt"/>
                <a:ea typeface="+mn-ea"/>
                <a:cs typeface="+mn-cs"/>
              </a:rPr>
              <a:t>’. We would sing these songs, I am sure we pronounced them terribly, from our bellies and at the top of our voices, thinking of South Africa and feeling deep solidarity. Then, in the early 90’s Nelson Mandela came to Addis Ababa on one of his first trips out of South Africa after his release. So, I feel very lucky to be speaking here today - thank you for inviting me. </a:t>
            </a:r>
          </a:p>
        </p:txBody>
      </p:sp>
      <p:sp>
        <p:nvSpPr>
          <p:cNvPr id="4" name="Slide Number Placeholder 3"/>
          <p:cNvSpPr>
            <a:spLocks noGrp="1"/>
          </p:cNvSpPr>
          <p:nvPr>
            <p:ph type="sldNum" sz="quarter" idx="5"/>
          </p:nvPr>
        </p:nvSpPr>
        <p:spPr/>
        <p:txBody>
          <a:bodyPr/>
          <a:lstStyle/>
          <a:p>
            <a:fld id="{3F801378-FE9B-9040-B50D-560B6CC04713}" type="slidenum">
              <a:rPr lang="en-US" smtClean="0"/>
              <a:t>1</a:t>
            </a:fld>
            <a:endParaRPr lang="en-US"/>
          </a:p>
        </p:txBody>
      </p:sp>
    </p:spTree>
    <p:extLst>
      <p:ext uri="{BB962C8B-B14F-4D97-AF65-F5344CB8AC3E}">
        <p14:creationId xmlns:p14="http://schemas.microsoft.com/office/powerpoint/2010/main" val="1823703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Other material benefits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a:t>
            </a:r>
            <a:r>
              <a:rPr lang="en-GB" sz="1200" kern="1200" dirty="0" err="1">
                <a:solidFill>
                  <a:schemeClr val="tx1"/>
                </a:solidFill>
                <a:effectLst/>
                <a:latin typeface="+mn-lt"/>
                <a:ea typeface="+mn-ea"/>
                <a:cs typeface="+mn-cs"/>
              </a:rPr>
              <a:t>ofcourse</a:t>
            </a:r>
            <a:r>
              <a:rPr lang="en-GB" sz="1200" kern="1200" dirty="0">
                <a:solidFill>
                  <a:schemeClr val="tx1"/>
                </a:solidFill>
                <a:effectLst/>
                <a:latin typeface="+mn-lt"/>
                <a:ea typeface="+mn-ea"/>
                <a:cs typeface="+mn-cs"/>
              </a:rPr>
              <a:t> the Oceans have also, for centuries, been a source of food,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Fish, remains a vital source of animal protein, particularly in places like Africa and Asia where though people on average eat less fish, the fish they do eat makes a greater proportion of their animal protein.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SSF in particular comprise approximately half of global catches, but if we look at their labour contributions they dwarf all other fisheries. They employ &gt;90% of those engaged in fisheries worldwide, the majority of them are in low income countries, and nearly half are women.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Making fisheries a critical source of food and employment. </a:t>
            </a:r>
            <a:endParaRPr lang="en-US" dirty="0"/>
          </a:p>
          <a:p>
            <a:pPr marL="171450" indent="-171450">
              <a:buFont typeface="Arial" panose="020B0604020202020204" pitchFamily="34" charset="0"/>
              <a:buChar char="•"/>
            </a:pPr>
            <a:endParaRPr lang="en-US" sz="1200" dirty="0">
              <a:effectLst/>
              <a:latin typeface="Arial" panose="020B0604020202020204" pitchFamily="34" charset="0"/>
              <a:ea typeface="Calibri" panose="020F0502020204030204" pitchFamily="34" charset="0"/>
            </a:endParaRPr>
          </a:p>
          <a:p>
            <a:pPr marL="171450" indent="-171450">
              <a:buFont typeface="Arial" panose="020B0604020202020204" pitchFamily="34" charset="0"/>
              <a:buChar char="•"/>
            </a:pPr>
            <a:endParaRPr lang="en-US" sz="1200" dirty="0">
              <a:effectLst/>
              <a:latin typeface="Arial" panose="020B0604020202020204" pitchFamily="34" charset="0"/>
              <a:ea typeface="Calibri" panose="020F0502020204030204" pitchFamily="34" charset="0"/>
            </a:endParaRPr>
          </a:p>
          <a:p>
            <a:pPr marL="171450" indent="-171450">
              <a:buFont typeface="Arial" panose="020B0604020202020204" pitchFamily="34" charset="0"/>
              <a:buChar char="•"/>
            </a:pPr>
            <a:r>
              <a:rPr lang="en-US" sz="1200" dirty="0">
                <a:effectLst/>
                <a:latin typeface="Arial" panose="020B0604020202020204" pitchFamily="34" charset="0"/>
                <a:ea typeface="Calibri" panose="020F0502020204030204" pitchFamily="34" charset="0"/>
              </a:rPr>
              <a:t>Fisheries are important for peoples food, livelihood, and cultural needs. </a:t>
            </a:r>
          </a:p>
          <a:p>
            <a:pPr marL="171450" indent="-171450">
              <a:buFont typeface="Arial" panose="020B0604020202020204" pitchFamily="34" charset="0"/>
              <a:buChar char="•"/>
            </a:pPr>
            <a:r>
              <a:rPr lang="en-US" sz="1200" dirty="0">
                <a:effectLst/>
                <a:latin typeface="Arial" panose="020B0604020202020204" pitchFamily="34" charset="0"/>
                <a:ea typeface="Calibri" panose="020F0502020204030204" pitchFamily="34" charset="0"/>
              </a:rPr>
              <a:t>In most of the places in which I work fishers sell their fish for cheaper sources of food. </a:t>
            </a:r>
          </a:p>
          <a:p>
            <a:pPr marL="171450" indent="-171450">
              <a:buFont typeface="Arial" panose="020B0604020202020204" pitchFamily="34" charset="0"/>
              <a:buChar char="•"/>
            </a:pPr>
            <a:r>
              <a:rPr lang="en-US" sz="1200" dirty="0">
                <a:effectLst/>
                <a:latin typeface="Arial" panose="020B0604020202020204" pitchFamily="34" charset="0"/>
                <a:ea typeface="Calibri" panose="020F0502020204030204" pitchFamily="34" charset="0"/>
              </a:rPr>
              <a:t>90% of worlds fishers are SS, predominantly in low income or developing countries</a:t>
            </a:r>
          </a:p>
          <a:p>
            <a:pPr marL="171450" indent="-171450">
              <a:buFont typeface="Arial" panose="020B0604020202020204" pitchFamily="34" charset="0"/>
              <a:buChar char="•"/>
            </a:pPr>
            <a:r>
              <a:rPr lang="en-US" sz="1200" dirty="0">
                <a:effectLst/>
                <a:latin typeface="Arial" panose="020B0604020202020204" pitchFamily="34" charset="0"/>
                <a:ea typeface="Calibri" panose="020F0502020204030204" pitchFamily="34" charset="0"/>
              </a:rPr>
              <a:t>Oceans are responsible for 63% of fisheries production globally – this production contributes to the food security of around four billion consumers</a:t>
            </a:r>
          </a:p>
          <a:p>
            <a:pPr marL="171450" indent="-171450">
              <a:buFont typeface="Arial" panose="020B0604020202020204" pitchFamily="34" charset="0"/>
              <a:buChar char="•"/>
            </a:pPr>
            <a:r>
              <a:rPr lang="en-US" sz="1200" dirty="0">
                <a:effectLst/>
                <a:latin typeface="Arial" panose="020B0604020202020204" pitchFamily="34" charset="0"/>
                <a:ea typeface="Calibri" panose="020F0502020204030204" pitchFamily="34" charset="0"/>
              </a:rPr>
              <a:t>In the developing world marine fisheries provides a critical supply of micro-nutrients and protein for over a billion low-income consumers</a:t>
            </a:r>
          </a:p>
          <a:p>
            <a:endParaRPr lang="en-US" dirty="0"/>
          </a:p>
        </p:txBody>
      </p:sp>
      <p:sp>
        <p:nvSpPr>
          <p:cNvPr id="4" name="Slide Number Placeholder 3"/>
          <p:cNvSpPr>
            <a:spLocks noGrp="1"/>
          </p:cNvSpPr>
          <p:nvPr>
            <p:ph type="sldNum" sz="quarter" idx="10"/>
          </p:nvPr>
        </p:nvSpPr>
        <p:spPr/>
        <p:txBody>
          <a:bodyPr/>
          <a:lstStyle/>
          <a:p>
            <a:fld id="{9477A497-E472-43EB-A9F7-84E58DD1FB62}" type="slidenum">
              <a:rPr lang="en-GB" smtClean="0"/>
              <a:t>10</a:t>
            </a:fld>
            <a:endParaRPr lang="en-GB"/>
          </a:p>
        </p:txBody>
      </p:sp>
    </p:spTree>
    <p:extLst>
      <p:ext uri="{BB962C8B-B14F-4D97-AF65-F5344CB8AC3E}">
        <p14:creationId xmlns:p14="http://schemas.microsoft.com/office/powerpoint/2010/main" val="1061592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Other material benefits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can think of these diverse sociocultural relationships shaping how people engage with the oceans as a source of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Oceans have also, for centuries, been a source of food, materials, and income; with Indian Ocean trade networks dating back at least 4000 years.</a:t>
            </a:r>
            <a:r>
              <a:rPr lang="en-GB" dirty="0">
                <a:effectLst/>
              </a:rPr>
              <a:t> Recent years have seen these </a:t>
            </a:r>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11</a:t>
            </a:fld>
            <a:endParaRPr lang="en-US"/>
          </a:p>
        </p:txBody>
      </p:sp>
    </p:spTree>
    <p:extLst>
      <p:ext uri="{BB962C8B-B14F-4D97-AF65-F5344CB8AC3E}">
        <p14:creationId xmlns:p14="http://schemas.microsoft.com/office/powerpoint/2010/main" val="1193710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where fisheries are intensively managed, the stocks are above target levels or rebuilding. Where fisheries management is less intense, stock status and trends are worse.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It took 10 years to compile all the data from 880 fisheries, which together caught almost half of all ocean landings</a:t>
            </a:r>
          </a:p>
          <a:p>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13</a:t>
            </a:fld>
            <a:endParaRPr lang="en-US"/>
          </a:p>
        </p:txBody>
      </p:sp>
    </p:spTree>
    <p:extLst>
      <p:ext uri="{BB962C8B-B14F-4D97-AF65-F5344CB8AC3E}">
        <p14:creationId xmlns:p14="http://schemas.microsoft.com/office/powerpoint/2010/main" val="4226551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where fisheries are intensively managed, the stocks are above target levels or rebuilding. Where fisheries management is less intense, stock status and trends are worse.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It took 10 years to compile all the data from 880 fisheries, which together caught almost half of all ocean landings</a:t>
            </a:r>
          </a:p>
          <a:p>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14</a:t>
            </a:fld>
            <a:endParaRPr lang="en-US"/>
          </a:p>
        </p:txBody>
      </p:sp>
    </p:spTree>
    <p:extLst>
      <p:ext uri="{BB962C8B-B14F-4D97-AF65-F5344CB8AC3E}">
        <p14:creationId xmlns:p14="http://schemas.microsoft.com/office/powerpoint/2010/main" val="182441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32" indent="-171432">
              <a:buFont typeface="Arial" pitchFamily="34" charset="0"/>
              <a:buChar char="•"/>
            </a:pPr>
            <a:r>
              <a:rPr lang="en-AU" dirty="0"/>
              <a:t>Next I wanted to examine the effect over time </a:t>
            </a:r>
            <a:r>
              <a:rPr lang="en-GB" dirty="0">
                <a:solidFill>
                  <a:schemeClr val="tx2"/>
                </a:solidFill>
              </a:rPr>
              <a:t>of removing a destructive gear on fisheries outcomes .</a:t>
            </a:r>
            <a:endParaRPr lang="en-AU" dirty="0"/>
          </a:p>
          <a:p>
            <a:pPr marL="171432" indent="-171432">
              <a:buFont typeface="Arial" pitchFamily="34" charset="0"/>
              <a:buChar char="•"/>
            </a:pPr>
            <a:r>
              <a:rPr lang="en-US" dirty="0" err="1"/>
              <a:t>Cpue</a:t>
            </a:r>
            <a:r>
              <a:rPr lang="en-US" dirty="0"/>
              <a:t> is our</a:t>
            </a:r>
            <a:r>
              <a:rPr lang="en-US" baseline="0" dirty="0"/>
              <a:t> </a:t>
            </a:r>
            <a:r>
              <a:rPr lang="en-US" dirty="0"/>
              <a:t>fisheries outcome up the y axis, and along</a:t>
            </a:r>
            <a:r>
              <a:rPr lang="en-US" baseline="0" dirty="0"/>
              <a:t> the x is </a:t>
            </a:r>
            <a:r>
              <a:rPr lang="en-US" dirty="0"/>
              <a:t>time.</a:t>
            </a:r>
            <a:r>
              <a:rPr lang="en-US" baseline="0" dirty="0"/>
              <a:t> </a:t>
            </a:r>
          </a:p>
          <a:p>
            <a:pPr marL="171432" indent="-171432">
              <a:buFont typeface="Arial" pitchFamily="34" charset="0"/>
              <a:buChar char="•"/>
            </a:pPr>
            <a:r>
              <a:rPr lang="en-US" baseline="0" dirty="0"/>
              <a:t>Each point represents a years average catch per fisher per day across all gear types for three  clusters of landing sites.</a:t>
            </a:r>
          </a:p>
          <a:p>
            <a:pPr marL="171432" indent="-171432">
              <a:buFont typeface="Arial" pitchFamily="34" charset="0"/>
              <a:buChar char="•"/>
            </a:pPr>
            <a:r>
              <a:rPr lang="en-US" baseline="0" dirty="0"/>
              <a:t>In the first 5 years beach seine was used in all sites and </a:t>
            </a:r>
            <a:r>
              <a:rPr lang="en-US" baseline="0" dirty="0" err="1"/>
              <a:t>cpue</a:t>
            </a:r>
            <a:r>
              <a:rPr lang="en-US" baseline="0" dirty="0"/>
              <a:t> was in decline.</a:t>
            </a:r>
          </a:p>
          <a:p>
            <a:pPr marL="171432" indent="-171432">
              <a:buFont typeface="Arial" pitchFamily="34" charset="0"/>
              <a:buChar char="•"/>
            </a:pPr>
            <a:r>
              <a:rPr lang="en-US" baseline="0" dirty="0"/>
              <a:t>2001 and 2002 saw the removal of BS resulting in rapid </a:t>
            </a:r>
            <a:r>
              <a:rPr lang="en-US" baseline="0" dirty="0" err="1"/>
              <a:t>cpue</a:t>
            </a:r>
            <a:r>
              <a:rPr lang="en-US" baseline="0" dirty="0"/>
              <a:t> increases that were maintained.</a:t>
            </a:r>
          </a:p>
          <a:p>
            <a:pPr marL="171432" indent="-171432">
              <a:buFont typeface="Arial" pitchFamily="34" charset="0"/>
              <a:buChar char="•"/>
            </a:pPr>
            <a:r>
              <a:rPr lang="en-US" baseline="0" dirty="0"/>
              <a:t>We added the yellow sites as control sites where BS were not removed, suggesting </a:t>
            </a:r>
          </a:p>
        </p:txBody>
      </p:sp>
      <p:sp>
        <p:nvSpPr>
          <p:cNvPr id="4" name="Slide Number Placeholder 3"/>
          <p:cNvSpPr>
            <a:spLocks noGrp="1"/>
          </p:cNvSpPr>
          <p:nvPr>
            <p:ph type="sldNum" sz="quarter" idx="10"/>
          </p:nvPr>
        </p:nvSpPr>
        <p:spPr/>
        <p:txBody>
          <a:bodyPr/>
          <a:lstStyle/>
          <a:p>
            <a:fld id="{CF20F8F6-7440-47AB-B05D-EE1E1C214AB5}" type="slidenum">
              <a:rPr lang="en-US" smtClean="0"/>
              <a:pPr/>
              <a:t>15</a:t>
            </a:fld>
            <a:endParaRPr lang="en-US"/>
          </a:p>
        </p:txBody>
      </p:sp>
    </p:spTree>
    <p:extLst>
      <p:ext uri="{BB962C8B-B14F-4D97-AF65-F5344CB8AC3E}">
        <p14:creationId xmlns:p14="http://schemas.microsoft.com/office/powerpoint/2010/main" val="3998053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32" indent="-171432">
              <a:buFont typeface="Arial" pitchFamily="34" charset="0"/>
              <a:buChar char="•"/>
            </a:pPr>
            <a:r>
              <a:rPr lang="en-AU" dirty="0"/>
              <a:t>Next I wanted to examine the effect over time </a:t>
            </a:r>
            <a:r>
              <a:rPr lang="en-GB" dirty="0">
                <a:solidFill>
                  <a:schemeClr val="tx2"/>
                </a:solidFill>
              </a:rPr>
              <a:t>of removing a destructive gear on fisheries outcomes .</a:t>
            </a:r>
            <a:endParaRPr lang="en-AU" dirty="0"/>
          </a:p>
          <a:p>
            <a:pPr marL="171432" indent="-171432">
              <a:buFont typeface="Arial" pitchFamily="34" charset="0"/>
              <a:buChar char="•"/>
            </a:pPr>
            <a:r>
              <a:rPr lang="en-US" dirty="0" err="1"/>
              <a:t>Cpue</a:t>
            </a:r>
            <a:r>
              <a:rPr lang="en-US" dirty="0"/>
              <a:t> is our</a:t>
            </a:r>
            <a:r>
              <a:rPr lang="en-US" baseline="0" dirty="0"/>
              <a:t> </a:t>
            </a:r>
            <a:r>
              <a:rPr lang="en-US" dirty="0"/>
              <a:t>fisheries outcome up the y axis, and along</a:t>
            </a:r>
            <a:r>
              <a:rPr lang="en-US" baseline="0" dirty="0"/>
              <a:t> the x is </a:t>
            </a:r>
            <a:r>
              <a:rPr lang="en-US" dirty="0"/>
              <a:t>time.</a:t>
            </a:r>
            <a:r>
              <a:rPr lang="en-US" baseline="0" dirty="0"/>
              <a:t> </a:t>
            </a:r>
          </a:p>
          <a:p>
            <a:pPr marL="171432" indent="-171432">
              <a:buFont typeface="Arial" pitchFamily="34" charset="0"/>
              <a:buChar char="•"/>
            </a:pPr>
            <a:r>
              <a:rPr lang="en-US" baseline="0" dirty="0"/>
              <a:t>Each point represents a years average catch per fisher per day across all gear types for three  clusters of landing sites.</a:t>
            </a:r>
          </a:p>
          <a:p>
            <a:pPr marL="171432" indent="-171432">
              <a:buFont typeface="Arial" pitchFamily="34" charset="0"/>
              <a:buChar char="•"/>
            </a:pPr>
            <a:r>
              <a:rPr lang="en-US" baseline="0" dirty="0"/>
              <a:t>In the first 5 years beach seine was used in all sites and </a:t>
            </a:r>
            <a:r>
              <a:rPr lang="en-US" baseline="0" dirty="0" err="1"/>
              <a:t>cpue</a:t>
            </a:r>
            <a:r>
              <a:rPr lang="en-US" baseline="0" dirty="0"/>
              <a:t> was in decline.</a:t>
            </a:r>
          </a:p>
          <a:p>
            <a:pPr marL="171432" indent="-171432">
              <a:buFont typeface="Arial" pitchFamily="34" charset="0"/>
              <a:buChar char="•"/>
            </a:pPr>
            <a:r>
              <a:rPr lang="en-US" baseline="0" dirty="0"/>
              <a:t>2001 and 2002 saw the removal of BS resulting in rapid </a:t>
            </a:r>
            <a:r>
              <a:rPr lang="en-US" baseline="0" dirty="0" err="1"/>
              <a:t>cpue</a:t>
            </a:r>
            <a:r>
              <a:rPr lang="en-US" baseline="0" dirty="0"/>
              <a:t> increases that were maintained.</a:t>
            </a:r>
          </a:p>
          <a:p>
            <a:pPr marL="171432" indent="-171432">
              <a:buFont typeface="Arial" pitchFamily="34" charset="0"/>
              <a:buChar char="•"/>
            </a:pPr>
            <a:r>
              <a:rPr lang="en-US" baseline="0" dirty="0"/>
              <a:t>We added the yellow sites as control sites where BS were not removed, suggesting </a:t>
            </a:r>
          </a:p>
        </p:txBody>
      </p:sp>
      <p:sp>
        <p:nvSpPr>
          <p:cNvPr id="4" name="Slide Number Placeholder 3"/>
          <p:cNvSpPr>
            <a:spLocks noGrp="1"/>
          </p:cNvSpPr>
          <p:nvPr>
            <p:ph type="sldNum" sz="quarter" idx="10"/>
          </p:nvPr>
        </p:nvSpPr>
        <p:spPr/>
        <p:txBody>
          <a:bodyPr/>
          <a:lstStyle/>
          <a:p>
            <a:fld id="{CF20F8F6-7440-47AB-B05D-EE1E1C214AB5}" type="slidenum">
              <a:rPr lang="en-US" smtClean="0"/>
              <a:pPr/>
              <a:t>16</a:t>
            </a:fld>
            <a:endParaRPr lang="en-US"/>
          </a:p>
        </p:txBody>
      </p:sp>
    </p:spTree>
    <p:extLst>
      <p:ext uri="{BB962C8B-B14F-4D97-AF65-F5344CB8AC3E}">
        <p14:creationId xmlns:p14="http://schemas.microsoft.com/office/powerpoint/2010/main" val="2095614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Other material benefits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can think of these diverse sociocultural relationships shaping how people engage with the oceans as a source of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Oceans have also, for centuries, been a source of food, materials, and income; with Indian Ocean trade networks dating back at least 4000 years.</a:t>
            </a:r>
            <a:r>
              <a:rPr lang="en-GB" dirty="0">
                <a:effectLst/>
              </a:rPr>
              <a:t> Recent years have seen these </a:t>
            </a:r>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17</a:t>
            </a:fld>
            <a:endParaRPr lang="en-US"/>
          </a:p>
        </p:txBody>
      </p:sp>
    </p:spTree>
    <p:extLst>
      <p:ext uri="{BB962C8B-B14F-4D97-AF65-F5344CB8AC3E}">
        <p14:creationId xmlns:p14="http://schemas.microsoft.com/office/powerpoint/2010/main" val="142818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technologies have meant traditional ocean economies are transforming beyond recognition, in size, and well as character. The way seafood is produced is transforming, Materials once limited to sand and gravel, now includes a whole host of minerals, now scarce on land, but found in the deep sea. And an increasing proportion of our energy comes </a:t>
            </a:r>
            <a:r>
              <a:rPr lang="en-US" dirty="0" err="1"/>
              <a:t>fomr</a:t>
            </a:r>
            <a:r>
              <a:rPr lang="en-US" dirty="0"/>
              <a:t> the oceans. </a:t>
            </a:r>
          </a:p>
        </p:txBody>
      </p:sp>
      <p:sp>
        <p:nvSpPr>
          <p:cNvPr id="4" name="Slide Number Placeholder 3"/>
          <p:cNvSpPr>
            <a:spLocks noGrp="1"/>
          </p:cNvSpPr>
          <p:nvPr>
            <p:ph type="sldNum" sz="quarter" idx="5"/>
          </p:nvPr>
        </p:nvSpPr>
        <p:spPr/>
        <p:txBody>
          <a:bodyPr/>
          <a:lstStyle/>
          <a:p>
            <a:fld id="{3F801378-FE9B-9040-B50D-560B6CC04713}" type="slidenum">
              <a:rPr lang="en-US" smtClean="0"/>
              <a:t>18</a:t>
            </a:fld>
            <a:endParaRPr lang="en-US"/>
          </a:p>
        </p:txBody>
      </p:sp>
    </p:spTree>
    <p:extLst>
      <p:ext uri="{BB962C8B-B14F-4D97-AF65-F5344CB8AC3E}">
        <p14:creationId xmlns:p14="http://schemas.microsoft.com/office/powerpoint/2010/main" val="342960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19</a:t>
            </a:fld>
            <a:endParaRPr lang="en-US"/>
          </a:p>
        </p:txBody>
      </p:sp>
    </p:spTree>
    <p:extLst>
      <p:ext uri="{BB962C8B-B14F-4D97-AF65-F5344CB8AC3E}">
        <p14:creationId xmlns:p14="http://schemas.microsoft.com/office/powerpoint/2010/main" val="687863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Other material benefits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Oceans have also, for centuries, been a source of food, materials, and income; with Indian Ocean trade networks dating back at least 4000 years.</a:t>
            </a:r>
            <a:r>
              <a:rPr lang="en-GB" dirty="0">
                <a:effectLst/>
              </a:rPr>
              <a:t> Recent years have seen these </a:t>
            </a:r>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20</a:t>
            </a:fld>
            <a:endParaRPr lang="en-US"/>
          </a:p>
        </p:txBody>
      </p:sp>
    </p:spTree>
    <p:extLst>
      <p:ext uri="{BB962C8B-B14F-4D97-AF65-F5344CB8AC3E}">
        <p14:creationId xmlns:p14="http://schemas.microsoft.com/office/powerpoint/2010/main" val="372336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Globe (1850-2018)</a:t>
            </a:r>
          </a:p>
          <a:p>
            <a:endParaRPr lang="en-GB" sz="1200" b="0" i="0" kern="1200" dirty="0">
              <a:solidFill>
                <a:schemeClr val="tx1"/>
              </a:solidFill>
              <a:effectLst/>
              <a:latin typeface="+mn-lt"/>
              <a:ea typeface="+mn-ea"/>
              <a:cs typeface="+mn-cs"/>
            </a:endParaRPr>
          </a:p>
          <a:p>
            <a:r>
              <a:rPr lang="en-US" dirty="0"/>
              <a:t>***</a:t>
            </a:r>
          </a:p>
          <a:p>
            <a:endParaRPr lang="en-US" dirty="0"/>
          </a:p>
          <a:p>
            <a:r>
              <a:rPr lang="en-US" dirty="0"/>
              <a:t>Many of you will be aware of the climate stripes produced by Ed Hawkins. Each stripe represents a year, from 1850-2018, the blue stripes are relatively cooler years and the red warmer years.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wanted to start with this slide, not because I am going to talk about climate change, as I don’t specifically work on climate change, but as a reminder that this is the back drop to everything that we will discuss over the next few days.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 like these stripes, because they are a simple visual representation of how temperatures have changes over the past 100+ years, with a really clear ramping up in the past ~20 years, and a reminder that all the challenges we will discuss will, year on year, get harder, and the implications of our inactions more severe. </a:t>
            </a:r>
          </a:p>
          <a:p>
            <a:endParaRPr lang="en-US" dirty="0"/>
          </a:p>
          <a:p>
            <a:r>
              <a:rPr lang="en-US" dirty="0"/>
              <a:t>These are global averages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For each country, the average temperature in 1971-2000 is set as the boundary between blue and red colours, and the colour scale varies from +/- 2.6 standard deviations of the annual average temperatures between 1901-2000.</a:t>
            </a:r>
            <a:endParaRPr lang="en-US" dirty="0"/>
          </a:p>
          <a:p>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2</a:t>
            </a:fld>
            <a:endParaRPr lang="en-US"/>
          </a:p>
        </p:txBody>
      </p:sp>
    </p:spTree>
    <p:extLst>
      <p:ext uri="{BB962C8B-B14F-4D97-AF65-F5344CB8AC3E}">
        <p14:creationId xmlns:p14="http://schemas.microsoft.com/office/powerpoint/2010/main" val="2411024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Speculator economy – the investor class is only interested in high rate of return, are we China’s spatial fix,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Finance is laying a claim on future labour</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Is Seychelles TNC’s conservation fix?</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Conservation is now divided</a:t>
            </a:r>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21</a:t>
            </a:fld>
            <a:endParaRPr lang="en-US"/>
          </a:p>
        </p:txBody>
      </p:sp>
    </p:spTree>
    <p:extLst>
      <p:ext uri="{BB962C8B-B14F-4D97-AF65-F5344CB8AC3E}">
        <p14:creationId xmlns:p14="http://schemas.microsoft.com/office/powerpoint/2010/main" val="1417062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46 ports identified in this data align with broader Chinese military, commercial, and political objectives.</a:t>
            </a:r>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23</a:t>
            </a:fld>
            <a:endParaRPr lang="en-US"/>
          </a:p>
        </p:txBody>
      </p:sp>
    </p:spTree>
    <p:extLst>
      <p:ext uri="{BB962C8B-B14F-4D97-AF65-F5344CB8AC3E}">
        <p14:creationId xmlns:p14="http://schemas.microsoft.com/office/powerpoint/2010/main" val="366619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24</a:t>
            </a:fld>
            <a:endParaRPr lang="en-US"/>
          </a:p>
        </p:txBody>
      </p:sp>
    </p:spTree>
    <p:extLst>
      <p:ext uri="{BB962C8B-B14F-4D97-AF65-F5344CB8AC3E}">
        <p14:creationId xmlns:p14="http://schemas.microsoft.com/office/powerpoint/2010/main" val="1750270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25</a:t>
            </a:fld>
            <a:endParaRPr lang="en-US"/>
          </a:p>
        </p:txBody>
      </p:sp>
    </p:spTree>
    <p:extLst>
      <p:ext uri="{BB962C8B-B14F-4D97-AF65-F5344CB8AC3E}">
        <p14:creationId xmlns:p14="http://schemas.microsoft.com/office/powerpoint/2010/main" val="159941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Implications</a:t>
            </a:r>
          </a:p>
        </p:txBody>
      </p:sp>
      <p:sp>
        <p:nvSpPr>
          <p:cNvPr id="4" name="Slide Number Placeholder 3"/>
          <p:cNvSpPr>
            <a:spLocks noGrp="1"/>
          </p:cNvSpPr>
          <p:nvPr>
            <p:ph type="sldNum" sz="quarter" idx="5"/>
          </p:nvPr>
        </p:nvSpPr>
        <p:spPr/>
        <p:txBody>
          <a:bodyPr/>
          <a:lstStyle/>
          <a:p>
            <a:fld id="{3F801378-FE9B-9040-B50D-560B6CC04713}" type="slidenum">
              <a:rPr lang="en-US" smtClean="0"/>
              <a:t>26</a:t>
            </a:fld>
            <a:endParaRPr lang="en-US"/>
          </a:p>
        </p:txBody>
      </p:sp>
    </p:spTree>
    <p:extLst>
      <p:ext uri="{BB962C8B-B14F-4D97-AF65-F5344CB8AC3E}">
        <p14:creationId xmlns:p14="http://schemas.microsoft.com/office/powerpoint/2010/main" val="3581353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Implications</a:t>
            </a:r>
          </a:p>
        </p:txBody>
      </p:sp>
      <p:sp>
        <p:nvSpPr>
          <p:cNvPr id="4" name="Slide Number Placeholder 3"/>
          <p:cNvSpPr>
            <a:spLocks noGrp="1"/>
          </p:cNvSpPr>
          <p:nvPr>
            <p:ph type="sldNum" sz="quarter" idx="5"/>
          </p:nvPr>
        </p:nvSpPr>
        <p:spPr/>
        <p:txBody>
          <a:bodyPr/>
          <a:lstStyle/>
          <a:p>
            <a:fld id="{3F801378-FE9B-9040-B50D-560B6CC04713}" type="slidenum">
              <a:rPr lang="en-US" smtClean="0"/>
              <a:t>27</a:t>
            </a:fld>
            <a:endParaRPr lang="en-US"/>
          </a:p>
        </p:txBody>
      </p:sp>
    </p:spTree>
    <p:extLst>
      <p:ext uri="{BB962C8B-B14F-4D97-AF65-F5344CB8AC3E}">
        <p14:creationId xmlns:p14="http://schemas.microsoft.com/office/powerpoint/2010/main" val="4218882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Implications- exacerbating inequalities</a:t>
            </a:r>
          </a:p>
        </p:txBody>
      </p:sp>
      <p:sp>
        <p:nvSpPr>
          <p:cNvPr id="4" name="Slide Number Placeholder 3"/>
          <p:cNvSpPr>
            <a:spLocks noGrp="1"/>
          </p:cNvSpPr>
          <p:nvPr>
            <p:ph type="sldNum" sz="quarter" idx="5"/>
          </p:nvPr>
        </p:nvSpPr>
        <p:spPr/>
        <p:txBody>
          <a:bodyPr/>
          <a:lstStyle/>
          <a:p>
            <a:fld id="{3F801378-FE9B-9040-B50D-560B6CC04713}" type="slidenum">
              <a:rPr lang="en-US" smtClean="0"/>
              <a:t>28</a:t>
            </a:fld>
            <a:endParaRPr lang="en-US"/>
          </a:p>
        </p:txBody>
      </p:sp>
    </p:spTree>
    <p:extLst>
      <p:ext uri="{BB962C8B-B14F-4D97-AF65-F5344CB8AC3E}">
        <p14:creationId xmlns:p14="http://schemas.microsoft.com/office/powerpoint/2010/main" val="24215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these differences cause further inequities</a:t>
            </a:r>
          </a:p>
        </p:txBody>
      </p:sp>
      <p:sp>
        <p:nvSpPr>
          <p:cNvPr id="4" name="Slide Number Placeholder 3"/>
          <p:cNvSpPr>
            <a:spLocks noGrp="1"/>
          </p:cNvSpPr>
          <p:nvPr>
            <p:ph type="sldNum" sz="quarter" idx="5"/>
          </p:nvPr>
        </p:nvSpPr>
        <p:spPr/>
        <p:txBody>
          <a:bodyPr/>
          <a:lstStyle/>
          <a:p>
            <a:fld id="{3F801378-FE9B-9040-B50D-560B6CC04713}" type="slidenum">
              <a:rPr lang="en-US" smtClean="0"/>
              <a:t>29</a:t>
            </a:fld>
            <a:endParaRPr lang="en-US"/>
          </a:p>
        </p:txBody>
      </p:sp>
    </p:spTree>
    <p:extLst>
      <p:ext uri="{BB962C8B-B14F-4D97-AF65-F5344CB8AC3E}">
        <p14:creationId xmlns:p14="http://schemas.microsoft.com/office/powerpoint/2010/main" val="1389810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these differences cause further inequities</a:t>
            </a:r>
          </a:p>
        </p:txBody>
      </p:sp>
      <p:sp>
        <p:nvSpPr>
          <p:cNvPr id="4" name="Slide Number Placeholder 3"/>
          <p:cNvSpPr>
            <a:spLocks noGrp="1"/>
          </p:cNvSpPr>
          <p:nvPr>
            <p:ph type="sldNum" sz="quarter" idx="5"/>
          </p:nvPr>
        </p:nvSpPr>
        <p:spPr/>
        <p:txBody>
          <a:bodyPr/>
          <a:lstStyle/>
          <a:p>
            <a:fld id="{3F801378-FE9B-9040-B50D-560B6CC04713}" type="slidenum">
              <a:rPr lang="en-US" smtClean="0"/>
              <a:t>30</a:t>
            </a:fld>
            <a:endParaRPr lang="en-US"/>
          </a:p>
        </p:txBody>
      </p:sp>
    </p:spTree>
    <p:extLst>
      <p:ext uri="{BB962C8B-B14F-4D97-AF65-F5344CB8AC3E}">
        <p14:creationId xmlns:p14="http://schemas.microsoft.com/office/powerpoint/2010/main" val="3520454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Sount</a:t>
            </a:r>
            <a:r>
              <a:rPr lang="en-US" dirty="0"/>
              <a:t> </a:t>
            </a:r>
            <a:r>
              <a:rPr lang="en-US" dirty="0" err="1"/>
              <a:t>Africs</a:t>
            </a:r>
            <a:r>
              <a:rPr lang="en-US" dirty="0"/>
              <a:t> 9kg/an</a:t>
            </a:r>
          </a:p>
        </p:txBody>
      </p:sp>
      <p:sp>
        <p:nvSpPr>
          <p:cNvPr id="4" name="Slide Number Placeholder 3"/>
          <p:cNvSpPr>
            <a:spLocks noGrp="1"/>
          </p:cNvSpPr>
          <p:nvPr>
            <p:ph type="sldNum" sz="quarter" idx="5"/>
          </p:nvPr>
        </p:nvSpPr>
        <p:spPr/>
        <p:txBody>
          <a:bodyPr/>
          <a:lstStyle/>
          <a:p>
            <a:fld id="{3F801378-FE9B-9040-B50D-560B6CC04713}" type="slidenum">
              <a:rPr lang="en-US" smtClean="0"/>
              <a:t>33</a:t>
            </a:fld>
            <a:endParaRPr lang="en-US"/>
          </a:p>
        </p:txBody>
      </p:sp>
    </p:spTree>
    <p:extLst>
      <p:ext uri="{BB962C8B-B14F-4D97-AF65-F5344CB8AC3E}">
        <p14:creationId xmlns:p14="http://schemas.microsoft.com/office/powerpoint/2010/main" val="3495623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 Africa (first 50 years are the global average)</a:t>
            </a:r>
          </a:p>
          <a:p>
            <a:endParaRPr lang="en-US" dirty="0"/>
          </a:p>
          <a:p>
            <a:r>
              <a:rPr lang="en-US" dirty="0"/>
              <a:t>***</a:t>
            </a:r>
          </a:p>
          <a:p>
            <a:r>
              <a:rPr lang="en-US" dirty="0"/>
              <a:t>And these are the data for South Africa, South Africa began experiencing warmer years earlier than global averages, but you are yet to experience the year on year warmer than average temperatures. </a:t>
            </a:r>
          </a:p>
          <a:p>
            <a:endParaRPr lang="en-US" dirty="0"/>
          </a:p>
          <a:p>
            <a:r>
              <a:rPr lang="en-US" dirty="0"/>
              <a:t>***</a:t>
            </a:r>
          </a:p>
        </p:txBody>
      </p:sp>
      <p:sp>
        <p:nvSpPr>
          <p:cNvPr id="4" name="Slide Number Placeholder 3"/>
          <p:cNvSpPr>
            <a:spLocks noGrp="1"/>
          </p:cNvSpPr>
          <p:nvPr>
            <p:ph type="sldNum" sz="quarter" idx="5"/>
          </p:nvPr>
        </p:nvSpPr>
        <p:spPr/>
        <p:txBody>
          <a:bodyPr/>
          <a:lstStyle/>
          <a:p>
            <a:fld id="{3F801378-FE9B-9040-B50D-560B6CC04713}" type="slidenum">
              <a:rPr lang="en-US" smtClean="0"/>
              <a:t>3</a:t>
            </a:fld>
            <a:endParaRPr lang="en-US"/>
          </a:p>
        </p:txBody>
      </p:sp>
    </p:spTree>
    <p:extLst>
      <p:ext uri="{BB962C8B-B14F-4D97-AF65-F5344CB8AC3E}">
        <p14:creationId xmlns:p14="http://schemas.microsoft.com/office/powerpoint/2010/main" val="2426521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Under-investment</a:t>
            </a:r>
            <a:r>
              <a:rPr lang="en-US" baseline="0" dirty="0"/>
              <a:t> in maintaining the viability of marine systems and the human communities that depend on them, coupled with soaring global demand leads to a race to the bottom, where competition to produce, in the absence of adequate regulation, leads to neglect or deliberate violation of human rights – rights to decent work, children’s rights, women’s rights and so on…</a:t>
            </a:r>
          </a:p>
        </p:txBody>
      </p:sp>
      <p:sp>
        <p:nvSpPr>
          <p:cNvPr id="4" name="Slide Number Placeholder 3"/>
          <p:cNvSpPr>
            <a:spLocks noGrp="1"/>
          </p:cNvSpPr>
          <p:nvPr>
            <p:ph type="sldNum" sz="quarter" idx="10"/>
          </p:nvPr>
        </p:nvSpPr>
        <p:spPr/>
        <p:txBody>
          <a:bodyPr/>
          <a:lstStyle/>
          <a:p>
            <a:fld id="{993C916B-840F-AE4C-B9DA-122D209EBD6E}" type="slidenum">
              <a:rPr lang="en-US" smtClean="0"/>
              <a:t>34</a:t>
            </a:fld>
            <a:endParaRPr lang="en-US"/>
          </a:p>
        </p:txBody>
      </p:sp>
    </p:spTree>
    <p:extLst>
      <p:ext uri="{BB962C8B-B14F-4D97-AF65-F5344CB8AC3E}">
        <p14:creationId xmlns:p14="http://schemas.microsoft.com/office/powerpoint/2010/main" val="1604166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Consequences</a:t>
            </a:r>
          </a:p>
          <a:p>
            <a:endParaRPr lang="en-US" dirty="0"/>
          </a:p>
          <a:p>
            <a:r>
              <a:rPr lang="en-US" dirty="0"/>
              <a:t>A</a:t>
            </a:r>
            <a:r>
              <a:rPr lang="en-US" baseline="0" dirty="0"/>
              <a:t> potential global flashpoint – South China Sea.</a:t>
            </a:r>
            <a:endParaRPr lang="en-US" dirty="0"/>
          </a:p>
        </p:txBody>
      </p:sp>
      <p:sp>
        <p:nvSpPr>
          <p:cNvPr id="4" name="Slide Number Placeholder 3"/>
          <p:cNvSpPr>
            <a:spLocks noGrp="1"/>
          </p:cNvSpPr>
          <p:nvPr>
            <p:ph type="sldNum" sz="quarter" idx="10"/>
          </p:nvPr>
        </p:nvSpPr>
        <p:spPr/>
        <p:txBody>
          <a:bodyPr/>
          <a:lstStyle/>
          <a:p>
            <a:fld id="{716B1C89-A2EA-C341-B9DE-2ED287626F4B}" type="slidenum">
              <a:rPr lang="en-US" smtClean="0"/>
              <a:t>35</a:t>
            </a:fld>
            <a:endParaRPr lang="en-US"/>
          </a:p>
        </p:txBody>
      </p:sp>
    </p:spTree>
    <p:extLst>
      <p:ext uri="{BB962C8B-B14F-4D97-AF65-F5344CB8AC3E}">
        <p14:creationId xmlns:p14="http://schemas.microsoft.com/office/powerpoint/2010/main" val="3515869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Though participation in projects has been around since the 80’s. What is new, is that, despite their contribution to the creation of financial value from ecosystem services, these local contributions often lack formal recognition, conceptualization and appropriate compensation in green economy initiatives.</a:t>
            </a:r>
            <a:r>
              <a:rPr lang="en-GB" dirty="0">
                <a:effectLst/>
              </a:rPr>
              <a:t> </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Despite recent attention to ‘frontier’ green economies and the governance of emerging ecosystem services, the specific division of labour in these economies has been little studied. As many such initiatives are in the global south, labour’s marginality potentially contributes to the existing precariousness of those who are more often identified as ‘participants’. This article examines the roles and vulnerabilities of these actors: the carbon counters, species identifiers, GIS mappers, tree planters and others operating in the shadows. We draw on current understandings of labour and precarity to examine the geographical contours of an apparent and emerging ‘eco-precariat’: a socio-economically diverse group of labourers that address the volatile demands of an ever-expanding environmental service-based economy. We illustrate our analysis through examples from different case studies, including a Blue Carbon project in Kenya, ecosystem services project in the Philippines, and REDD+ scheme in Cambodia. We use these examples to theorize the nature of labour in these frontier economies and put forward a framework for analysing the eco-precariat. We highlight the need to understand the precarity and marginalization potentially created by this green division of labour in the provision of new ecosystem products and services. This framework contributes to ongoing analyses of labour as a central part of the green economy discourse and to larger discussions in the geographies of labour literature around the future of work in the global south and beyond.</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36</a:t>
            </a:fld>
            <a:endParaRPr lang="en-US"/>
          </a:p>
        </p:txBody>
      </p:sp>
    </p:spTree>
    <p:extLst>
      <p:ext uri="{BB962C8B-B14F-4D97-AF65-F5344CB8AC3E}">
        <p14:creationId xmlns:p14="http://schemas.microsoft.com/office/powerpoint/2010/main" val="2498296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e.g.  Beach resort development in Baja California, Mexico    </a:t>
            </a:r>
            <a:r>
              <a:rPr lang="en-US" sz="1200" dirty="0" err="1"/>
              <a:t>www.patrimoniofilm.com</a:t>
            </a:r>
            <a:endParaRPr lang="en-US" sz="1200" dirty="0"/>
          </a:p>
          <a:p>
            <a:endParaRPr lang="en-US" dirty="0"/>
          </a:p>
        </p:txBody>
      </p:sp>
      <p:sp>
        <p:nvSpPr>
          <p:cNvPr id="4" name="Slide Number Placeholder 3"/>
          <p:cNvSpPr>
            <a:spLocks noGrp="1"/>
          </p:cNvSpPr>
          <p:nvPr>
            <p:ph type="sldNum" sz="quarter" idx="10"/>
          </p:nvPr>
        </p:nvSpPr>
        <p:spPr/>
        <p:txBody>
          <a:bodyPr/>
          <a:lstStyle/>
          <a:p>
            <a:fld id="{716B1C89-A2EA-C341-B9DE-2ED287626F4B}" type="slidenum">
              <a:rPr lang="en-US" smtClean="0"/>
              <a:t>37</a:t>
            </a:fld>
            <a:endParaRPr lang="en-US"/>
          </a:p>
        </p:txBody>
      </p:sp>
    </p:spTree>
    <p:extLst>
      <p:ext uri="{BB962C8B-B14F-4D97-AF65-F5344CB8AC3E}">
        <p14:creationId xmlns:p14="http://schemas.microsoft.com/office/powerpoint/2010/main" val="225647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ECF4933-D4E8-43D5-AE1F-BC375C82F642}" type="slidenum">
              <a:rPr lang="en-US" altLang="en-US" smtClean="0"/>
              <a:pPr>
                <a:defRPr/>
              </a:pPr>
              <a:t>38</a:t>
            </a:fld>
            <a:endParaRPr lang="en-US" altLang="en-US"/>
          </a:p>
        </p:txBody>
      </p:sp>
    </p:spTree>
    <p:extLst>
      <p:ext uri="{BB962C8B-B14F-4D97-AF65-F5344CB8AC3E}">
        <p14:creationId xmlns:p14="http://schemas.microsoft.com/office/powerpoint/2010/main" val="6538960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Homogenizes the ocean at an international scale, </a:t>
            </a:r>
          </a:p>
          <a:p>
            <a:pPr lvl="1"/>
            <a:r>
              <a:rPr lang="en-US" dirty="0"/>
              <a:t>Dependent </a:t>
            </a:r>
          </a:p>
          <a:p>
            <a:pPr lvl="2"/>
            <a:r>
              <a:rPr lang="en-US" dirty="0"/>
              <a:t>Deregulation</a:t>
            </a:r>
          </a:p>
          <a:p>
            <a:pPr lvl="2"/>
            <a:r>
              <a:rPr lang="en-US" dirty="0"/>
              <a:t>Privatization</a:t>
            </a:r>
          </a:p>
          <a:p>
            <a:pPr lvl="2"/>
            <a:r>
              <a:rPr lang="en-US" dirty="0"/>
              <a:t>Competing claims</a:t>
            </a:r>
          </a:p>
          <a:p>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40</a:t>
            </a:fld>
            <a:endParaRPr lang="en-US"/>
          </a:p>
        </p:txBody>
      </p:sp>
    </p:spTree>
    <p:extLst>
      <p:ext uri="{BB962C8B-B14F-4D97-AF65-F5344CB8AC3E}">
        <p14:creationId xmlns:p14="http://schemas.microsoft.com/office/powerpoint/2010/main" val="41030611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Other material benefits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Oceans have also, for centuries, been a source of food, materials, and income. Fish, remains a vital source of animal protein, particularly in places like Africa and Asia where though people on average eat less fish, the fish they do eat makes a greater proportion of their animal protein.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SSF in particular comprise approximately half of global catches, but if we look at their labour contributions they dwarf all other fisheries. They employ &gt;90% of those engaged in fisheries worldwide, the majority of them are in low income countries, and nearly half are women.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Making fisheries a critical source of food and employment. </a:t>
            </a:r>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41</a:t>
            </a:fld>
            <a:endParaRPr lang="en-US"/>
          </a:p>
        </p:txBody>
      </p:sp>
    </p:spTree>
    <p:extLst>
      <p:ext uri="{BB962C8B-B14F-4D97-AF65-F5344CB8AC3E}">
        <p14:creationId xmlns:p14="http://schemas.microsoft.com/office/powerpoint/2010/main" val="2401295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Other material benefits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Oceans have also, for centuries, been a source of food, materials, and income. Fish, remains a vital source of animal protein, particularly in places like Africa and Asia where though people on average eat less fish, the fish they do eat makes a greater proportion of their animal protein.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SSF in particular comprise approximately half of global catches, but if we look at their labour contributions they dwarf all other fisheries. They employ &gt;90% of those engaged in fisheries worldwide, the majority of them are in low income countries, and nearly half are women.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Making fisheries a critical source of food and employment. </a:t>
            </a:r>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43</a:t>
            </a:fld>
            <a:endParaRPr lang="en-US"/>
          </a:p>
        </p:txBody>
      </p:sp>
    </p:spTree>
    <p:extLst>
      <p:ext uri="{BB962C8B-B14F-4D97-AF65-F5344CB8AC3E}">
        <p14:creationId xmlns:p14="http://schemas.microsoft.com/office/powerpoint/2010/main" val="1352154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encouraging signs that other</a:t>
            </a:r>
            <a:r>
              <a:rPr lang="en-US" baseline="0" dirty="0"/>
              <a:t> visions of the future ocean are emerging, </a:t>
            </a:r>
            <a:r>
              <a:rPr lang="en-US" dirty="0"/>
              <a:t>New books in 2016/2017</a:t>
            </a:r>
            <a:r>
              <a:rPr lang="en-US" baseline="0" dirty="0"/>
              <a:t> that explore contemporary shifts in ocean and coastal governance and that explore the range of values that links us to the sea. Many are from MARE associated authors.</a:t>
            </a:r>
          </a:p>
          <a:p>
            <a:endParaRPr lang="en-US" baseline="0" dirty="0"/>
          </a:p>
          <a:p>
            <a:r>
              <a:rPr lang="en-US" baseline="0" dirty="0"/>
              <a:t> These are, in a sense, a challenge to the hegemony of the blue economy</a:t>
            </a:r>
            <a:endParaRPr lang="en-US" dirty="0"/>
          </a:p>
        </p:txBody>
      </p:sp>
      <p:sp>
        <p:nvSpPr>
          <p:cNvPr id="4" name="Slide Number Placeholder 3"/>
          <p:cNvSpPr>
            <a:spLocks noGrp="1"/>
          </p:cNvSpPr>
          <p:nvPr>
            <p:ph type="sldNum" sz="quarter" idx="10"/>
          </p:nvPr>
        </p:nvSpPr>
        <p:spPr/>
        <p:txBody>
          <a:bodyPr/>
          <a:lstStyle/>
          <a:p>
            <a:fld id="{716B1C89-A2EA-C341-B9DE-2ED287626F4B}" type="slidenum">
              <a:rPr lang="en-US" smtClean="0"/>
              <a:t>45</a:t>
            </a:fld>
            <a:endParaRPr lang="en-US"/>
          </a:p>
        </p:txBody>
      </p:sp>
    </p:spTree>
    <p:extLst>
      <p:ext uri="{BB962C8B-B14F-4D97-AF65-F5344CB8AC3E}">
        <p14:creationId xmlns:p14="http://schemas.microsoft.com/office/powerpoint/2010/main" val="2202650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Other material benefits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Oceans have also, for centuries, been a source of food, materials, and income. Fish, remains a vital source of animal protein, particularly in places like Africa and Asia where though people on average eat less fish, the fish they do eat makes a greater proportion of their animal protein.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SSF in particular comprise approximately half of global catches, but if we look at their labour contributions they dwarf all other fisheries. They employ &gt;90% of those engaged in fisheries worldwide, the majority of them are in low income countries, and nearly half are women.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Making fisheries a critical source of food and employment. </a:t>
            </a:r>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46</a:t>
            </a:fld>
            <a:endParaRPr lang="en-US"/>
          </a:p>
        </p:txBody>
      </p:sp>
    </p:spTree>
    <p:extLst>
      <p:ext uri="{BB962C8B-B14F-4D97-AF65-F5344CB8AC3E}">
        <p14:creationId xmlns:p14="http://schemas.microsoft.com/office/powerpoint/2010/main" val="833487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Other material benefits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Human societies have a long history of diverse and complex relations with the oceans, that shape peoples social and </a:t>
            </a:r>
            <a:r>
              <a:rPr lang="en-US" sz="1200" kern="1200" dirty="0">
                <a:solidFill>
                  <a:schemeClr val="tx1"/>
                </a:solidFill>
                <a:effectLst/>
                <a:latin typeface="+mn-lt"/>
                <a:ea typeface="+mn-ea"/>
                <a:cs typeface="+mn-cs"/>
              </a:rPr>
              <a:t>cultural identities, and their economic situations, their sense of place, occupational pride and self-respect, spirituality, mental health and emotional wellbeing.</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Oceans have also, for centuries, been a source of food, materials, and income; with Indian Ocean trade networks dating back at least 4000 years.</a:t>
            </a:r>
            <a:r>
              <a:rPr lang="en-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4</a:t>
            </a:fld>
            <a:endParaRPr lang="en-US"/>
          </a:p>
        </p:txBody>
      </p:sp>
    </p:spTree>
    <p:extLst>
      <p:ext uri="{BB962C8B-B14F-4D97-AF65-F5344CB8AC3E}">
        <p14:creationId xmlns:p14="http://schemas.microsoft.com/office/powerpoint/2010/main" val="34698385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Other material benefits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Oceans have also, for centuries, been a source of food, materials, and income. Fish, remains a vital source of animal protein, particularly in places like Africa and Asia where though people on average eat less fish, the fish they do eat makes a greater proportion of their animal protein.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SSF in particular comprise approximately half of global catches, but if we look at their labour contributions they dwarf all other fisheries. They employ &gt;90% of those engaged in fisheries worldwide, the majority of them are in low income countries, and nearly half are women.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Making fisheries a critical source of food and employment. </a:t>
            </a:r>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47</a:t>
            </a:fld>
            <a:endParaRPr lang="en-US"/>
          </a:p>
        </p:txBody>
      </p:sp>
    </p:spTree>
    <p:extLst>
      <p:ext uri="{BB962C8B-B14F-4D97-AF65-F5344CB8AC3E}">
        <p14:creationId xmlns:p14="http://schemas.microsoft.com/office/powerpoint/2010/main" val="3476892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Connections with the sea</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This long history of engaging with the ocean is reflected in coastal east Africa, </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Mijikenda live on the coast of </a:t>
            </a:r>
            <a:r>
              <a:rPr lang="en-GB" sz="1200" kern="1200" dirty="0" err="1">
                <a:solidFill>
                  <a:schemeClr val="tx1"/>
                </a:solidFill>
                <a:effectLst/>
                <a:latin typeface="+mn-lt"/>
                <a:ea typeface="+mn-ea"/>
                <a:cs typeface="+mn-cs"/>
              </a:rPr>
              <a:t>Kneya</a:t>
            </a:r>
            <a:r>
              <a:rPr lang="en-GB" sz="1200" kern="1200" dirty="0">
                <a:solidFill>
                  <a:schemeClr val="tx1"/>
                </a:solidFill>
                <a:effectLst/>
                <a:latin typeface="+mn-lt"/>
                <a:ea typeface="+mn-ea"/>
                <a:cs typeface="+mn-cs"/>
              </a:rPr>
              <a:t>, and d</a:t>
            </a:r>
            <a:r>
              <a:rPr lang="en-US" sz="1200" kern="1200" dirty="0" err="1">
                <a:solidFill>
                  <a:schemeClr val="tx1"/>
                </a:solidFill>
                <a:effectLst/>
                <a:latin typeface="+mn-lt"/>
                <a:ea typeface="+mn-ea"/>
                <a:cs typeface="+mn-cs"/>
              </a:rPr>
              <a:t>espite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successive waves of colonialization, they maintain a deep spiritual connection to the oceans,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sacred sites on land and sea are used to connect specific elders to god, and traditional medicines are frequently used to exorcise demons and cure ailments. </a:t>
            </a:r>
          </a:p>
          <a:p>
            <a:endParaRPr lang="en-GB" sz="1200" kern="1200" dirty="0">
              <a:solidFill>
                <a:schemeClr val="tx1"/>
              </a:solidFill>
              <a:effectLst/>
              <a:latin typeface="+mn-lt"/>
              <a:ea typeface="+mn-ea"/>
              <a:cs typeface="+mn-cs"/>
            </a:endParaRPr>
          </a:p>
          <a:p>
            <a:r>
              <a:rPr lang="en-US" dirty="0"/>
              <a:t>***</a:t>
            </a:r>
          </a:p>
        </p:txBody>
      </p:sp>
      <p:sp>
        <p:nvSpPr>
          <p:cNvPr id="4" name="Slide Number Placeholder 3"/>
          <p:cNvSpPr>
            <a:spLocks noGrp="1"/>
          </p:cNvSpPr>
          <p:nvPr>
            <p:ph type="sldNum" sz="quarter" idx="5"/>
          </p:nvPr>
        </p:nvSpPr>
        <p:spPr/>
        <p:txBody>
          <a:bodyPr/>
          <a:lstStyle/>
          <a:p>
            <a:fld id="{3F801378-FE9B-9040-B50D-560B6CC04713}" type="slidenum">
              <a:rPr lang="en-US" smtClean="0"/>
              <a:t>5</a:t>
            </a:fld>
            <a:endParaRPr lang="en-US"/>
          </a:p>
        </p:txBody>
      </p:sp>
    </p:spTree>
    <p:extLst>
      <p:ext uri="{BB962C8B-B14F-4D97-AF65-F5344CB8AC3E}">
        <p14:creationId xmlns:p14="http://schemas.microsoft.com/office/powerpoint/2010/main" val="2999462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Connections with the sea</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UK has for decades promoted the mental health and emotional wellbeing benefits of spending time at the sea side. </a:t>
            </a:r>
            <a:endParaRPr lang="en-GB" sz="1200" kern="1200" dirty="0">
              <a:solidFill>
                <a:schemeClr val="tx1"/>
              </a:solidFill>
              <a:effectLst/>
              <a:latin typeface="+mn-lt"/>
              <a:ea typeface="+mn-ea"/>
              <a:cs typeface="+mn-cs"/>
            </a:endParaRPr>
          </a:p>
          <a:p>
            <a:r>
              <a:rPr lang="en-US" dirty="0"/>
              <a:t>***</a:t>
            </a:r>
          </a:p>
        </p:txBody>
      </p:sp>
      <p:sp>
        <p:nvSpPr>
          <p:cNvPr id="4" name="Slide Number Placeholder 3"/>
          <p:cNvSpPr>
            <a:spLocks noGrp="1"/>
          </p:cNvSpPr>
          <p:nvPr>
            <p:ph type="sldNum" sz="quarter" idx="5"/>
          </p:nvPr>
        </p:nvSpPr>
        <p:spPr/>
        <p:txBody>
          <a:bodyPr/>
          <a:lstStyle/>
          <a:p>
            <a:fld id="{3F801378-FE9B-9040-B50D-560B6CC04713}" type="slidenum">
              <a:rPr lang="en-US" smtClean="0"/>
              <a:t>6</a:t>
            </a:fld>
            <a:endParaRPr lang="en-US"/>
          </a:p>
        </p:txBody>
      </p:sp>
    </p:spTree>
    <p:extLst>
      <p:ext uri="{BB962C8B-B14F-4D97-AF65-F5344CB8AC3E}">
        <p14:creationId xmlns:p14="http://schemas.microsoft.com/office/powerpoint/2010/main" val="1024032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Connections with the sea</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for the Moken from Thailand, who spend most of their lives in the water, the ocean is their entire universe, and central to their social identity. </a:t>
            </a:r>
          </a:p>
          <a:p>
            <a:endParaRPr lang="en-GB" sz="1200" kern="1200" dirty="0">
              <a:solidFill>
                <a:schemeClr val="tx1"/>
              </a:solidFill>
              <a:effectLst/>
              <a:latin typeface="+mn-lt"/>
              <a:ea typeface="+mn-ea"/>
              <a:cs typeface="+mn-cs"/>
            </a:endParaRPr>
          </a:p>
          <a:p>
            <a:r>
              <a:rPr lang="en-US" dirty="0"/>
              <a:t>***</a:t>
            </a:r>
          </a:p>
        </p:txBody>
      </p:sp>
      <p:sp>
        <p:nvSpPr>
          <p:cNvPr id="4" name="Slide Number Placeholder 3"/>
          <p:cNvSpPr>
            <a:spLocks noGrp="1"/>
          </p:cNvSpPr>
          <p:nvPr>
            <p:ph type="sldNum" sz="quarter" idx="5"/>
          </p:nvPr>
        </p:nvSpPr>
        <p:spPr/>
        <p:txBody>
          <a:bodyPr/>
          <a:lstStyle/>
          <a:p>
            <a:fld id="{3F801378-FE9B-9040-B50D-560B6CC04713}" type="slidenum">
              <a:rPr lang="en-US" smtClean="0"/>
              <a:t>7</a:t>
            </a:fld>
            <a:endParaRPr lang="en-US"/>
          </a:p>
        </p:txBody>
      </p:sp>
    </p:spTree>
    <p:extLst>
      <p:ext uri="{BB962C8B-B14F-4D97-AF65-F5344CB8AC3E}">
        <p14:creationId xmlns:p14="http://schemas.microsoft.com/office/powerpoint/2010/main" val="2488250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Connections with the sea</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In Australia, for the </a:t>
            </a:r>
            <a:r>
              <a:rPr lang="en-GB" sz="1200" kern="1200" dirty="0" err="1">
                <a:solidFill>
                  <a:schemeClr val="tx1"/>
                </a:solidFill>
                <a:effectLst/>
                <a:latin typeface="+mn-lt"/>
                <a:ea typeface="+mn-ea"/>
                <a:cs typeface="+mn-cs"/>
              </a:rPr>
              <a:t>Wulgurukaba</a:t>
            </a:r>
            <a:r>
              <a:rPr lang="en-GB" sz="1200" kern="1200" dirty="0">
                <a:solidFill>
                  <a:schemeClr val="tx1"/>
                </a:solidFill>
                <a:effectLst/>
                <a:latin typeface="+mn-lt"/>
                <a:ea typeface="+mn-ea"/>
                <a:cs typeface="+mn-cs"/>
              </a:rPr>
              <a:t> – canoe people- </a:t>
            </a:r>
            <a:r>
              <a:rPr lang="en-US" sz="1200" kern="1200" dirty="0">
                <a:solidFill>
                  <a:schemeClr val="tx1"/>
                </a:solidFill>
                <a:effectLst/>
                <a:latin typeface="+mn-lt"/>
                <a:ea typeface="+mn-ea"/>
                <a:cs typeface="+mn-cs"/>
              </a:rPr>
              <a:t>the </a:t>
            </a:r>
            <a:r>
              <a:rPr lang="en-GB" sz="1200" kern="1200" dirty="0">
                <a:solidFill>
                  <a:schemeClr val="tx1"/>
                </a:solidFill>
                <a:effectLst/>
                <a:latin typeface="+mn-lt"/>
                <a:ea typeface="+mn-ea"/>
                <a:cs typeface="+mn-cs"/>
              </a:rPr>
              <a:t>carpet snake symbolises their creation story, which follows the coastline to place their heritage in the islands off North Queensland, giving them a </a:t>
            </a:r>
            <a:r>
              <a:rPr lang="en-GB" sz="1200" b="1" kern="1200" dirty="0">
                <a:solidFill>
                  <a:schemeClr val="tx1"/>
                </a:solidFill>
                <a:effectLst/>
                <a:latin typeface="+mn-lt"/>
                <a:ea typeface="+mn-ea"/>
                <a:cs typeface="+mn-cs"/>
              </a:rPr>
              <a:t>sense of place</a:t>
            </a:r>
            <a:r>
              <a:rPr lang="en-GB" sz="1200" kern="1200" dirty="0">
                <a:solidFill>
                  <a:schemeClr val="tx1"/>
                </a:solidFill>
                <a:effectLst/>
                <a:latin typeface="+mn-lt"/>
                <a:ea typeface="+mn-ea"/>
                <a:cs typeface="+mn-cs"/>
              </a:rPr>
              <a:t> and connection to the land and sea.</a:t>
            </a:r>
          </a:p>
          <a:p>
            <a:endParaRPr lang="en-GB" sz="1200" kern="1200" dirty="0">
              <a:solidFill>
                <a:schemeClr val="tx1"/>
              </a:solidFill>
              <a:effectLst/>
              <a:latin typeface="+mn-lt"/>
              <a:ea typeface="+mn-ea"/>
              <a:cs typeface="+mn-cs"/>
            </a:endParaRPr>
          </a:p>
          <a:p>
            <a:r>
              <a:rPr lang="en-US" dirty="0"/>
              <a:t>***</a:t>
            </a:r>
          </a:p>
          <a:p>
            <a:endParaRPr lang="en-US" dirty="0"/>
          </a:p>
          <a:p>
            <a:pPr fontAlgn="base"/>
            <a:r>
              <a:rPr lang="en-GB" sz="1200" b="0" kern="1200" dirty="0">
                <a:solidFill>
                  <a:schemeClr val="tx1"/>
                </a:solidFill>
                <a:effectLst/>
                <a:latin typeface="+mn-lt"/>
                <a:ea typeface="+mn-ea"/>
                <a:cs typeface="+mn-cs"/>
              </a:rPr>
              <a:t>"It’s ok to tell the </a:t>
            </a:r>
            <a:r>
              <a:rPr lang="en-GB" sz="1200" b="0" kern="1200" dirty="0" err="1">
                <a:solidFill>
                  <a:schemeClr val="tx1"/>
                </a:solidFill>
                <a:effectLst/>
                <a:latin typeface="+mn-lt"/>
                <a:ea typeface="+mn-ea"/>
                <a:cs typeface="+mn-cs"/>
              </a:rPr>
              <a:t>Gabul</a:t>
            </a:r>
            <a:r>
              <a:rPr lang="en-GB" sz="1200" b="0" kern="1200" dirty="0">
                <a:solidFill>
                  <a:schemeClr val="tx1"/>
                </a:solidFill>
                <a:effectLst/>
                <a:latin typeface="+mn-lt"/>
                <a:ea typeface="+mn-ea"/>
                <a:cs typeface="+mn-cs"/>
              </a:rPr>
              <a:t> story now. </a:t>
            </a:r>
            <a:r>
              <a:rPr lang="en-GB" sz="1200" b="0" kern="1200" dirty="0" err="1">
                <a:solidFill>
                  <a:schemeClr val="tx1"/>
                </a:solidFill>
                <a:effectLst/>
                <a:latin typeface="+mn-lt"/>
                <a:ea typeface="+mn-ea"/>
                <a:cs typeface="+mn-cs"/>
              </a:rPr>
              <a:t>Gabul</a:t>
            </a:r>
            <a:r>
              <a:rPr lang="en-GB" sz="1200" b="0" kern="1200" dirty="0">
                <a:solidFill>
                  <a:schemeClr val="tx1"/>
                </a:solidFill>
                <a:effectLst/>
                <a:latin typeface="+mn-lt"/>
                <a:ea typeface="+mn-ea"/>
                <a:cs typeface="+mn-cs"/>
              </a:rPr>
              <a:t> refers to the </a:t>
            </a:r>
            <a:r>
              <a:rPr lang="en-GB" sz="1200" b="0" kern="1200" dirty="0" err="1">
                <a:solidFill>
                  <a:schemeClr val="tx1"/>
                </a:solidFill>
                <a:effectLst/>
                <a:latin typeface="+mn-lt"/>
                <a:ea typeface="+mn-ea"/>
                <a:cs typeface="+mn-cs"/>
              </a:rPr>
              <a:t>Wulgurukaba</a:t>
            </a:r>
            <a:r>
              <a:rPr lang="en-GB" sz="1200" b="0" kern="1200" dirty="0">
                <a:solidFill>
                  <a:schemeClr val="tx1"/>
                </a:solidFill>
                <a:effectLst/>
                <a:latin typeface="+mn-lt"/>
                <a:ea typeface="+mn-ea"/>
                <a:cs typeface="+mn-cs"/>
              </a:rPr>
              <a:t> Dreaming story of how the islands off the Townsville coast were formed.</a:t>
            </a:r>
          </a:p>
          <a:p>
            <a:pPr fontAlgn="base"/>
            <a:r>
              <a:rPr lang="en-GB" sz="1200" b="0" kern="1200" dirty="0">
                <a:solidFill>
                  <a:schemeClr val="tx1"/>
                </a:solidFill>
                <a:effectLst/>
                <a:latin typeface="+mn-lt"/>
                <a:ea typeface="+mn-ea"/>
                <a:cs typeface="+mn-cs"/>
              </a:rPr>
              <a:t> </a:t>
            </a:r>
          </a:p>
          <a:p>
            <a:pPr fontAlgn="base"/>
            <a:r>
              <a:rPr lang="en-GB" sz="1200" b="0" kern="1200" dirty="0">
                <a:solidFill>
                  <a:schemeClr val="tx1"/>
                </a:solidFill>
                <a:effectLst/>
                <a:latin typeface="+mn-lt"/>
                <a:ea typeface="+mn-ea"/>
                <a:cs typeface="+mn-cs"/>
              </a:rPr>
              <a:t>According to the Dreaming, </a:t>
            </a:r>
            <a:r>
              <a:rPr lang="en-GB" sz="1200" b="0" kern="1200" dirty="0" err="1">
                <a:solidFill>
                  <a:schemeClr val="tx1"/>
                </a:solidFill>
                <a:effectLst/>
                <a:latin typeface="+mn-lt"/>
                <a:ea typeface="+mn-ea"/>
                <a:cs typeface="+mn-cs"/>
              </a:rPr>
              <a:t>Gabul</a:t>
            </a:r>
            <a:r>
              <a:rPr lang="en-GB" sz="1200" b="0" kern="1200" dirty="0">
                <a:solidFill>
                  <a:schemeClr val="tx1"/>
                </a:solidFill>
                <a:effectLst/>
                <a:latin typeface="+mn-lt"/>
                <a:ea typeface="+mn-ea"/>
                <a:cs typeface="+mn-cs"/>
              </a:rPr>
              <a:t> was a giant carpet python who carved the landscape while travelling from Herbert River, through the Palm Island Group, up Ross River and coming to rest at Magnetic Island.</a:t>
            </a:r>
          </a:p>
          <a:p>
            <a:pPr fontAlgn="base"/>
            <a:r>
              <a:rPr lang="en-GB" sz="1200" b="0" kern="1200" dirty="0">
                <a:solidFill>
                  <a:schemeClr val="tx1"/>
                </a:solidFill>
                <a:effectLst/>
                <a:latin typeface="+mn-lt"/>
                <a:ea typeface="+mn-ea"/>
                <a:cs typeface="+mn-cs"/>
              </a:rPr>
              <a:t> </a:t>
            </a:r>
          </a:p>
          <a:p>
            <a:pPr fontAlgn="base"/>
            <a:r>
              <a:rPr lang="en-GB" sz="1200" b="0" kern="1200" dirty="0" err="1">
                <a:solidFill>
                  <a:schemeClr val="tx1"/>
                </a:solidFill>
                <a:effectLst/>
                <a:latin typeface="+mn-lt"/>
                <a:ea typeface="+mn-ea"/>
                <a:cs typeface="+mn-cs"/>
              </a:rPr>
              <a:t>Gabul’s</a:t>
            </a:r>
            <a:r>
              <a:rPr lang="en-GB" sz="1200" b="0" kern="1200" dirty="0">
                <a:solidFill>
                  <a:schemeClr val="tx1"/>
                </a:solidFill>
                <a:effectLst/>
                <a:latin typeface="+mn-lt"/>
                <a:ea typeface="+mn-ea"/>
                <a:cs typeface="+mn-cs"/>
              </a:rPr>
              <a:t> head can still be seen in the Arcadia headland. The head of </a:t>
            </a:r>
            <a:r>
              <a:rPr lang="en-GB" sz="1200" b="0" kern="1200" dirty="0" err="1">
                <a:solidFill>
                  <a:schemeClr val="tx1"/>
                </a:solidFill>
                <a:effectLst/>
                <a:latin typeface="+mn-lt"/>
                <a:ea typeface="+mn-ea"/>
                <a:cs typeface="+mn-cs"/>
              </a:rPr>
              <a:t>Gabul</a:t>
            </a:r>
            <a:r>
              <a:rPr lang="en-GB" sz="1200" b="0" kern="1200" dirty="0">
                <a:solidFill>
                  <a:schemeClr val="tx1"/>
                </a:solidFill>
                <a:effectLst/>
                <a:latin typeface="+mn-lt"/>
                <a:ea typeface="+mn-ea"/>
                <a:cs typeface="+mn-cs"/>
              </a:rPr>
              <a:t> represented at Alma Bay highlights the importance of the area.</a:t>
            </a:r>
          </a:p>
          <a:p>
            <a:pPr fontAlgn="base"/>
            <a:r>
              <a:rPr lang="en-GB" sz="1200" b="0" kern="1200" dirty="0">
                <a:solidFill>
                  <a:schemeClr val="tx1"/>
                </a:solidFill>
                <a:effectLst/>
                <a:latin typeface="+mn-lt"/>
                <a:ea typeface="+mn-ea"/>
                <a:cs typeface="+mn-cs"/>
              </a:rPr>
              <a:t> </a:t>
            </a:r>
          </a:p>
          <a:p>
            <a:pPr fontAlgn="base"/>
            <a:r>
              <a:rPr lang="en-GB" sz="1200" b="0" kern="1200" dirty="0">
                <a:solidFill>
                  <a:schemeClr val="tx1"/>
                </a:solidFill>
                <a:effectLst/>
                <a:latin typeface="+mn-lt"/>
                <a:ea typeface="+mn-ea"/>
                <a:cs typeface="+mn-cs"/>
              </a:rPr>
              <a:t>The </a:t>
            </a:r>
            <a:r>
              <a:rPr lang="en-GB" sz="1200" b="0" kern="1200" dirty="0" err="1">
                <a:solidFill>
                  <a:schemeClr val="tx1"/>
                </a:solidFill>
                <a:effectLst/>
                <a:latin typeface="+mn-lt"/>
                <a:ea typeface="+mn-ea"/>
                <a:cs typeface="+mn-cs"/>
              </a:rPr>
              <a:t>Gabul</a:t>
            </a:r>
            <a:r>
              <a:rPr lang="en-GB" sz="1200" b="0" kern="1200" dirty="0">
                <a:solidFill>
                  <a:schemeClr val="tx1"/>
                </a:solidFill>
                <a:effectLst/>
                <a:latin typeface="+mn-lt"/>
                <a:ea typeface="+mn-ea"/>
                <a:cs typeface="+mn-cs"/>
              </a:rPr>
              <a:t> story connects </a:t>
            </a:r>
            <a:r>
              <a:rPr lang="en-GB" sz="1200" b="0" kern="1200" dirty="0" err="1">
                <a:solidFill>
                  <a:schemeClr val="tx1"/>
                </a:solidFill>
                <a:effectLst/>
                <a:latin typeface="+mn-lt"/>
                <a:ea typeface="+mn-ea"/>
                <a:cs typeface="+mn-cs"/>
              </a:rPr>
              <a:t>Yunbenun</a:t>
            </a:r>
            <a:r>
              <a:rPr lang="en-GB" sz="1200" b="0" kern="1200" dirty="0">
                <a:solidFill>
                  <a:schemeClr val="tx1"/>
                </a:solidFill>
                <a:effectLst/>
                <a:latin typeface="+mn-lt"/>
                <a:ea typeface="+mn-ea"/>
                <a:cs typeface="+mn-cs"/>
              </a:rPr>
              <a:t> to </a:t>
            </a:r>
            <a:r>
              <a:rPr lang="en-GB" sz="1200" b="0" kern="1200" dirty="0" err="1">
                <a:solidFill>
                  <a:schemeClr val="tx1"/>
                </a:solidFill>
                <a:effectLst/>
                <a:latin typeface="+mn-lt"/>
                <a:ea typeface="+mn-ea"/>
                <a:cs typeface="+mn-cs"/>
              </a:rPr>
              <a:t>Wulgurukaba</a:t>
            </a:r>
            <a:r>
              <a:rPr lang="en-GB" sz="1200" b="0" kern="1200" dirty="0">
                <a:solidFill>
                  <a:schemeClr val="tx1"/>
                </a:solidFill>
                <a:effectLst/>
                <a:latin typeface="+mn-lt"/>
                <a:ea typeface="+mn-ea"/>
                <a:cs typeface="+mn-cs"/>
              </a:rPr>
              <a:t> country on the mainland particularly through the Ross River and to other Aboriginal groups to our north particularly the </a:t>
            </a:r>
            <a:r>
              <a:rPr lang="en-GB" sz="1200" b="0" kern="1200" dirty="0" err="1">
                <a:solidFill>
                  <a:schemeClr val="tx1"/>
                </a:solidFill>
                <a:effectLst/>
                <a:latin typeface="+mn-lt"/>
                <a:ea typeface="+mn-ea"/>
                <a:cs typeface="+mn-cs"/>
              </a:rPr>
              <a:t>Manbarra</a:t>
            </a:r>
            <a:r>
              <a:rPr lang="en-GB" sz="1200" b="0" kern="1200" dirty="0">
                <a:solidFill>
                  <a:schemeClr val="tx1"/>
                </a:solidFill>
                <a:effectLst/>
                <a:latin typeface="+mn-lt"/>
                <a:ea typeface="+mn-ea"/>
                <a:cs typeface="+mn-cs"/>
              </a:rPr>
              <a:t>, the custodians of the Palm Island group of Islands."</a:t>
            </a:r>
          </a:p>
          <a:p>
            <a:pPr fontAlgn="base"/>
            <a:r>
              <a:rPr lang="en-GB" sz="1200" b="0" kern="1200" dirty="0">
                <a:solidFill>
                  <a:schemeClr val="tx1"/>
                </a:solidFill>
                <a:effectLst/>
                <a:latin typeface="+mn-lt"/>
                <a:ea typeface="+mn-ea"/>
                <a:cs typeface="+mn-cs"/>
              </a:rPr>
              <a:t>​</a:t>
            </a:r>
          </a:p>
          <a:p>
            <a:pPr fontAlgn="base"/>
            <a:r>
              <a:rPr lang="en-GB" sz="1200" b="0" i="1" kern="1200" dirty="0">
                <a:solidFill>
                  <a:schemeClr val="tx1"/>
                </a:solidFill>
                <a:effectLst/>
                <a:latin typeface="+mn-lt"/>
                <a:ea typeface="+mn-ea"/>
                <a:cs typeface="+mn-cs"/>
              </a:rPr>
              <a:t>Photo: A sign on the ethno-botanical trail at </a:t>
            </a:r>
            <a:r>
              <a:rPr lang="en-GB" sz="1200" b="0" i="1" kern="1200" dirty="0" err="1">
                <a:solidFill>
                  <a:schemeClr val="tx1"/>
                </a:solidFill>
                <a:effectLst/>
                <a:latin typeface="+mn-lt"/>
                <a:ea typeface="+mn-ea"/>
                <a:cs typeface="+mn-cs"/>
              </a:rPr>
              <a:t>Garabarra</a:t>
            </a:r>
            <a:r>
              <a:rPr lang="en-GB" sz="1200" b="0" i="1" kern="1200" dirty="0">
                <a:solidFill>
                  <a:schemeClr val="tx1"/>
                </a:solidFill>
                <a:effectLst/>
                <a:latin typeface="+mn-lt"/>
                <a:ea typeface="+mn-ea"/>
                <a:cs typeface="+mn-cs"/>
              </a:rPr>
              <a:t> (Kissing Point, Townsville) provides more information on the </a:t>
            </a:r>
            <a:r>
              <a:rPr lang="en-GB" sz="1200" b="0" i="1" kern="1200" dirty="0" err="1">
                <a:solidFill>
                  <a:schemeClr val="tx1"/>
                </a:solidFill>
                <a:effectLst/>
                <a:latin typeface="+mn-lt"/>
                <a:ea typeface="+mn-ea"/>
                <a:cs typeface="+mn-cs"/>
              </a:rPr>
              <a:t>Gabul</a:t>
            </a:r>
            <a:r>
              <a:rPr lang="en-GB" sz="1200" b="0" i="1" kern="1200" dirty="0">
                <a:solidFill>
                  <a:schemeClr val="tx1"/>
                </a:solidFill>
                <a:effectLst/>
                <a:latin typeface="+mn-lt"/>
                <a:ea typeface="+mn-ea"/>
                <a:cs typeface="+mn-cs"/>
              </a:rPr>
              <a:t> creation story.</a:t>
            </a:r>
            <a:endParaRPr lang="en-GB"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F801378-FE9B-9040-B50D-560B6CC04713}" type="slidenum">
              <a:rPr lang="en-US" smtClean="0"/>
              <a:t>8</a:t>
            </a:fld>
            <a:endParaRPr lang="en-US"/>
          </a:p>
        </p:txBody>
      </p:sp>
    </p:spTree>
    <p:extLst>
      <p:ext uri="{BB962C8B-B14F-4D97-AF65-F5344CB8AC3E}">
        <p14:creationId xmlns:p14="http://schemas.microsoft.com/office/powerpoint/2010/main" val="2947006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these socio-cultural connections, we have for decades extracted materials form the oceans-. </a:t>
            </a:r>
          </a:p>
          <a:p>
            <a:r>
              <a:rPr lang="en-US" dirty="0"/>
              <a:t>Historically this has mainly been sand and gravel for building.</a:t>
            </a:r>
          </a:p>
        </p:txBody>
      </p:sp>
      <p:sp>
        <p:nvSpPr>
          <p:cNvPr id="4" name="Slide Number Placeholder 3"/>
          <p:cNvSpPr>
            <a:spLocks noGrp="1"/>
          </p:cNvSpPr>
          <p:nvPr>
            <p:ph type="sldNum" sz="quarter" idx="5"/>
          </p:nvPr>
        </p:nvSpPr>
        <p:spPr/>
        <p:txBody>
          <a:bodyPr/>
          <a:lstStyle/>
          <a:p>
            <a:fld id="{3F801378-FE9B-9040-B50D-560B6CC04713}" type="slidenum">
              <a:rPr lang="en-US" smtClean="0"/>
              <a:t>9</a:t>
            </a:fld>
            <a:endParaRPr lang="en-US"/>
          </a:p>
        </p:txBody>
      </p:sp>
    </p:spTree>
    <p:extLst>
      <p:ext uri="{BB962C8B-B14F-4D97-AF65-F5344CB8AC3E}">
        <p14:creationId xmlns:p14="http://schemas.microsoft.com/office/powerpoint/2010/main" val="2742282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B3250-B9D2-5240-8429-EE08F119AC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F6813A-F5CD-7C42-8759-00A39C7FF0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A50544-AC96-8343-8EB2-78840113C477}"/>
              </a:ext>
            </a:extLst>
          </p:cNvPr>
          <p:cNvSpPr>
            <a:spLocks noGrp="1"/>
          </p:cNvSpPr>
          <p:nvPr>
            <p:ph type="dt" sz="half" idx="10"/>
          </p:nvPr>
        </p:nvSpPr>
        <p:spPr/>
        <p:txBody>
          <a:bodyPr/>
          <a:lstStyle/>
          <a:p>
            <a:fld id="{E94141C8-FC5F-824B-BF92-4AF55CE3F4A6}" type="datetimeFigureOut">
              <a:rPr lang="en-US" smtClean="0"/>
              <a:t>1/22/2020</a:t>
            </a:fld>
            <a:endParaRPr lang="en-US"/>
          </a:p>
        </p:txBody>
      </p:sp>
      <p:sp>
        <p:nvSpPr>
          <p:cNvPr id="5" name="Footer Placeholder 4">
            <a:extLst>
              <a:ext uri="{FF2B5EF4-FFF2-40B4-BE49-F238E27FC236}">
                <a16:creationId xmlns:a16="http://schemas.microsoft.com/office/drawing/2014/main" id="{17F23F1F-DBD8-EC44-A65D-81A186B8D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7CE619-BBAA-5C43-B2FC-0EF6CD6ED3F8}"/>
              </a:ext>
            </a:extLst>
          </p:cNvPr>
          <p:cNvSpPr>
            <a:spLocks noGrp="1"/>
          </p:cNvSpPr>
          <p:nvPr>
            <p:ph type="sldNum" sz="quarter" idx="12"/>
          </p:nvPr>
        </p:nvSpPr>
        <p:spPr/>
        <p:txBody>
          <a:bodyPr/>
          <a:lstStyle/>
          <a:p>
            <a:fld id="{F1C96D81-C713-0D4F-9084-02F87E5C175B}" type="slidenum">
              <a:rPr lang="en-US" smtClean="0"/>
              <a:t>‹#›</a:t>
            </a:fld>
            <a:endParaRPr lang="en-US"/>
          </a:p>
        </p:txBody>
      </p:sp>
    </p:spTree>
    <p:extLst>
      <p:ext uri="{BB962C8B-B14F-4D97-AF65-F5344CB8AC3E}">
        <p14:creationId xmlns:p14="http://schemas.microsoft.com/office/powerpoint/2010/main" val="428037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0177-1F97-8F4D-B60A-3C2C454AFA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287B4A-70AD-CD4E-9726-8D3956BF0C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B655D4-0C0E-2A43-B319-255499B4E595}"/>
              </a:ext>
            </a:extLst>
          </p:cNvPr>
          <p:cNvSpPr>
            <a:spLocks noGrp="1"/>
          </p:cNvSpPr>
          <p:nvPr>
            <p:ph type="dt" sz="half" idx="10"/>
          </p:nvPr>
        </p:nvSpPr>
        <p:spPr/>
        <p:txBody>
          <a:bodyPr/>
          <a:lstStyle/>
          <a:p>
            <a:fld id="{E94141C8-FC5F-824B-BF92-4AF55CE3F4A6}" type="datetimeFigureOut">
              <a:rPr lang="en-US" smtClean="0"/>
              <a:t>1/22/2020</a:t>
            </a:fld>
            <a:endParaRPr lang="en-US"/>
          </a:p>
        </p:txBody>
      </p:sp>
      <p:sp>
        <p:nvSpPr>
          <p:cNvPr id="5" name="Footer Placeholder 4">
            <a:extLst>
              <a:ext uri="{FF2B5EF4-FFF2-40B4-BE49-F238E27FC236}">
                <a16:creationId xmlns:a16="http://schemas.microsoft.com/office/drawing/2014/main" id="{5D677478-07D2-0E48-AD22-64CFCF059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E4608B-7757-5940-8B05-BE98262A0F27}"/>
              </a:ext>
            </a:extLst>
          </p:cNvPr>
          <p:cNvSpPr>
            <a:spLocks noGrp="1"/>
          </p:cNvSpPr>
          <p:nvPr>
            <p:ph type="sldNum" sz="quarter" idx="12"/>
          </p:nvPr>
        </p:nvSpPr>
        <p:spPr/>
        <p:txBody>
          <a:bodyPr/>
          <a:lstStyle/>
          <a:p>
            <a:fld id="{F1C96D81-C713-0D4F-9084-02F87E5C175B}" type="slidenum">
              <a:rPr lang="en-US" smtClean="0"/>
              <a:t>‹#›</a:t>
            </a:fld>
            <a:endParaRPr lang="en-US"/>
          </a:p>
        </p:txBody>
      </p:sp>
    </p:spTree>
    <p:extLst>
      <p:ext uri="{BB962C8B-B14F-4D97-AF65-F5344CB8AC3E}">
        <p14:creationId xmlns:p14="http://schemas.microsoft.com/office/powerpoint/2010/main" val="195640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5C509-96CC-7C43-ABAF-AC8D58B522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0B88BF-898F-C046-874B-D86772D4975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E1707D-FA77-A14E-BC78-91C2967E4341}"/>
              </a:ext>
            </a:extLst>
          </p:cNvPr>
          <p:cNvSpPr>
            <a:spLocks noGrp="1"/>
          </p:cNvSpPr>
          <p:nvPr>
            <p:ph type="dt" sz="half" idx="10"/>
          </p:nvPr>
        </p:nvSpPr>
        <p:spPr/>
        <p:txBody>
          <a:bodyPr/>
          <a:lstStyle/>
          <a:p>
            <a:fld id="{E94141C8-FC5F-824B-BF92-4AF55CE3F4A6}" type="datetimeFigureOut">
              <a:rPr lang="en-US" smtClean="0"/>
              <a:t>1/22/2020</a:t>
            </a:fld>
            <a:endParaRPr lang="en-US"/>
          </a:p>
        </p:txBody>
      </p:sp>
      <p:sp>
        <p:nvSpPr>
          <p:cNvPr id="5" name="Footer Placeholder 4">
            <a:extLst>
              <a:ext uri="{FF2B5EF4-FFF2-40B4-BE49-F238E27FC236}">
                <a16:creationId xmlns:a16="http://schemas.microsoft.com/office/drawing/2014/main" id="{3DF73B49-64B7-8E42-89B8-CC32791050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1A778-FA43-E145-B3C3-6EB9CA69B5C7}"/>
              </a:ext>
            </a:extLst>
          </p:cNvPr>
          <p:cNvSpPr>
            <a:spLocks noGrp="1"/>
          </p:cNvSpPr>
          <p:nvPr>
            <p:ph type="sldNum" sz="quarter" idx="12"/>
          </p:nvPr>
        </p:nvSpPr>
        <p:spPr/>
        <p:txBody>
          <a:bodyPr/>
          <a:lstStyle/>
          <a:p>
            <a:fld id="{F1C96D81-C713-0D4F-9084-02F87E5C175B}" type="slidenum">
              <a:rPr lang="en-US" smtClean="0"/>
              <a:t>‹#›</a:t>
            </a:fld>
            <a:endParaRPr lang="en-US"/>
          </a:p>
        </p:txBody>
      </p:sp>
    </p:spTree>
    <p:extLst>
      <p:ext uri="{BB962C8B-B14F-4D97-AF65-F5344CB8AC3E}">
        <p14:creationId xmlns:p14="http://schemas.microsoft.com/office/powerpoint/2010/main" val="1257788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47E26-883F-1B48-8362-41E52E4FAF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8367F9-2170-2C46-B626-66C88B7D40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44DA4-EB43-954E-80B8-0607F6002B68}"/>
              </a:ext>
            </a:extLst>
          </p:cNvPr>
          <p:cNvSpPr>
            <a:spLocks noGrp="1"/>
          </p:cNvSpPr>
          <p:nvPr>
            <p:ph type="dt" sz="half" idx="10"/>
          </p:nvPr>
        </p:nvSpPr>
        <p:spPr/>
        <p:txBody>
          <a:bodyPr/>
          <a:lstStyle/>
          <a:p>
            <a:fld id="{E94141C8-FC5F-824B-BF92-4AF55CE3F4A6}" type="datetimeFigureOut">
              <a:rPr lang="en-US" smtClean="0"/>
              <a:t>1/22/2020</a:t>
            </a:fld>
            <a:endParaRPr lang="en-US"/>
          </a:p>
        </p:txBody>
      </p:sp>
      <p:sp>
        <p:nvSpPr>
          <p:cNvPr id="5" name="Footer Placeholder 4">
            <a:extLst>
              <a:ext uri="{FF2B5EF4-FFF2-40B4-BE49-F238E27FC236}">
                <a16:creationId xmlns:a16="http://schemas.microsoft.com/office/drawing/2014/main" id="{77B71D6C-6749-BE48-A4A8-E73CD014D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41950-C783-3A42-8999-DD5DDEB0DC09}"/>
              </a:ext>
            </a:extLst>
          </p:cNvPr>
          <p:cNvSpPr>
            <a:spLocks noGrp="1"/>
          </p:cNvSpPr>
          <p:nvPr>
            <p:ph type="sldNum" sz="quarter" idx="12"/>
          </p:nvPr>
        </p:nvSpPr>
        <p:spPr/>
        <p:txBody>
          <a:bodyPr/>
          <a:lstStyle/>
          <a:p>
            <a:fld id="{F1C96D81-C713-0D4F-9084-02F87E5C175B}" type="slidenum">
              <a:rPr lang="en-US" smtClean="0"/>
              <a:t>‹#›</a:t>
            </a:fld>
            <a:endParaRPr lang="en-US"/>
          </a:p>
        </p:txBody>
      </p:sp>
    </p:spTree>
    <p:extLst>
      <p:ext uri="{BB962C8B-B14F-4D97-AF65-F5344CB8AC3E}">
        <p14:creationId xmlns:p14="http://schemas.microsoft.com/office/powerpoint/2010/main" val="285160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7CBA-8630-654F-81C7-35FF1E3462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07E285-5B70-3846-A7AE-048FB3F42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28F054-DFCF-A841-8366-037B7EFEE566}"/>
              </a:ext>
            </a:extLst>
          </p:cNvPr>
          <p:cNvSpPr>
            <a:spLocks noGrp="1"/>
          </p:cNvSpPr>
          <p:nvPr>
            <p:ph type="dt" sz="half" idx="10"/>
          </p:nvPr>
        </p:nvSpPr>
        <p:spPr/>
        <p:txBody>
          <a:bodyPr/>
          <a:lstStyle/>
          <a:p>
            <a:fld id="{E94141C8-FC5F-824B-BF92-4AF55CE3F4A6}" type="datetimeFigureOut">
              <a:rPr lang="en-US" smtClean="0"/>
              <a:t>1/22/2020</a:t>
            </a:fld>
            <a:endParaRPr lang="en-US"/>
          </a:p>
        </p:txBody>
      </p:sp>
      <p:sp>
        <p:nvSpPr>
          <p:cNvPr id="5" name="Footer Placeholder 4">
            <a:extLst>
              <a:ext uri="{FF2B5EF4-FFF2-40B4-BE49-F238E27FC236}">
                <a16:creationId xmlns:a16="http://schemas.microsoft.com/office/drawing/2014/main" id="{EF294B34-000D-7748-B02F-5540D9EEC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28578-6A7D-7841-A13F-06F1E2E62965}"/>
              </a:ext>
            </a:extLst>
          </p:cNvPr>
          <p:cNvSpPr>
            <a:spLocks noGrp="1"/>
          </p:cNvSpPr>
          <p:nvPr>
            <p:ph type="sldNum" sz="quarter" idx="12"/>
          </p:nvPr>
        </p:nvSpPr>
        <p:spPr/>
        <p:txBody>
          <a:bodyPr/>
          <a:lstStyle/>
          <a:p>
            <a:fld id="{F1C96D81-C713-0D4F-9084-02F87E5C175B}" type="slidenum">
              <a:rPr lang="en-US" smtClean="0"/>
              <a:t>‹#›</a:t>
            </a:fld>
            <a:endParaRPr lang="en-US"/>
          </a:p>
        </p:txBody>
      </p:sp>
    </p:spTree>
    <p:extLst>
      <p:ext uri="{BB962C8B-B14F-4D97-AF65-F5344CB8AC3E}">
        <p14:creationId xmlns:p14="http://schemas.microsoft.com/office/powerpoint/2010/main" val="376933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1CE8-0294-9F49-A5AC-334B73E280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349770-CC5E-7D40-9596-A37878B146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D5B8C3-AB4F-A546-9C10-A981432530D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4F0B9A-A889-F747-BC03-FAB4CA296CFF}"/>
              </a:ext>
            </a:extLst>
          </p:cNvPr>
          <p:cNvSpPr>
            <a:spLocks noGrp="1"/>
          </p:cNvSpPr>
          <p:nvPr>
            <p:ph type="dt" sz="half" idx="10"/>
          </p:nvPr>
        </p:nvSpPr>
        <p:spPr/>
        <p:txBody>
          <a:bodyPr/>
          <a:lstStyle/>
          <a:p>
            <a:fld id="{E94141C8-FC5F-824B-BF92-4AF55CE3F4A6}" type="datetimeFigureOut">
              <a:rPr lang="en-US" smtClean="0"/>
              <a:t>1/22/2020</a:t>
            </a:fld>
            <a:endParaRPr lang="en-US"/>
          </a:p>
        </p:txBody>
      </p:sp>
      <p:sp>
        <p:nvSpPr>
          <p:cNvPr id="6" name="Footer Placeholder 5">
            <a:extLst>
              <a:ext uri="{FF2B5EF4-FFF2-40B4-BE49-F238E27FC236}">
                <a16:creationId xmlns:a16="http://schemas.microsoft.com/office/drawing/2014/main" id="{31A3BD2E-25F2-8943-A7DD-B9352E881A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6FCA82-F6C2-A94A-88F7-E9B6AEBEC730}"/>
              </a:ext>
            </a:extLst>
          </p:cNvPr>
          <p:cNvSpPr>
            <a:spLocks noGrp="1"/>
          </p:cNvSpPr>
          <p:nvPr>
            <p:ph type="sldNum" sz="quarter" idx="12"/>
          </p:nvPr>
        </p:nvSpPr>
        <p:spPr/>
        <p:txBody>
          <a:bodyPr/>
          <a:lstStyle/>
          <a:p>
            <a:fld id="{F1C96D81-C713-0D4F-9084-02F87E5C175B}" type="slidenum">
              <a:rPr lang="en-US" smtClean="0"/>
              <a:t>‹#›</a:t>
            </a:fld>
            <a:endParaRPr lang="en-US"/>
          </a:p>
        </p:txBody>
      </p:sp>
    </p:spTree>
    <p:extLst>
      <p:ext uri="{BB962C8B-B14F-4D97-AF65-F5344CB8AC3E}">
        <p14:creationId xmlns:p14="http://schemas.microsoft.com/office/powerpoint/2010/main" val="2806279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B72A-17B7-3D44-A3ED-0C001B3116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B1BCB3-3961-BD41-8AC3-0C807A9CE8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2AE545-C63D-A443-BCB3-570263B7798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90E021-A9E7-5D4C-AE6F-34D090011F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3726932-359D-D046-A82D-8AE0068786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BD326F-9CE1-5A4E-8D67-5144425E135B}"/>
              </a:ext>
            </a:extLst>
          </p:cNvPr>
          <p:cNvSpPr>
            <a:spLocks noGrp="1"/>
          </p:cNvSpPr>
          <p:nvPr>
            <p:ph type="dt" sz="half" idx="10"/>
          </p:nvPr>
        </p:nvSpPr>
        <p:spPr/>
        <p:txBody>
          <a:bodyPr/>
          <a:lstStyle/>
          <a:p>
            <a:fld id="{E94141C8-FC5F-824B-BF92-4AF55CE3F4A6}" type="datetimeFigureOut">
              <a:rPr lang="en-US" smtClean="0"/>
              <a:t>1/22/2020</a:t>
            </a:fld>
            <a:endParaRPr lang="en-US"/>
          </a:p>
        </p:txBody>
      </p:sp>
      <p:sp>
        <p:nvSpPr>
          <p:cNvPr id="8" name="Footer Placeholder 7">
            <a:extLst>
              <a:ext uri="{FF2B5EF4-FFF2-40B4-BE49-F238E27FC236}">
                <a16:creationId xmlns:a16="http://schemas.microsoft.com/office/drawing/2014/main" id="{7AC6F7D0-ADE7-C446-8E03-7EECA30ECE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9A39A2-FFE0-BB4F-A07C-0C986E8176C8}"/>
              </a:ext>
            </a:extLst>
          </p:cNvPr>
          <p:cNvSpPr>
            <a:spLocks noGrp="1"/>
          </p:cNvSpPr>
          <p:nvPr>
            <p:ph type="sldNum" sz="quarter" idx="12"/>
          </p:nvPr>
        </p:nvSpPr>
        <p:spPr/>
        <p:txBody>
          <a:bodyPr/>
          <a:lstStyle/>
          <a:p>
            <a:fld id="{F1C96D81-C713-0D4F-9084-02F87E5C175B}" type="slidenum">
              <a:rPr lang="en-US" smtClean="0"/>
              <a:t>‹#›</a:t>
            </a:fld>
            <a:endParaRPr lang="en-US"/>
          </a:p>
        </p:txBody>
      </p:sp>
    </p:spTree>
    <p:extLst>
      <p:ext uri="{BB962C8B-B14F-4D97-AF65-F5344CB8AC3E}">
        <p14:creationId xmlns:p14="http://schemas.microsoft.com/office/powerpoint/2010/main" val="2804853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6EB1-9F94-954B-B714-FCE1F36754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8CC271-49C6-D740-AB15-E64A1B6E2D83}"/>
              </a:ext>
            </a:extLst>
          </p:cNvPr>
          <p:cNvSpPr>
            <a:spLocks noGrp="1"/>
          </p:cNvSpPr>
          <p:nvPr>
            <p:ph type="dt" sz="half" idx="10"/>
          </p:nvPr>
        </p:nvSpPr>
        <p:spPr/>
        <p:txBody>
          <a:bodyPr/>
          <a:lstStyle/>
          <a:p>
            <a:fld id="{E94141C8-FC5F-824B-BF92-4AF55CE3F4A6}" type="datetimeFigureOut">
              <a:rPr lang="en-US" smtClean="0"/>
              <a:t>1/22/2020</a:t>
            </a:fld>
            <a:endParaRPr lang="en-US"/>
          </a:p>
        </p:txBody>
      </p:sp>
      <p:sp>
        <p:nvSpPr>
          <p:cNvPr id="4" name="Footer Placeholder 3">
            <a:extLst>
              <a:ext uri="{FF2B5EF4-FFF2-40B4-BE49-F238E27FC236}">
                <a16:creationId xmlns:a16="http://schemas.microsoft.com/office/drawing/2014/main" id="{D527D032-627C-2343-BC98-50C74B4E2A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3E172E-E725-E24A-A14C-7935865F09B4}"/>
              </a:ext>
            </a:extLst>
          </p:cNvPr>
          <p:cNvSpPr>
            <a:spLocks noGrp="1"/>
          </p:cNvSpPr>
          <p:nvPr>
            <p:ph type="sldNum" sz="quarter" idx="12"/>
          </p:nvPr>
        </p:nvSpPr>
        <p:spPr/>
        <p:txBody>
          <a:bodyPr/>
          <a:lstStyle/>
          <a:p>
            <a:fld id="{F1C96D81-C713-0D4F-9084-02F87E5C175B}" type="slidenum">
              <a:rPr lang="en-US" smtClean="0"/>
              <a:t>‹#›</a:t>
            </a:fld>
            <a:endParaRPr lang="en-US"/>
          </a:p>
        </p:txBody>
      </p:sp>
    </p:spTree>
    <p:extLst>
      <p:ext uri="{BB962C8B-B14F-4D97-AF65-F5344CB8AC3E}">
        <p14:creationId xmlns:p14="http://schemas.microsoft.com/office/powerpoint/2010/main" val="3179137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C479B-1266-0641-87A7-2DEA6AC8E05C}"/>
              </a:ext>
            </a:extLst>
          </p:cNvPr>
          <p:cNvSpPr>
            <a:spLocks noGrp="1"/>
          </p:cNvSpPr>
          <p:nvPr>
            <p:ph type="dt" sz="half" idx="10"/>
          </p:nvPr>
        </p:nvSpPr>
        <p:spPr/>
        <p:txBody>
          <a:bodyPr/>
          <a:lstStyle/>
          <a:p>
            <a:fld id="{E94141C8-FC5F-824B-BF92-4AF55CE3F4A6}" type="datetimeFigureOut">
              <a:rPr lang="en-US" smtClean="0"/>
              <a:t>1/22/2020</a:t>
            </a:fld>
            <a:endParaRPr lang="en-US"/>
          </a:p>
        </p:txBody>
      </p:sp>
      <p:sp>
        <p:nvSpPr>
          <p:cNvPr id="3" name="Footer Placeholder 2">
            <a:extLst>
              <a:ext uri="{FF2B5EF4-FFF2-40B4-BE49-F238E27FC236}">
                <a16:creationId xmlns:a16="http://schemas.microsoft.com/office/drawing/2014/main" id="{BAF5462A-4479-E34E-9903-736176FB9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587380-4E53-CD48-888F-2994FBE4823A}"/>
              </a:ext>
            </a:extLst>
          </p:cNvPr>
          <p:cNvSpPr>
            <a:spLocks noGrp="1"/>
          </p:cNvSpPr>
          <p:nvPr>
            <p:ph type="sldNum" sz="quarter" idx="12"/>
          </p:nvPr>
        </p:nvSpPr>
        <p:spPr/>
        <p:txBody>
          <a:bodyPr/>
          <a:lstStyle/>
          <a:p>
            <a:fld id="{F1C96D81-C713-0D4F-9084-02F87E5C175B}" type="slidenum">
              <a:rPr lang="en-US" smtClean="0"/>
              <a:t>‹#›</a:t>
            </a:fld>
            <a:endParaRPr lang="en-US"/>
          </a:p>
        </p:txBody>
      </p:sp>
    </p:spTree>
    <p:extLst>
      <p:ext uri="{BB962C8B-B14F-4D97-AF65-F5344CB8AC3E}">
        <p14:creationId xmlns:p14="http://schemas.microsoft.com/office/powerpoint/2010/main" val="1939357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51242-3105-3940-B80C-3DC9C636C4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A67C25-7199-6F45-B7FB-2D22EF0E31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3CC7F1-4EE9-184F-801F-E3C4B2E62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FE0C73-E281-6748-9E2D-3AF61892F780}"/>
              </a:ext>
            </a:extLst>
          </p:cNvPr>
          <p:cNvSpPr>
            <a:spLocks noGrp="1"/>
          </p:cNvSpPr>
          <p:nvPr>
            <p:ph type="dt" sz="half" idx="10"/>
          </p:nvPr>
        </p:nvSpPr>
        <p:spPr/>
        <p:txBody>
          <a:bodyPr/>
          <a:lstStyle/>
          <a:p>
            <a:fld id="{E94141C8-FC5F-824B-BF92-4AF55CE3F4A6}" type="datetimeFigureOut">
              <a:rPr lang="en-US" smtClean="0"/>
              <a:t>1/22/2020</a:t>
            </a:fld>
            <a:endParaRPr lang="en-US"/>
          </a:p>
        </p:txBody>
      </p:sp>
      <p:sp>
        <p:nvSpPr>
          <p:cNvPr id="6" name="Footer Placeholder 5">
            <a:extLst>
              <a:ext uri="{FF2B5EF4-FFF2-40B4-BE49-F238E27FC236}">
                <a16:creationId xmlns:a16="http://schemas.microsoft.com/office/drawing/2014/main" id="{D0A6D4B6-D4F7-1141-9EDE-E81803EB50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FA242B-D96D-FF4F-AC5B-8F59CA994F48}"/>
              </a:ext>
            </a:extLst>
          </p:cNvPr>
          <p:cNvSpPr>
            <a:spLocks noGrp="1"/>
          </p:cNvSpPr>
          <p:nvPr>
            <p:ph type="sldNum" sz="quarter" idx="12"/>
          </p:nvPr>
        </p:nvSpPr>
        <p:spPr/>
        <p:txBody>
          <a:bodyPr/>
          <a:lstStyle/>
          <a:p>
            <a:fld id="{F1C96D81-C713-0D4F-9084-02F87E5C175B}" type="slidenum">
              <a:rPr lang="en-US" smtClean="0"/>
              <a:t>‹#›</a:t>
            </a:fld>
            <a:endParaRPr lang="en-US"/>
          </a:p>
        </p:txBody>
      </p:sp>
    </p:spTree>
    <p:extLst>
      <p:ext uri="{BB962C8B-B14F-4D97-AF65-F5344CB8AC3E}">
        <p14:creationId xmlns:p14="http://schemas.microsoft.com/office/powerpoint/2010/main" val="316786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D06D2-8C3B-0644-81EA-73FA8525FD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E20D13-BB9D-CF40-B48D-CE0E7D30B0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005061-E02D-5E43-BB00-A2AEDF6E01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721160-25EB-8F41-9EE6-AC3CFDB0E533}"/>
              </a:ext>
            </a:extLst>
          </p:cNvPr>
          <p:cNvSpPr>
            <a:spLocks noGrp="1"/>
          </p:cNvSpPr>
          <p:nvPr>
            <p:ph type="dt" sz="half" idx="10"/>
          </p:nvPr>
        </p:nvSpPr>
        <p:spPr/>
        <p:txBody>
          <a:bodyPr/>
          <a:lstStyle/>
          <a:p>
            <a:fld id="{E94141C8-FC5F-824B-BF92-4AF55CE3F4A6}" type="datetimeFigureOut">
              <a:rPr lang="en-US" smtClean="0"/>
              <a:t>1/22/2020</a:t>
            </a:fld>
            <a:endParaRPr lang="en-US"/>
          </a:p>
        </p:txBody>
      </p:sp>
      <p:sp>
        <p:nvSpPr>
          <p:cNvPr id="6" name="Footer Placeholder 5">
            <a:extLst>
              <a:ext uri="{FF2B5EF4-FFF2-40B4-BE49-F238E27FC236}">
                <a16:creationId xmlns:a16="http://schemas.microsoft.com/office/drawing/2014/main" id="{2107E681-C11F-0E4D-8AE7-030262978C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2F709-705F-8E49-9F9E-A356C1951DAF}"/>
              </a:ext>
            </a:extLst>
          </p:cNvPr>
          <p:cNvSpPr>
            <a:spLocks noGrp="1"/>
          </p:cNvSpPr>
          <p:nvPr>
            <p:ph type="sldNum" sz="quarter" idx="12"/>
          </p:nvPr>
        </p:nvSpPr>
        <p:spPr/>
        <p:txBody>
          <a:bodyPr/>
          <a:lstStyle/>
          <a:p>
            <a:fld id="{F1C96D81-C713-0D4F-9084-02F87E5C175B}" type="slidenum">
              <a:rPr lang="en-US" smtClean="0"/>
              <a:t>‹#›</a:t>
            </a:fld>
            <a:endParaRPr lang="en-US"/>
          </a:p>
        </p:txBody>
      </p:sp>
    </p:spTree>
    <p:extLst>
      <p:ext uri="{BB962C8B-B14F-4D97-AF65-F5344CB8AC3E}">
        <p14:creationId xmlns:p14="http://schemas.microsoft.com/office/powerpoint/2010/main" val="3564906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53D738-B898-1942-AF89-2B5599B04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EFE12E-DDFB-AE46-94C6-517B0E330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AC072-7229-D043-B6D1-136AD4B004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4141C8-FC5F-824B-BF92-4AF55CE3F4A6}" type="datetimeFigureOut">
              <a:rPr lang="en-US" smtClean="0"/>
              <a:t>1/22/2020</a:t>
            </a:fld>
            <a:endParaRPr lang="en-US"/>
          </a:p>
        </p:txBody>
      </p:sp>
      <p:sp>
        <p:nvSpPr>
          <p:cNvPr id="5" name="Footer Placeholder 4">
            <a:extLst>
              <a:ext uri="{FF2B5EF4-FFF2-40B4-BE49-F238E27FC236}">
                <a16:creationId xmlns:a16="http://schemas.microsoft.com/office/drawing/2014/main" id="{6E0196F0-2F26-9045-9CE1-F6BC9FAE8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A7C01E-6649-6C43-BB4D-EDC9C5C90D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96D81-C713-0D4F-9084-02F87E5C175B}" type="slidenum">
              <a:rPr lang="en-US" smtClean="0"/>
              <a:t>‹#›</a:t>
            </a:fld>
            <a:endParaRPr lang="en-US"/>
          </a:p>
        </p:txBody>
      </p:sp>
    </p:spTree>
    <p:extLst>
      <p:ext uri="{BB962C8B-B14F-4D97-AF65-F5344CB8AC3E}">
        <p14:creationId xmlns:p14="http://schemas.microsoft.com/office/powerpoint/2010/main" val="3292331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hyperlink" Target="https://showyourstripes.info/"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showyourstripes.info/" TargetMode="External"/><Relationship Id="rId4" Type="http://schemas.openxmlformats.org/officeDocument/2006/relationships/image" Target="../media/image4.png"/><Relationship Id="rId9" Type="http://schemas.openxmlformats.org/officeDocument/2006/relationships/image" Target="../media/image10.tiff"/></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showyourstripes.info/"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hyperlink" Target="https://showyourstripes.info/"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hyperlink" Target="https://showyourstripes.info/" TargetMode="External"/><Relationship Id="rId10" Type="http://schemas.openxmlformats.org/officeDocument/2006/relationships/image" Target="../media/image23.jpeg"/><Relationship Id="rId4" Type="http://schemas.openxmlformats.org/officeDocument/2006/relationships/image" Target="../media/image4.png"/><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4.jpeg"/><Relationship Id="rId7"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showyourstripes.info/"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showyourstripes.info/" TargetMode="External"/><Relationship Id="rId4" Type="http://schemas.openxmlformats.org/officeDocument/2006/relationships/image" Target="../media/image4.png"/><Relationship Id="rId9" Type="http://schemas.openxmlformats.org/officeDocument/2006/relationships/image" Target="../media/image10.tiff"/></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hyperlink" Target="https://showyourstripes.info/"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hyperlink" Target="https://showyourstripes.info/"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showyourstripes.info/"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hyperlink" Target="https://showyourstripes.info/" TargetMode="External"/><Relationship Id="rId4" Type="http://schemas.openxmlformats.org/officeDocument/2006/relationships/image" Target="../media/image4.pn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tiff"/><Relationship Id="rId5" Type="http://schemas.openxmlformats.org/officeDocument/2006/relationships/hyperlink" Target="https://showyourstripes.info/"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2.tiff"/><Relationship Id="rId1" Type="http://schemas.openxmlformats.org/officeDocument/2006/relationships/slideLayout" Target="../slideLayouts/slideLayout7.xml"/><Relationship Id="rId6" Type="http://schemas.openxmlformats.org/officeDocument/2006/relationships/hyperlink" Target="https://showyourstripes.info/"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hyperlink" Target="https://showyourstripes.info/"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2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showyourstripes.info/"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5.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hyperlink" Target="https://showyourstripes.info/" TargetMode="Externa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showyourstripes.info/"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hyperlink" Target="https://showyourstripes.info/"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showyourstripes.info/"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showyourstripes.info/"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hyperlink" Target="https://showyourstripes.info/"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showyourstripes.info/"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G"/><Relationship Id="rId1" Type="http://schemas.openxmlformats.org/officeDocument/2006/relationships/slideLayout" Target="../slideLayouts/slideLayout1.xml"/><Relationship Id="rId5" Type="http://schemas.openxmlformats.org/officeDocument/2006/relationships/hyperlink" Target="https://showyourstripes.info/" TargetMode="Externa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hyperlink" Target="https://showyourstripes.info/" TargetMode="External"/><Relationship Id="rId3" Type="http://schemas.openxmlformats.org/officeDocument/2006/relationships/image" Target="../media/image65.png"/><Relationship Id="rId7"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hyperlink" Target="https://showyourstripes.info/"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6.jp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8.JP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hyperlink" Target="https://showyourstripes.info/" TargetMode="Externa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JPG"/><Relationship Id="rId1" Type="http://schemas.openxmlformats.org/officeDocument/2006/relationships/slideLayout" Target="../slideLayouts/slideLayout7.xml"/><Relationship Id="rId5" Type="http://schemas.openxmlformats.org/officeDocument/2006/relationships/hyperlink" Target="https://showyourstripes.info/"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showyourstripes.info/"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hyperlink" Target="https://showyourstripes.info/"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showyourstripes.info/"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tiff"/><Relationship Id="rId5" Type="http://schemas.openxmlformats.org/officeDocument/2006/relationships/hyperlink" Target="https://showyourstripes.info/"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showyourstripes.info/" TargetMode="Externa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8192A9-E913-9843-8640-9FCFB48413A4}"/>
              </a:ext>
            </a:extLst>
          </p:cNvPr>
          <p:cNvPicPr>
            <a:picLocks noChangeAspect="1"/>
          </p:cNvPicPr>
          <p:nvPr/>
        </p:nvPicPr>
        <p:blipFill rotWithShape="1">
          <a:blip r:embed="rId3"/>
          <a:srcRect t="300" b="24700"/>
          <a:stretch/>
        </p:blipFill>
        <p:spPr>
          <a:xfrm>
            <a:off x="0" y="0"/>
            <a:ext cx="12192000" cy="6858000"/>
          </a:xfrm>
          <a:prstGeom prst="rect">
            <a:avLst/>
          </a:prstGeom>
        </p:spPr>
      </p:pic>
      <p:sp>
        <p:nvSpPr>
          <p:cNvPr id="2" name="Title 1">
            <a:extLst>
              <a:ext uri="{FF2B5EF4-FFF2-40B4-BE49-F238E27FC236}">
                <a16:creationId xmlns:a16="http://schemas.microsoft.com/office/drawing/2014/main" id="{54ADA012-7B86-2747-AEB7-41DF089AA99D}"/>
              </a:ext>
            </a:extLst>
          </p:cNvPr>
          <p:cNvSpPr>
            <a:spLocks noGrp="1"/>
          </p:cNvSpPr>
          <p:nvPr>
            <p:ph type="ctrTitle"/>
          </p:nvPr>
        </p:nvSpPr>
        <p:spPr>
          <a:xfrm>
            <a:off x="1524000" y="62992"/>
            <a:ext cx="9144000" cy="2387600"/>
          </a:xfrm>
        </p:spPr>
        <p:txBody>
          <a:bodyPr>
            <a:normAutofit/>
          </a:bodyPr>
          <a:lstStyle/>
          <a:p>
            <a:r>
              <a:rPr lang="en-US" sz="6600" dirty="0"/>
              <a:t>The Transformation Imperative</a:t>
            </a:r>
          </a:p>
        </p:txBody>
      </p:sp>
      <p:sp>
        <p:nvSpPr>
          <p:cNvPr id="3" name="Subtitle 2">
            <a:extLst>
              <a:ext uri="{FF2B5EF4-FFF2-40B4-BE49-F238E27FC236}">
                <a16:creationId xmlns:a16="http://schemas.microsoft.com/office/drawing/2014/main" id="{2FE949F4-6502-924C-B1D9-4B560CAEAD5B}"/>
              </a:ext>
            </a:extLst>
          </p:cNvPr>
          <p:cNvSpPr>
            <a:spLocks noGrp="1"/>
          </p:cNvSpPr>
          <p:nvPr>
            <p:ph type="subTitle" idx="1"/>
          </p:nvPr>
        </p:nvSpPr>
        <p:spPr>
          <a:xfrm>
            <a:off x="1524000" y="2761488"/>
            <a:ext cx="9144000" cy="667512"/>
          </a:xfrm>
        </p:spPr>
        <p:txBody>
          <a:bodyPr>
            <a:normAutofit/>
          </a:bodyPr>
          <a:lstStyle/>
          <a:p>
            <a:r>
              <a:rPr lang="en-US" sz="2800" dirty="0"/>
              <a:t>Profs Christina Hicks &amp; Eddie Allison</a:t>
            </a:r>
          </a:p>
        </p:txBody>
      </p:sp>
      <p:sp>
        <p:nvSpPr>
          <p:cNvPr id="4" name="Rectangle 3">
            <a:extLst>
              <a:ext uri="{FF2B5EF4-FFF2-40B4-BE49-F238E27FC236}">
                <a16:creationId xmlns:a16="http://schemas.microsoft.com/office/drawing/2014/main" id="{30AFDA2B-2B1A-8B45-A2BC-92924C6FAC5F}"/>
              </a:ext>
            </a:extLst>
          </p:cNvPr>
          <p:cNvSpPr/>
          <p:nvPr/>
        </p:nvSpPr>
        <p:spPr>
          <a:xfrm>
            <a:off x="8508999" y="5359400"/>
            <a:ext cx="3466733" cy="1219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B234DF5-7394-FF4F-8983-15AEA3D9D7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0998" y="5359399"/>
            <a:ext cx="3294733" cy="1317891"/>
          </a:xfrm>
          <a:prstGeom prst="rect">
            <a:avLst/>
          </a:prstGeom>
        </p:spPr>
      </p:pic>
    </p:spTree>
    <p:extLst>
      <p:ext uri="{BB962C8B-B14F-4D97-AF65-F5344CB8AC3E}">
        <p14:creationId xmlns:p14="http://schemas.microsoft.com/office/powerpoint/2010/main" val="3531464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736702-479A-5246-9B09-7E49BA3526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5999" cy="6858001"/>
          </a:xfrm>
          <a:prstGeom prst="rect">
            <a:avLst/>
          </a:prstGeom>
        </p:spPr>
      </p:pic>
      <p:pic>
        <p:nvPicPr>
          <p:cNvPr id="8" name="Picture 7">
            <a:extLst>
              <a:ext uri="{FF2B5EF4-FFF2-40B4-BE49-F238E27FC236}">
                <a16:creationId xmlns:a16="http://schemas.microsoft.com/office/drawing/2014/main" id="{61054658-11BB-9C46-9149-DF359DDA1C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6096000" cy="6858000"/>
          </a:xfrm>
          <a:prstGeom prst="rect">
            <a:avLst/>
          </a:prstGeom>
        </p:spPr>
      </p:pic>
      <p:grpSp>
        <p:nvGrpSpPr>
          <p:cNvPr id="4" name="Group 3">
            <a:extLst>
              <a:ext uri="{FF2B5EF4-FFF2-40B4-BE49-F238E27FC236}">
                <a16:creationId xmlns:a16="http://schemas.microsoft.com/office/drawing/2014/main" id="{9AFAC730-AB71-C144-A26A-B22AD1ADB8C6}"/>
              </a:ext>
            </a:extLst>
          </p:cNvPr>
          <p:cNvGrpSpPr/>
          <p:nvPr/>
        </p:nvGrpSpPr>
        <p:grpSpPr>
          <a:xfrm>
            <a:off x="0" y="6251438"/>
            <a:ext cx="12192000" cy="606561"/>
            <a:chOff x="0" y="6251438"/>
            <a:chExt cx="12192000" cy="606561"/>
          </a:xfrm>
        </p:grpSpPr>
        <p:grpSp>
          <p:nvGrpSpPr>
            <p:cNvPr id="5" name="Group 4">
              <a:extLst>
                <a:ext uri="{FF2B5EF4-FFF2-40B4-BE49-F238E27FC236}">
                  <a16:creationId xmlns:a16="http://schemas.microsoft.com/office/drawing/2014/main" id="{2BAB99D1-147B-6F4A-A372-623A6C6288EE}"/>
                </a:ext>
              </a:extLst>
            </p:cNvPr>
            <p:cNvGrpSpPr/>
            <p:nvPr/>
          </p:nvGrpSpPr>
          <p:grpSpPr>
            <a:xfrm>
              <a:off x="0" y="6251438"/>
              <a:ext cx="12192000" cy="606561"/>
              <a:chOff x="0" y="5860786"/>
              <a:chExt cx="12192000" cy="997214"/>
            </a:xfrm>
          </p:grpSpPr>
          <p:pic>
            <p:nvPicPr>
              <p:cNvPr id="10" name="Picture 9">
                <a:extLst>
                  <a:ext uri="{FF2B5EF4-FFF2-40B4-BE49-F238E27FC236}">
                    <a16:creationId xmlns:a16="http://schemas.microsoft.com/office/drawing/2014/main" id="{BE637629-A70B-F047-AA12-D17D988491B7}"/>
                  </a:ext>
                </a:extLst>
              </p:cNvPr>
              <p:cNvPicPr>
                <a:picLocks noChangeAspect="1"/>
              </p:cNvPicPr>
              <p:nvPr/>
            </p:nvPicPr>
            <p:blipFill rotWithShape="1">
              <a:blip r:embed="rId5"/>
              <a:srcRect t="86036" r="70675"/>
              <a:stretch/>
            </p:blipFill>
            <p:spPr>
              <a:xfrm>
                <a:off x="0" y="5860786"/>
                <a:ext cx="3575304" cy="997214"/>
              </a:xfrm>
              <a:prstGeom prst="rect">
                <a:avLst/>
              </a:prstGeom>
            </p:spPr>
          </p:pic>
          <p:pic>
            <p:nvPicPr>
              <p:cNvPr id="11" name="Picture 10">
                <a:extLst>
                  <a:ext uri="{FF2B5EF4-FFF2-40B4-BE49-F238E27FC236}">
                    <a16:creationId xmlns:a16="http://schemas.microsoft.com/office/drawing/2014/main" id="{DC5DF6AC-6666-354B-862F-10D2B657B61B}"/>
                  </a:ext>
                </a:extLst>
              </p:cNvPr>
              <p:cNvPicPr>
                <a:picLocks noChangeAspect="1"/>
              </p:cNvPicPr>
              <p:nvPr/>
            </p:nvPicPr>
            <p:blipFill rotWithShape="1">
              <a:blip r:embed="rId6"/>
              <a:srcRect t="70918"/>
              <a:stretch/>
            </p:blipFill>
            <p:spPr>
              <a:xfrm>
                <a:off x="3575304" y="5860786"/>
                <a:ext cx="8616696" cy="997214"/>
              </a:xfrm>
              <a:prstGeom prst="rect">
                <a:avLst/>
              </a:prstGeom>
            </p:spPr>
          </p:pic>
        </p:grpSp>
        <p:sp>
          <p:nvSpPr>
            <p:cNvPr id="7" name="Rectangle 6">
              <a:extLst>
                <a:ext uri="{FF2B5EF4-FFF2-40B4-BE49-F238E27FC236}">
                  <a16:creationId xmlns:a16="http://schemas.microsoft.com/office/drawing/2014/main" id="{336A29C0-ED50-5A47-A1BD-6274E5DD846B}"/>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9" name="Rectangle 8">
              <a:extLst>
                <a:ext uri="{FF2B5EF4-FFF2-40B4-BE49-F238E27FC236}">
                  <a16:creationId xmlns:a16="http://schemas.microsoft.com/office/drawing/2014/main" id="{B2EDB820-8288-8645-8A6A-02FB893761D3}"/>
                </a:ext>
              </a:extLst>
            </p:cNvPr>
            <p:cNvSpPr/>
            <p:nvPr/>
          </p:nvSpPr>
          <p:spPr>
            <a:xfrm>
              <a:off x="9144000" y="6488667"/>
              <a:ext cx="2955937" cy="369332"/>
            </a:xfrm>
            <a:prstGeom prst="rect">
              <a:avLst/>
            </a:prstGeom>
          </p:spPr>
          <p:txBody>
            <a:bodyPr wrap="none">
              <a:spAutoFit/>
            </a:bodyPr>
            <a:lstStyle/>
            <a:p>
              <a:r>
                <a:rPr lang="en-GB" dirty="0">
                  <a:hlinkClick r:id="rId7">
                    <a:extLst>
                      <a:ext uri="{A12FA001-AC4F-418D-AE19-62706E023703}">
                        <ahyp:hlinkClr xmlns:ahyp="http://schemas.microsoft.com/office/drawing/2018/hyperlinkcolor" xmlns="" val="tx"/>
                      </a:ext>
                    </a:extLst>
                  </a:hlinkClick>
                </a:rPr>
                <a:t>https://showyourstripes.info/</a:t>
              </a:r>
              <a:endParaRPr lang="en-US" dirty="0"/>
            </a:p>
          </p:txBody>
        </p:sp>
      </p:grpSp>
      <p:sp>
        <p:nvSpPr>
          <p:cNvPr id="12" name="Rectangle 11">
            <a:extLst>
              <a:ext uri="{FF2B5EF4-FFF2-40B4-BE49-F238E27FC236}">
                <a16:creationId xmlns:a16="http://schemas.microsoft.com/office/drawing/2014/main" id="{ED79C46D-2124-8745-8D96-BED4698AE40D}"/>
              </a:ext>
            </a:extLst>
          </p:cNvPr>
          <p:cNvSpPr/>
          <p:nvPr/>
        </p:nvSpPr>
        <p:spPr>
          <a:xfrm>
            <a:off x="173621" y="90606"/>
            <a:ext cx="1377388" cy="584775"/>
          </a:xfrm>
          <a:prstGeom prst="rect">
            <a:avLst/>
          </a:prstGeom>
          <a:solidFill>
            <a:srgbClr val="FFFFFF">
              <a:alpha val="78824"/>
            </a:srgbClr>
          </a:solidFill>
        </p:spPr>
        <p:txBody>
          <a:bodyPr wrap="square">
            <a:spAutoFit/>
          </a:bodyPr>
          <a:lstStyle/>
          <a:p>
            <a:r>
              <a:rPr lang="en-US" sz="3200" b="1" dirty="0"/>
              <a:t>Food</a:t>
            </a:r>
          </a:p>
        </p:txBody>
      </p:sp>
    </p:spTree>
    <p:extLst>
      <p:ext uri="{BB962C8B-B14F-4D97-AF65-F5344CB8AC3E}">
        <p14:creationId xmlns:p14="http://schemas.microsoft.com/office/powerpoint/2010/main" val="2684097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4E5C92-3009-1C4F-AC98-5D7DB81BA274}"/>
              </a:ext>
            </a:extLst>
          </p:cNvPr>
          <p:cNvGrpSpPr/>
          <p:nvPr/>
        </p:nvGrpSpPr>
        <p:grpSpPr>
          <a:xfrm>
            <a:off x="0" y="6251438"/>
            <a:ext cx="12192000" cy="606561"/>
            <a:chOff x="0" y="6251438"/>
            <a:chExt cx="12192000" cy="606561"/>
          </a:xfrm>
        </p:grpSpPr>
        <p:grpSp>
          <p:nvGrpSpPr>
            <p:cNvPr id="11" name="Group 10">
              <a:extLst>
                <a:ext uri="{FF2B5EF4-FFF2-40B4-BE49-F238E27FC236}">
                  <a16:creationId xmlns:a16="http://schemas.microsoft.com/office/drawing/2014/main" id="{2CD184C3-D387-7D45-8CFE-E6085840133C}"/>
                </a:ext>
              </a:extLst>
            </p:cNvPr>
            <p:cNvGrpSpPr/>
            <p:nvPr/>
          </p:nvGrpSpPr>
          <p:grpSpPr>
            <a:xfrm>
              <a:off x="0" y="6251438"/>
              <a:ext cx="12192000" cy="606561"/>
              <a:chOff x="0" y="5860786"/>
              <a:chExt cx="12192000" cy="997214"/>
            </a:xfrm>
          </p:grpSpPr>
          <p:pic>
            <p:nvPicPr>
              <p:cNvPr id="14" name="Picture 13">
                <a:extLst>
                  <a:ext uri="{FF2B5EF4-FFF2-40B4-BE49-F238E27FC236}">
                    <a16:creationId xmlns:a16="http://schemas.microsoft.com/office/drawing/2014/main" id="{EB3831FF-99A3-344D-839C-FF7A56AEE41E}"/>
                  </a:ext>
                </a:extLst>
              </p:cNvPr>
              <p:cNvPicPr>
                <a:picLocks noChangeAspect="1"/>
              </p:cNvPicPr>
              <p:nvPr/>
            </p:nvPicPr>
            <p:blipFill rotWithShape="1">
              <a:blip r:embed="rId3"/>
              <a:srcRect t="86036" r="70675"/>
              <a:stretch/>
            </p:blipFill>
            <p:spPr>
              <a:xfrm>
                <a:off x="0" y="5860786"/>
                <a:ext cx="3575304" cy="997214"/>
              </a:xfrm>
              <a:prstGeom prst="rect">
                <a:avLst/>
              </a:prstGeom>
            </p:spPr>
          </p:pic>
          <p:pic>
            <p:nvPicPr>
              <p:cNvPr id="15" name="Picture 14">
                <a:extLst>
                  <a:ext uri="{FF2B5EF4-FFF2-40B4-BE49-F238E27FC236}">
                    <a16:creationId xmlns:a16="http://schemas.microsoft.com/office/drawing/2014/main" id="{9B2A0CF4-3D1D-8241-9676-8461A31FA18E}"/>
                  </a:ext>
                </a:extLst>
              </p:cNvPr>
              <p:cNvPicPr>
                <a:picLocks noChangeAspect="1"/>
              </p:cNvPicPr>
              <p:nvPr/>
            </p:nvPicPr>
            <p:blipFill rotWithShape="1">
              <a:blip r:embed="rId4"/>
              <a:srcRect t="70918"/>
              <a:stretch/>
            </p:blipFill>
            <p:spPr>
              <a:xfrm>
                <a:off x="3575304" y="5860786"/>
                <a:ext cx="8616696" cy="997214"/>
              </a:xfrm>
              <a:prstGeom prst="rect">
                <a:avLst/>
              </a:prstGeom>
            </p:spPr>
          </p:pic>
        </p:grpSp>
        <p:sp>
          <p:nvSpPr>
            <p:cNvPr id="12" name="Rectangle 11">
              <a:extLst>
                <a:ext uri="{FF2B5EF4-FFF2-40B4-BE49-F238E27FC236}">
                  <a16:creationId xmlns:a16="http://schemas.microsoft.com/office/drawing/2014/main" id="{F39A821D-D639-4445-8822-D0E964FD0D88}"/>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13" name="Rectangle 12">
              <a:extLst>
                <a:ext uri="{FF2B5EF4-FFF2-40B4-BE49-F238E27FC236}">
                  <a16:creationId xmlns:a16="http://schemas.microsoft.com/office/drawing/2014/main" id="{A3659409-8091-8B40-B7EF-DD79714378C9}"/>
                </a:ext>
              </a:extLst>
            </p:cNvPr>
            <p:cNvSpPr/>
            <p:nvPr/>
          </p:nvSpPr>
          <p:spPr>
            <a:xfrm>
              <a:off x="9144000" y="6488667"/>
              <a:ext cx="2955937" cy="369332"/>
            </a:xfrm>
            <a:prstGeom prst="rect">
              <a:avLst/>
            </a:prstGeom>
          </p:spPr>
          <p:txBody>
            <a:bodyPr wrap="none">
              <a:spAutoFit/>
            </a:bodyPr>
            <a:lstStyle/>
            <a:p>
              <a:r>
                <a:rPr lang="en-GB" dirty="0">
                  <a:hlinkClick r:id="rId5">
                    <a:extLst>
                      <a:ext uri="{A12FA001-AC4F-418D-AE19-62706E023703}">
                        <ahyp:hlinkClr xmlns:ahyp="http://schemas.microsoft.com/office/drawing/2018/hyperlinkcolor" xmlns="" val="tx"/>
                      </a:ext>
                    </a:extLst>
                  </a:hlinkClick>
                </a:rPr>
                <a:t>https://showyourstripes.info/</a:t>
              </a:r>
              <a:endParaRPr lang="en-US" dirty="0"/>
            </a:p>
          </p:txBody>
        </p:sp>
      </p:grpSp>
      <p:sp>
        <p:nvSpPr>
          <p:cNvPr id="4" name="TextBox 3">
            <a:extLst>
              <a:ext uri="{FF2B5EF4-FFF2-40B4-BE49-F238E27FC236}">
                <a16:creationId xmlns:a16="http://schemas.microsoft.com/office/drawing/2014/main" id="{B215976A-93B0-3E4D-994A-E358E05D7076}"/>
              </a:ext>
            </a:extLst>
          </p:cNvPr>
          <p:cNvSpPr txBox="1"/>
          <p:nvPr/>
        </p:nvSpPr>
        <p:spPr>
          <a:xfrm>
            <a:off x="3403989" y="70878"/>
            <a:ext cx="5384021" cy="584775"/>
          </a:xfrm>
          <a:prstGeom prst="rect">
            <a:avLst/>
          </a:prstGeom>
          <a:noFill/>
        </p:spPr>
        <p:txBody>
          <a:bodyPr wrap="square" rtlCol="0">
            <a:spAutoFit/>
          </a:bodyPr>
          <a:lstStyle/>
          <a:p>
            <a:pPr algn="ctr"/>
            <a:r>
              <a:rPr lang="en-US" sz="3200" dirty="0"/>
              <a:t>Traditional ocean economies</a:t>
            </a:r>
            <a:endParaRPr lang="en-US" sz="3200" dirty="0">
              <a:solidFill>
                <a:srgbClr val="FF0000"/>
              </a:solidFill>
            </a:endParaRPr>
          </a:p>
        </p:txBody>
      </p:sp>
      <p:pic>
        <p:nvPicPr>
          <p:cNvPr id="24" name="Picture 2">
            <a:extLst>
              <a:ext uri="{FF2B5EF4-FFF2-40B4-BE49-F238E27FC236}">
                <a16:creationId xmlns:a16="http://schemas.microsoft.com/office/drawing/2014/main" id="{FDC8EC53-94F2-9A40-BFEF-C2DBDAC515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696"/>
          <a:stretch/>
        </p:blipFill>
        <p:spPr bwMode="auto">
          <a:xfrm>
            <a:off x="0" y="2535001"/>
            <a:ext cx="3071131" cy="152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descr="Fishmarket.jpg">
            <a:extLst>
              <a:ext uri="{FF2B5EF4-FFF2-40B4-BE49-F238E27FC236}">
                <a16:creationId xmlns:a16="http://schemas.microsoft.com/office/drawing/2014/main" id="{3C64AD08-EC82-4841-B1EB-56941D34E79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4830" t="53811" r="8993" b="522"/>
          <a:stretch/>
        </p:blipFill>
        <p:spPr>
          <a:xfrm>
            <a:off x="3196790" y="2541590"/>
            <a:ext cx="2947336" cy="1524935"/>
          </a:xfrm>
          <a:prstGeom prst="rect">
            <a:avLst/>
          </a:prstGeom>
        </p:spPr>
      </p:pic>
      <p:sp>
        <p:nvSpPr>
          <p:cNvPr id="26" name="TextBox 25">
            <a:extLst>
              <a:ext uri="{FF2B5EF4-FFF2-40B4-BE49-F238E27FC236}">
                <a16:creationId xmlns:a16="http://schemas.microsoft.com/office/drawing/2014/main" id="{4435BEDD-D04A-974C-AA0A-9996B05EFCC4}"/>
              </a:ext>
            </a:extLst>
          </p:cNvPr>
          <p:cNvSpPr txBox="1"/>
          <p:nvPr/>
        </p:nvSpPr>
        <p:spPr>
          <a:xfrm>
            <a:off x="787078" y="783299"/>
            <a:ext cx="2980551" cy="830997"/>
          </a:xfrm>
          <a:prstGeom prst="rect">
            <a:avLst/>
          </a:prstGeom>
          <a:noFill/>
          <a:ln w="38100">
            <a:solidFill>
              <a:srgbClr val="00B050"/>
            </a:solidFill>
          </a:ln>
        </p:spPr>
        <p:txBody>
          <a:bodyPr wrap="square" rtlCol="0">
            <a:spAutoFit/>
          </a:bodyPr>
          <a:lstStyle/>
          <a:p>
            <a:r>
              <a:rPr lang="en-US" sz="2400" dirty="0"/>
              <a:t>Sociocultural relations</a:t>
            </a:r>
          </a:p>
          <a:p>
            <a:pPr marL="457200" indent="-457200">
              <a:buFont typeface="Arial" panose="020B0604020202020204" pitchFamily="34" charset="0"/>
              <a:buChar char="•"/>
            </a:pPr>
            <a:r>
              <a:rPr lang="en-US" sz="2400" dirty="0"/>
              <a:t>Diverse </a:t>
            </a:r>
          </a:p>
        </p:txBody>
      </p:sp>
      <p:sp>
        <p:nvSpPr>
          <p:cNvPr id="27" name="TextBox 26">
            <a:extLst>
              <a:ext uri="{FF2B5EF4-FFF2-40B4-BE49-F238E27FC236}">
                <a16:creationId xmlns:a16="http://schemas.microsoft.com/office/drawing/2014/main" id="{A64F9EF9-A1BE-CD4C-BCAC-F661C59BC09D}"/>
              </a:ext>
            </a:extLst>
          </p:cNvPr>
          <p:cNvSpPr txBox="1"/>
          <p:nvPr/>
        </p:nvSpPr>
        <p:spPr>
          <a:xfrm>
            <a:off x="6041250" y="809340"/>
            <a:ext cx="2558740" cy="830997"/>
          </a:xfrm>
          <a:prstGeom prst="rect">
            <a:avLst/>
          </a:prstGeom>
          <a:noFill/>
          <a:ln w="38100">
            <a:solidFill>
              <a:schemeClr val="accent1"/>
            </a:solidFill>
          </a:ln>
        </p:spPr>
        <p:txBody>
          <a:bodyPr wrap="square" rtlCol="0">
            <a:spAutoFit/>
          </a:bodyPr>
          <a:lstStyle/>
          <a:p>
            <a:r>
              <a:rPr lang="en-US" sz="2400" dirty="0"/>
              <a:t>Space</a:t>
            </a:r>
          </a:p>
          <a:p>
            <a:pPr marL="457200" indent="-457200">
              <a:buFont typeface="Arial" panose="020B0604020202020204" pitchFamily="34" charset="0"/>
              <a:buChar char="•"/>
            </a:pPr>
            <a:r>
              <a:rPr lang="en-US" sz="2400" dirty="0"/>
              <a:t>Transport </a:t>
            </a:r>
          </a:p>
        </p:txBody>
      </p:sp>
      <p:sp>
        <p:nvSpPr>
          <p:cNvPr id="28" name="TextBox 27">
            <a:extLst>
              <a:ext uri="{FF2B5EF4-FFF2-40B4-BE49-F238E27FC236}">
                <a16:creationId xmlns:a16="http://schemas.microsoft.com/office/drawing/2014/main" id="{FAF554CC-9FD3-C248-A24D-E226A7FB66F5}"/>
              </a:ext>
            </a:extLst>
          </p:cNvPr>
          <p:cNvSpPr txBox="1"/>
          <p:nvPr/>
        </p:nvSpPr>
        <p:spPr>
          <a:xfrm>
            <a:off x="8711184" y="809340"/>
            <a:ext cx="2562558" cy="830997"/>
          </a:xfrm>
          <a:prstGeom prst="rect">
            <a:avLst/>
          </a:prstGeom>
          <a:noFill/>
          <a:ln w="38100">
            <a:solidFill>
              <a:schemeClr val="accent1"/>
            </a:solidFill>
          </a:ln>
        </p:spPr>
        <p:txBody>
          <a:bodyPr wrap="square" rtlCol="0">
            <a:spAutoFit/>
          </a:bodyPr>
          <a:lstStyle/>
          <a:p>
            <a:r>
              <a:rPr lang="en-US" sz="2400" dirty="0"/>
              <a:t>Materials</a:t>
            </a:r>
          </a:p>
          <a:p>
            <a:pPr marL="457200" indent="-457200">
              <a:buFont typeface="Arial" panose="020B0604020202020204" pitchFamily="34" charset="0"/>
              <a:buChar char="•"/>
            </a:pPr>
            <a:r>
              <a:rPr lang="en-US" sz="2400" dirty="0"/>
              <a:t>Sand &amp; gravel</a:t>
            </a:r>
          </a:p>
        </p:txBody>
      </p:sp>
      <p:sp>
        <p:nvSpPr>
          <p:cNvPr id="29" name="TextBox 28">
            <a:extLst>
              <a:ext uri="{FF2B5EF4-FFF2-40B4-BE49-F238E27FC236}">
                <a16:creationId xmlns:a16="http://schemas.microsoft.com/office/drawing/2014/main" id="{B8EB3FC4-7A7F-BA48-81E4-D09ED2A8A2D3}"/>
              </a:ext>
            </a:extLst>
          </p:cNvPr>
          <p:cNvSpPr txBox="1"/>
          <p:nvPr/>
        </p:nvSpPr>
        <p:spPr>
          <a:xfrm>
            <a:off x="3859069" y="793987"/>
            <a:ext cx="2103442" cy="830997"/>
          </a:xfrm>
          <a:prstGeom prst="rect">
            <a:avLst/>
          </a:prstGeom>
          <a:noFill/>
          <a:ln w="38100">
            <a:solidFill>
              <a:schemeClr val="accent1"/>
            </a:solidFill>
          </a:ln>
        </p:spPr>
        <p:txBody>
          <a:bodyPr wrap="square" rtlCol="0">
            <a:spAutoFit/>
          </a:bodyPr>
          <a:lstStyle/>
          <a:p>
            <a:r>
              <a:rPr lang="en-US" sz="2400" dirty="0"/>
              <a:t>Food </a:t>
            </a:r>
          </a:p>
          <a:p>
            <a:pPr marL="457200" indent="-457200">
              <a:buFont typeface="Arial" panose="020B0604020202020204" pitchFamily="34" charset="0"/>
              <a:buChar char="•"/>
            </a:pPr>
            <a:r>
              <a:rPr lang="en-US" sz="2400" dirty="0"/>
              <a:t>Seafood</a:t>
            </a:r>
          </a:p>
        </p:txBody>
      </p:sp>
      <p:pic>
        <p:nvPicPr>
          <p:cNvPr id="30" name="Picture 29">
            <a:extLst>
              <a:ext uri="{FF2B5EF4-FFF2-40B4-BE49-F238E27FC236}">
                <a16:creationId xmlns:a16="http://schemas.microsoft.com/office/drawing/2014/main" id="{D5984E65-F4B1-394B-A6D8-16BF5C118385}"/>
              </a:ext>
            </a:extLst>
          </p:cNvPr>
          <p:cNvPicPr>
            <a:picLocks noChangeAspect="1"/>
          </p:cNvPicPr>
          <p:nvPr/>
        </p:nvPicPr>
        <p:blipFill>
          <a:blip r:embed="rId8"/>
          <a:stretch>
            <a:fillRect/>
          </a:stretch>
        </p:blipFill>
        <p:spPr>
          <a:xfrm>
            <a:off x="6281039" y="2541590"/>
            <a:ext cx="3301478" cy="1531524"/>
          </a:xfrm>
          <a:prstGeom prst="rect">
            <a:avLst/>
          </a:prstGeom>
        </p:spPr>
      </p:pic>
      <p:pic>
        <p:nvPicPr>
          <p:cNvPr id="16" name="Picture 15">
            <a:extLst>
              <a:ext uri="{FF2B5EF4-FFF2-40B4-BE49-F238E27FC236}">
                <a16:creationId xmlns:a16="http://schemas.microsoft.com/office/drawing/2014/main" id="{287E2EFD-2FC3-AA4D-B66E-DF8B3B175DDF}"/>
              </a:ext>
            </a:extLst>
          </p:cNvPr>
          <p:cNvPicPr>
            <a:picLocks noChangeAspect="1"/>
          </p:cNvPicPr>
          <p:nvPr/>
        </p:nvPicPr>
        <p:blipFill rotWithShape="1">
          <a:blip r:embed="rId9"/>
          <a:srcRect t="3724"/>
          <a:stretch/>
        </p:blipFill>
        <p:spPr>
          <a:xfrm>
            <a:off x="9719431" y="2541590"/>
            <a:ext cx="2472570" cy="1538112"/>
          </a:xfrm>
          <a:prstGeom prst="rect">
            <a:avLst/>
          </a:prstGeom>
        </p:spPr>
      </p:pic>
    </p:spTree>
    <p:extLst>
      <p:ext uri="{BB962C8B-B14F-4D97-AF65-F5344CB8AC3E}">
        <p14:creationId xmlns:p14="http://schemas.microsoft.com/office/powerpoint/2010/main" val="3142026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E45B38-CDFA-5840-A744-FACE57864A19}"/>
              </a:ext>
            </a:extLst>
          </p:cNvPr>
          <p:cNvPicPr>
            <a:picLocks noChangeAspect="1"/>
          </p:cNvPicPr>
          <p:nvPr/>
        </p:nvPicPr>
        <p:blipFill>
          <a:blip r:embed="rId2">
            <a:alphaModFix amt="50000"/>
          </a:blip>
          <a:stretch>
            <a:fillRect/>
          </a:stretch>
        </p:blipFill>
        <p:spPr>
          <a:xfrm>
            <a:off x="0" y="-1229497"/>
            <a:ext cx="12192000" cy="9144000"/>
          </a:xfrm>
          <a:prstGeom prst="rect">
            <a:avLst/>
          </a:prstGeom>
        </p:spPr>
      </p:pic>
      <p:sp>
        <p:nvSpPr>
          <p:cNvPr id="3" name="Title 2">
            <a:extLst>
              <a:ext uri="{FF2B5EF4-FFF2-40B4-BE49-F238E27FC236}">
                <a16:creationId xmlns:a16="http://schemas.microsoft.com/office/drawing/2014/main" id="{DE48B9A2-47EC-924D-9CE9-B4355154E8CF}"/>
              </a:ext>
            </a:extLst>
          </p:cNvPr>
          <p:cNvSpPr>
            <a:spLocks noGrp="1"/>
          </p:cNvSpPr>
          <p:nvPr>
            <p:ph type="title"/>
          </p:nvPr>
        </p:nvSpPr>
        <p:spPr>
          <a:xfrm>
            <a:off x="787078" y="578195"/>
            <a:ext cx="10515600" cy="1325563"/>
          </a:xfrm>
          <a:solidFill>
            <a:srgbClr val="FFFFFF">
              <a:alpha val="72157"/>
            </a:srgbClr>
          </a:solidFill>
        </p:spPr>
        <p:txBody>
          <a:bodyPr/>
          <a:lstStyle/>
          <a:p>
            <a:r>
              <a:rPr lang="en-US" b="1" dirty="0"/>
              <a:t>Conventional governance options</a:t>
            </a:r>
          </a:p>
        </p:txBody>
      </p:sp>
      <p:sp>
        <p:nvSpPr>
          <p:cNvPr id="4" name="Content Placeholder 3">
            <a:extLst>
              <a:ext uri="{FF2B5EF4-FFF2-40B4-BE49-F238E27FC236}">
                <a16:creationId xmlns:a16="http://schemas.microsoft.com/office/drawing/2014/main" id="{207DD0E0-192C-784A-A640-A128A2CAF587}"/>
              </a:ext>
            </a:extLst>
          </p:cNvPr>
          <p:cNvSpPr>
            <a:spLocks noGrp="1"/>
          </p:cNvSpPr>
          <p:nvPr>
            <p:ph idx="1"/>
          </p:nvPr>
        </p:nvSpPr>
        <p:spPr>
          <a:xfrm>
            <a:off x="838200" y="3517375"/>
            <a:ext cx="10515600" cy="1703638"/>
          </a:xfrm>
          <a:solidFill>
            <a:srgbClr val="FFFFFF">
              <a:alpha val="72157"/>
            </a:srgbClr>
          </a:solidFill>
        </p:spPr>
        <p:txBody>
          <a:bodyPr/>
          <a:lstStyle/>
          <a:p>
            <a:r>
              <a:rPr lang="en-US" dirty="0"/>
              <a:t>Command and Control</a:t>
            </a:r>
          </a:p>
          <a:p>
            <a:r>
              <a:rPr lang="en-US" dirty="0"/>
              <a:t>Community or customary arrangements</a:t>
            </a:r>
          </a:p>
          <a:p>
            <a:r>
              <a:rPr lang="en-US" dirty="0"/>
              <a:t>Privatization</a:t>
            </a:r>
          </a:p>
        </p:txBody>
      </p:sp>
      <p:sp>
        <p:nvSpPr>
          <p:cNvPr id="5" name="TextBox 4">
            <a:extLst>
              <a:ext uri="{FF2B5EF4-FFF2-40B4-BE49-F238E27FC236}">
                <a16:creationId xmlns:a16="http://schemas.microsoft.com/office/drawing/2014/main" id="{0E92293D-7C76-5C4B-ADD4-4B687B0EB9E2}"/>
              </a:ext>
            </a:extLst>
          </p:cNvPr>
          <p:cNvSpPr txBox="1"/>
          <p:nvPr/>
        </p:nvSpPr>
        <p:spPr>
          <a:xfrm>
            <a:off x="803120" y="2275210"/>
            <a:ext cx="2980551" cy="830997"/>
          </a:xfrm>
          <a:prstGeom prst="rect">
            <a:avLst/>
          </a:prstGeom>
          <a:solidFill>
            <a:srgbClr val="FFFFFF">
              <a:alpha val="78039"/>
            </a:srgbClr>
          </a:solidFill>
          <a:ln w="38100">
            <a:solidFill>
              <a:srgbClr val="00B050"/>
            </a:solidFill>
          </a:ln>
        </p:spPr>
        <p:txBody>
          <a:bodyPr wrap="square" rtlCol="0">
            <a:spAutoFit/>
          </a:bodyPr>
          <a:lstStyle/>
          <a:p>
            <a:r>
              <a:rPr lang="en-US" sz="2400" dirty="0"/>
              <a:t>Sociocultural relations</a:t>
            </a:r>
          </a:p>
          <a:p>
            <a:pPr marL="457200" indent="-457200">
              <a:buFont typeface="Arial" panose="020B0604020202020204" pitchFamily="34" charset="0"/>
              <a:buChar char="•"/>
            </a:pPr>
            <a:r>
              <a:rPr lang="en-US" sz="2400" dirty="0"/>
              <a:t>Diverse </a:t>
            </a:r>
          </a:p>
        </p:txBody>
      </p:sp>
      <p:sp>
        <p:nvSpPr>
          <p:cNvPr id="6" name="TextBox 5">
            <a:extLst>
              <a:ext uri="{FF2B5EF4-FFF2-40B4-BE49-F238E27FC236}">
                <a16:creationId xmlns:a16="http://schemas.microsoft.com/office/drawing/2014/main" id="{71CFBCCB-B735-5340-84E1-16BFADED82FB}"/>
              </a:ext>
            </a:extLst>
          </p:cNvPr>
          <p:cNvSpPr txBox="1"/>
          <p:nvPr/>
        </p:nvSpPr>
        <p:spPr>
          <a:xfrm>
            <a:off x="3875111" y="2285898"/>
            <a:ext cx="2103442" cy="830997"/>
          </a:xfrm>
          <a:prstGeom prst="rect">
            <a:avLst/>
          </a:prstGeom>
          <a:solidFill>
            <a:srgbClr val="FFFFFF">
              <a:alpha val="78039"/>
            </a:srgbClr>
          </a:solidFill>
          <a:ln w="38100">
            <a:solidFill>
              <a:schemeClr val="accent1"/>
            </a:solidFill>
          </a:ln>
        </p:spPr>
        <p:txBody>
          <a:bodyPr wrap="square" rtlCol="0">
            <a:spAutoFit/>
          </a:bodyPr>
          <a:lstStyle/>
          <a:p>
            <a:r>
              <a:rPr lang="en-US" sz="2400" dirty="0"/>
              <a:t>Food </a:t>
            </a:r>
          </a:p>
          <a:p>
            <a:pPr marL="457200" indent="-457200">
              <a:buFont typeface="Arial" panose="020B0604020202020204" pitchFamily="34" charset="0"/>
              <a:buChar char="•"/>
            </a:pPr>
            <a:r>
              <a:rPr lang="en-US" sz="2400" dirty="0"/>
              <a:t>Seafood</a:t>
            </a:r>
          </a:p>
        </p:txBody>
      </p:sp>
      <p:sp>
        <p:nvSpPr>
          <p:cNvPr id="7" name="TextBox 6">
            <a:extLst>
              <a:ext uri="{FF2B5EF4-FFF2-40B4-BE49-F238E27FC236}">
                <a16:creationId xmlns:a16="http://schemas.microsoft.com/office/drawing/2014/main" id="{12B5E02E-EF0F-C74F-97B5-773C2FF5F2D7}"/>
              </a:ext>
            </a:extLst>
          </p:cNvPr>
          <p:cNvSpPr txBox="1"/>
          <p:nvPr/>
        </p:nvSpPr>
        <p:spPr>
          <a:xfrm>
            <a:off x="6041250" y="2317299"/>
            <a:ext cx="2558740" cy="830997"/>
          </a:xfrm>
          <a:prstGeom prst="rect">
            <a:avLst/>
          </a:prstGeom>
          <a:solidFill>
            <a:srgbClr val="FFFFFF">
              <a:alpha val="70980"/>
            </a:srgbClr>
          </a:solidFill>
          <a:ln w="38100">
            <a:solidFill>
              <a:schemeClr val="accent1"/>
            </a:solidFill>
          </a:ln>
        </p:spPr>
        <p:txBody>
          <a:bodyPr wrap="square" rtlCol="0">
            <a:spAutoFit/>
          </a:bodyPr>
          <a:lstStyle/>
          <a:p>
            <a:r>
              <a:rPr lang="en-US" sz="2400" dirty="0"/>
              <a:t>Space</a:t>
            </a:r>
          </a:p>
          <a:p>
            <a:pPr marL="457200" indent="-457200">
              <a:buFont typeface="Arial" panose="020B0604020202020204" pitchFamily="34" charset="0"/>
              <a:buChar char="•"/>
            </a:pPr>
            <a:r>
              <a:rPr lang="en-US" sz="2400" dirty="0"/>
              <a:t>Transport </a:t>
            </a:r>
          </a:p>
        </p:txBody>
      </p:sp>
      <p:sp>
        <p:nvSpPr>
          <p:cNvPr id="8" name="TextBox 7">
            <a:extLst>
              <a:ext uri="{FF2B5EF4-FFF2-40B4-BE49-F238E27FC236}">
                <a16:creationId xmlns:a16="http://schemas.microsoft.com/office/drawing/2014/main" id="{30E2B688-2996-AD4B-B638-D7857A148215}"/>
              </a:ext>
            </a:extLst>
          </p:cNvPr>
          <p:cNvSpPr txBox="1"/>
          <p:nvPr/>
        </p:nvSpPr>
        <p:spPr>
          <a:xfrm>
            <a:off x="8711184" y="2317299"/>
            <a:ext cx="2562558" cy="830997"/>
          </a:xfrm>
          <a:prstGeom prst="rect">
            <a:avLst/>
          </a:prstGeom>
          <a:solidFill>
            <a:srgbClr val="FFFFFF">
              <a:alpha val="70980"/>
            </a:srgbClr>
          </a:solidFill>
          <a:ln w="38100">
            <a:solidFill>
              <a:schemeClr val="accent1"/>
            </a:solidFill>
          </a:ln>
        </p:spPr>
        <p:txBody>
          <a:bodyPr wrap="square" rtlCol="0">
            <a:spAutoFit/>
          </a:bodyPr>
          <a:lstStyle/>
          <a:p>
            <a:r>
              <a:rPr lang="en-US" sz="2400" dirty="0"/>
              <a:t>Materials</a:t>
            </a:r>
          </a:p>
          <a:p>
            <a:pPr marL="457200" indent="-457200">
              <a:buFont typeface="Arial" panose="020B0604020202020204" pitchFamily="34" charset="0"/>
              <a:buChar char="•"/>
            </a:pPr>
            <a:r>
              <a:rPr lang="en-US" sz="2400" dirty="0"/>
              <a:t>Sand &amp; gravel</a:t>
            </a:r>
          </a:p>
        </p:txBody>
      </p:sp>
    </p:spTree>
    <p:extLst>
      <p:ext uri="{BB962C8B-B14F-4D97-AF65-F5344CB8AC3E}">
        <p14:creationId xmlns:p14="http://schemas.microsoft.com/office/powerpoint/2010/main" val="266159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22874F-758B-DA42-BE12-479F392B2F83}"/>
              </a:ext>
            </a:extLst>
          </p:cNvPr>
          <p:cNvPicPr>
            <a:picLocks noChangeAspect="1"/>
          </p:cNvPicPr>
          <p:nvPr/>
        </p:nvPicPr>
        <p:blipFill>
          <a:blip r:embed="rId3"/>
          <a:stretch>
            <a:fillRect/>
          </a:stretch>
        </p:blipFill>
        <p:spPr>
          <a:xfrm rot="5400000">
            <a:off x="5077410" y="1018590"/>
            <a:ext cx="8148721" cy="6111541"/>
          </a:xfrm>
          <a:prstGeom prst="rect">
            <a:avLst/>
          </a:prstGeom>
        </p:spPr>
      </p:pic>
      <p:grpSp>
        <p:nvGrpSpPr>
          <p:cNvPr id="6" name="Group 5">
            <a:extLst>
              <a:ext uri="{FF2B5EF4-FFF2-40B4-BE49-F238E27FC236}">
                <a16:creationId xmlns:a16="http://schemas.microsoft.com/office/drawing/2014/main" id="{8BB82AB2-C2E1-B147-B400-9A1DCA446F40}"/>
              </a:ext>
            </a:extLst>
          </p:cNvPr>
          <p:cNvGrpSpPr/>
          <p:nvPr/>
        </p:nvGrpSpPr>
        <p:grpSpPr>
          <a:xfrm>
            <a:off x="0" y="6251438"/>
            <a:ext cx="12192000" cy="606561"/>
            <a:chOff x="0" y="6251438"/>
            <a:chExt cx="12192000" cy="606561"/>
          </a:xfrm>
        </p:grpSpPr>
        <p:grpSp>
          <p:nvGrpSpPr>
            <p:cNvPr id="7" name="Group 6">
              <a:extLst>
                <a:ext uri="{FF2B5EF4-FFF2-40B4-BE49-F238E27FC236}">
                  <a16:creationId xmlns:a16="http://schemas.microsoft.com/office/drawing/2014/main" id="{802E09D5-56C5-AB44-A212-1B4C8F4B14ED}"/>
                </a:ext>
              </a:extLst>
            </p:cNvPr>
            <p:cNvGrpSpPr/>
            <p:nvPr/>
          </p:nvGrpSpPr>
          <p:grpSpPr>
            <a:xfrm>
              <a:off x="0" y="6251438"/>
              <a:ext cx="12192000" cy="606561"/>
              <a:chOff x="0" y="5860786"/>
              <a:chExt cx="12192000" cy="997214"/>
            </a:xfrm>
          </p:grpSpPr>
          <p:pic>
            <p:nvPicPr>
              <p:cNvPr id="10" name="Picture 9">
                <a:extLst>
                  <a:ext uri="{FF2B5EF4-FFF2-40B4-BE49-F238E27FC236}">
                    <a16:creationId xmlns:a16="http://schemas.microsoft.com/office/drawing/2014/main" id="{0E8D9E15-EAD8-1A43-BDB8-005A16E0A9DA}"/>
                  </a:ext>
                </a:extLst>
              </p:cNvPr>
              <p:cNvPicPr>
                <a:picLocks noChangeAspect="1"/>
              </p:cNvPicPr>
              <p:nvPr/>
            </p:nvPicPr>
            <p:blipFill rotWithShape="1">
              <a:blip r:embed="rId4"/>
              <a:srcRect t="86036" r="70675"/>
              <a:stretch/>
            </p:blipFill>
            <p:spPr>
              <a:xfrm>
                <a:off x="0" y="5860786"/>
                <a:ext cx="3575304" cy="997214"/>
              </a:xfrm>
              <a:prstGeom prst="rect">
                <a:avLst/>
              </a:prstGeom>
            </p:spPr>
          </p:pic>
          <p:pic>
            <p:nvPicPr>
              <p:cNvPr id="11" name="Picture 10">
                <a:extLst>
                  <a:ext uri="{FF2B5EF4-FFF2-40B4-BE49-F238E27FC236}">
                    <a16:creationId xmlns:a16="http://schemas.microsoft.com/office/drawing/2014/main" id="{E1641B4F-96E7-6443-8C7C-AD689975A94C}"/>
                  </a:ext>
                </a:extLst>
              </p:cNvPr>
              <p:cNvPicPr>
                <a:picLocks noChangeAspect="1"/>
              </p:cNvPicPr>
              <p:nvPr/>
            </p:nvPicPr>
            <p:blipFill rotWithShape="1">
              <a:blip r:embed="rId5"/>
              <a:srcRect t="70918"/>
              <a:stretch/>
            </p:blipFill>
            <p:spPr>
              <a:xfrm>
                <a:off x="3575304" y="5860786"/>
                <a:ext cx="8616696" cy="997214"/>
              </a:xfrm>
              <a:prstGeom prst="rect">
                <a:avLst/>
              </a:prstGeom>
            </p:spPr>
          </p:pic>
        </p:grpSp>
        <p:sp>
          <p:nvSpPr>
            <p:cNvPr id="8" name="Rectangle 7">
              <a:extLst>
                <a:ext uri="{FF2B5EF4-FFF2-40B4-BE49-F238E27FC236}">
                  <a16:creationId xmlns:a16="http://schemas.microsoft.com/office/drawing/2014/main" id="{5A43B06F-F706-CC49-914A-62D6F518E9D5}"/>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9" name="Rectangle 8">
              <a:extLst>
                <a:ext uri="{FF2B5EF4-FFF2-40B4-BE49-F238E27FC236}">
                  <a16:creationId xmlns:a16="http://schemas.microsoft.com/office/drawing/2014/main" id="{3B9D2274-DAA6-0142-A55A-594D5855DD0C}"/>
                </a:ext>
              </a:extLst>
            </p:cNvPr>
            <p:cNvSpPr/>
            <p:nvPr/>
          </p:nvSpPr>
          <p:spPr>
            <a:xfrm>
              <a:off x="9144000" y="6488667"/>
              <a:ext cx="2955937" cy="369332"/>
            </a:xfrm>
            <a:prstGeom prst="rect">
              <a:avLst/>
            </a:prstGeom>
          </p:spPr>
          <p:txBody>
            <a:bodyPr wrap="none">
              <a:spAutoFit/>
            </a:bodyPr>
            <a:lstStyle/>
            <a:p>
              <a:r>
                <a:rPr lang="en-GB" dirty="0">
                  <a:hlinkClick r:id="rId6">
                    <a:extLst>
                      <a:ext uri="{A12FA001-AC4F-418D-AE19-62706E023703}">
                        <ahyp:hlinkClr xmlns:ahyp="http://schemas.microsoft.com/office/drawing/2018/hyperlinkcolor" xmlns="" val="tx"/>
                      </a:ext>
                    </a:extLst>
                  </a:hlinkClick>
                </a:rPr>
                <a:t>https://showyourstripes.info/</a:t>
              </a:r>
              <a:endParaRPr lang="en-US" dirty="0"/>
            </a:p>
          </p:txBody>
        </p:sp>
      </p:grpSp>
      <p:sp>
        <p:nvSpPr>
          <p:cNvPr id="12" name="TextBox 11">
            <a:extLst>
              <a:ext uri="{FF2B5EF4-FFF2-40B4-BE49-F238E27FC236}">
                <a16:creationId xmlns:a16="http://schemas.microsoft.com/office/drawing/2014/main" id="{0CCB598A-C435-684D-B67E-C1CF4FFC57F5}"/>
              </a:ext>
            </a:extLst>
          </p:cNvPr>
          <p:cNvSpPr txBox="1"/>
          <p:nvPr/>
        </p:nvSpPr>
        <p:spPr>
          <a:xfrm>
            <a:off x="17484" y="5878003"/>
            <a:ext cx="3953184" cy="369332"/>
          </a:xfrm>
          <a:prstGeom prst="rect">
            <a:avLst/>
          </a:prstGeom>
          <a:noFill/>
        </p:spPr>
        <p:txBody>
          <a:bodyPr wrap="square" rtlCol="0">
            <a:spAutoFit/>
          </a:bodyPr>
          <a:lstStyle/>
          <a:p>
            <a:r>
              <a:rPr lang="en-US" dirty="0" err="1"/>
              <a:t>Hilborn</a:t>
            </a:r>
            <a:r>
              <a:rPr lang="en-US" dirty="0"/>
              <a:t> et al (2020) </a:t>
            </a:r>
            <a:r>
              <a:rPr lang="en-US" i="1" dirty="0"/>
              <a:t>PNAS</a:t>
            </a:r>
          </a:p>
        </p:txBody>
      </p:sp>
      <p:sp>
        <p:nvSpPr>
          <p:cNvPr id="15" name="TextBox 14">
            <a:extLst>
              <a:ext uri="{FF2B5EF4-FFF2-40B4-BE49-F238E27FC236}">
                <a16:creationId xmlns:a16="http://schemas.microsoft.com/office/drawing/2014/main" id="{7E5B1A4F-2F05-7E43-B364-C38021C7B61B}"/>
              </a:ext>
            </a:extLst>
          </p:cNvPr>
          <p:cNvSpPr txBox="1"/>
          <p:nvPr/>
        </p:nvSpPr>
        <p:spPr>
          <a:xfrm rot="16200000">
            <a:off x="-422691" y="2886880"/>
            <a:ext cx="3198596" cy="338554"/>
          </a:xfrm>
          <a:prstGeom prst="rect">
            <a:avLst/>
          </a:prstGeom>
          <a:noFill/>
        </p:spPr>
        <p:txBody>
          <a:bodyPr wrap="square" rtlCol="0">
            <a:spAutoFit/>
          </a:bodyPr>
          <a:lstStyle/>
          <a:p>
            <a:r>
              <a:rPr lang="en-AU" sz="1600" dirty="0"/>
              <a:t>Biomass		Fishing rate</a:t>
            </a:r>
          </a:p>
        </p:txBody>
      </p:sp>
      <p:pic>
        <p:nvPicPr>
          <p:cNvPr id="2" name="Picture 1">
            <a:extLst>
              <a:ext uri="{FF2B5EF4-FFF2-40B4-BE49-F238E27FC236}">
                <a16:creationId xmlns:a16="http://schemas.microsoft.com/office/drawing/2014/main" id="{89A382E0-976B-6648-B31B-80D602848937}"/>
              </a:ext>
            </a:extLst>
          </p:cNvPr>
          <p:cNvPicPr>
            <a:picLocks noChangeAspect="1"/>
          </p:cNvPicPr>
          <p:nvPr/>
        </p:nvPicPr>
        <p:blipFill rotWithShape="1">
          <a:blip r:embed="rId7"/>
          <a:srcRect l="-1040" r="1040" b="52281"/>
          <a:stretch/>
        </p:blipFill>
        <p:spPr>
          <a:xfrm>
            <a:off x="-30266" y="1688127"/>
            <a:ext cx="6126266" cy="3272589"/>
          </a:xfrm>
          <a:prstGeom prst="rect">
            <a:avLst/>
          </a:prstGeom>
        </p:spPr>
      </p:pic>
      <p:sp>
        <p:nvSpPr>
          <p:cNvPr id="16" name="TextBox 15">
            <a:extLst>
              <a:ext uri="{FF2B5EF4-FFF2-40B4-BE49-F238E27FC236}">
                <a16:creationId xmlns:a16="http://schemas.microsoft.com/office/drawing/2014/main" id="{BA8AC0C4-DC85-2240-8B57-596A8FD0156A}"/>
              </a:ext>
            </a:extLst>
          </p:cNvPr>
          <p:cNvSpPr txBox="1"/>
          <p:nvPr/>
        </p:nvSpPr>
        <p:spPr>
          <a:xfrm>
            <a:off x="178272" y="231031"/>
            <a:ext cx="5548759" cy="954107"/>
          </a:xfrm>
          <a:prstGeom prst="rect">
            <a:avLst/>
          </a:prstGeom>
          <a:noFill/>
        </p:spPr>
        <p:txBody>
          <a:bodyPr wrap="square" rtlCol="0">
            <a:spAutoFit/>
          </a:bodyPr>
          <a:lstStyle/>
          <a:p>
            <a:r>
              <a:rPr lang="en-AU" sz="2800" b="1" dirty="0"/>
              <a:t>Command &amp; control</a:t>
            </a:r>
            <a:r>
              <a:rPr lang="en-AU" sz="2800" dirty="0"/>
              <a:t>: </a:t>
            </a:r>
          </a:p>
          <a:p>
            <a:r>
              <a:rPr lang="en-AU" sz="2800" dirty="0"/>
              <a:t>Fisheries management:	Global</a:t>
            </a:r>
          </a:p>
        </p:txBody>
      </p:sp>
    </p:spTree>
    <p:extLst>
      <p:ext uri="{BB962C8B-B14F-4D97-AF65-F5344CB8AC3E}">
        <p14:creationId xmlns:p14="http://schemas.microsoft.com/office/powerpoint/2010/main" val="3530008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17B353-8D89-8546-93A6-754A26AA1FDA}"/>
              </a:ext>
            </a:extLst>
          </p:cNvPr>
          <p:cNvPicPr>
            <a:picLocks noChangeAspect="1"/>
          </p:cNvPicPr>
          <p:nvPr/>
        </p:nvPicPr>
        <p:blipFill>
          <a:blip r:embed="rId3"/>
          <a:stretch>
            <a:fillRect/>
          </a:stretch>
        </p:blipFill>
        <p:spPr>
          <a:xfrm>
            <a:off x="1269598" y="981540"/>
            <a:ext cx="4359096" cy="5209465"/>
          </a:xfrm>
          <a:prstGeom prst="rect">
            <a:avLst/>
          </a:prstGeom>
        </p:spPr>
      </p:pic>
      <p:pic>
        <p:nvPicPr>
          <p:cNvPr id="5" name="Picture 4">
            <a:extLst>
              <a:ext uri="{FF2B5EF4-FFF2-40B4-BE49-F238E27FC236}">
                <a16:creationId xmlns:a16="http://schemas.microsoft.com/office/drawing/2014/main" id="{BA22874F-758B-DA42-BE12-479F392B2F83}"/>
              </a:ext>
            </a:extLst>
          </p:cNvPr>
          <p:cNvPicPr>
            <a:picLocks noChangeAspect="1"/>
          </p:cNvPicPr>
          <p:nvPr/>
        </p:nvPicPr>
        <p:blipFill>
          <a:blip r:embed="rId4"/>
          <a:stretch>
            <a:fillRect/>
          </a:stretch>
        </p:blipFill>
        <p:spPr>
          <a:xfrm rot="5400000">
            <a:off x="5077410" y="1018590"/>
            <a:ext cx="8148721" cy="6111541"/>
          </a:xfrm>
          <a:prstGeom prst="rect">
            <a:avLst/>
          </a:prstGeom>
        </p:spPr>
      </p:pic>
      <p:grpSp>
        <p:nvGrpSpPr>
          <p:cNvPr id="6" name="Group 5">
            <a:extLst>
              <a:ext uri="{FF2B5EF4-FFF2-40B4-BE49-F238E27FC236}">
                <a16:creationId xmlns:a16="http://schemas.microsoft.com/office/drawing/2014/main" id="{8BB82AB2-C2E1-B147-B400-9A1DCA446F40}"/>
              </a:ext>
            </a:extLst>
          </p:cNvPr>
          <p:cNvGrpSpPr/>
          <p:nvPr/>
        </p:nvGrpSpPr>
        <p:grpSpPr>
          <a:xfrm>
            <a:off x="0" y="6251438"/>
            <a:ext cx="12192000" cy="606561"/>
            <a:chOff x="0" y="6251438"/>
            <a:chExt cx="12192000" cy="606561"/>
          </a:xfrm>
        </p:grpSpPr>
        <p:grpSp>
          <p:nvGrpSpPr>
            <p:cNvPr id="7" name="Group 6">
              <a:extLst>
                <a:ext uri="{FF2B5EF4-FFF2-40B4-BE49-F238E27FC236}">
                  <a16:creationId xmlns:a16="http://schemas.microsoft.com/office/drawing/2014/main" id="{802E09D5-56C5-AB44-A212-1B4C8F4B14ED}"/>
                </a:ext>
              </a:extLst>
            </p:cNvPr>
            <p:cNvGrpSpPr/>
            <p:nvPr/>
          </p:nvGrpSpPr>
          <p:grpSpPr>
            <a:xfrm>
              <a:off x="0" y="6251438"/>
              <a:ext cx="12192000" cy="606561"/>
              <a:chOff x="0" y="5860786"/>
              <a:chExt cx="12192000" cy="997214"/>
            </a:xfrm>
          </p:grpSpPr>
          <p:pic>
            <p:nvPicPr>
              <p:cNvPr id="10" name="Picture 9">
                <a:extLst>
                  <a:ext uri="{FF2B5EF4-FFF2-40B4-BE49-F238E27FC236}">
                    <a16:creationId xmlns:a16="http://schemas.microsoft.com/office/drawing/2014/main" id="{0E8D9E15-EAD8-1A43-BDB8-005A16E0A9DA}"/>
                  </a:ext>
                </a:extLst>
              </p:cNvPr>
              <p:cNvPicPr>
                <a:picLocks noChangeAspect="1"/>
              </p:cNvPicPr>
              <p:nvPr/>
            </p:nvPicPr>
            <p:blipFill rotWithShape="1">
              <a:blip r:embed="rId5"/>
              <a:srcRect t="86036" r="70675"/>
              <a:stretch/>
            </p:blipFill>
            <p:spPr>
              <a:xfrm>
                <a:off x="0" y="5860786"/>
                <a:ext cx="3575304" cy="997214"/>
              </a:xfrm>
              <a:prstGeom prst="rect">
                <a:avLst/>
              </a:prstGeom>
            </p:spPr>
          </p:pic>
          <p:pic>
            <p:nvPicPr>
              <p:cNvPr id="11" name="Picture 10">
                <a:extLst>
                  <a:ext uri="{FF2B5EF4-FFF2-40B4-BE49-F238E27FC236}">
                    <a16:creationId xmlns:a16="http://schemas.microsoft.com/office/drawing/2014/main" id="{E1641B4F-96E7-6443-8C7C-AD689975A94C}"/>
                  </a:ext>
                </a:extLst>
              </p:cNvPr>
              <p:cNvPicPr>
                <a:picLocks noChangeAspect="1"/>
              </p:cNvPicPr>
              <p:nvPr/>
            </p:nvPicPr>
            <p:blipFill rotWithShape="1">
              <a:blip r:embed="rId6"/>
              <a:srcRect t="70918"/>
              <a:stretch/>
            </p:blipFill>
            <p:spPr>
              <a:xfrm>
                <a:off x="3575304" y="5860786"/>
                <a:ext cx="8616696" cy="997214"/>
              </a:xfrm>
              <a:prstGeom prst="rect">
                <a:avLst/>
              </a:prstGeom>
            </p:spPr>
          </p:pic>
        </p:grpSp>
        <p:sp>
          <p:nvSpPr>
            <p:cNvPr id="8" name="Rectangle 7">
              <a:extLst>
                <a:ext uri="{FF2B5EF4-FFF2-40B4-BE49-F238E27FC236}">
                  <a16:creationId xmlns:a16="http://schemas.microsoft.com/office/drawing/2014/main" id="{5A43B06F-F706-CC49-914A-62D6F518E9D5}"/>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9" name="Rectangle 8">
              <a:extLst>
                <a:ext uri="{FF2B5EF4-FFF2-40B4-BE49-F238E27FC236}">
                  <a16:creationId xmlns:a16="http://schemas.microsoft.com/office/drawing/2014/main" id="{3B9D2274-DAA6-0142-A55A-594D5855DD0C}"/>
                </a:ext>
              </a:extLst>
            </p:cNvPr>
            <p:cNvSpPr/>
            <p:nvPr/>
          </p:nvSpPr>
          <p:spPr>
            <a:xfrm>
              <a:off x="9144000" y="6488667"/>
              <a:ext cx="2955937" cy="369332"/>
            </a:xfrm>
            <a:prstGeom prst="rect">
              <a:avLst/>
            </a:prstGeom>
          </p:spPr>
          <p:txBody>
            <a:bodyPr wrap="none">
              <a:spAutoFit/>
            </a:bodyPr>
            <a:lstStyle/>
            <a:p>
              <a:r>
                <a:rPr lang="en-GB" dirty="0">
                  <a:hlinkClick r:id="rId7">
                    <a:extLst>
                      <a:ext uri="{A12FA001-AC4F-418D-AE19-62706E023703}">
                        <ahyp:hlinkClr xmlns:ahyp="http://schemas.microsoft.com/office/drawing/2018/hyperlinkcolor" xmlns="" val="tx"/>
                      </a:ext>
                    </a:extLst>
                  </a:hlinkClick>
                </a:rPr>
                <a:t>https://showyourstripes.info/</a:t>
              </a:r>
              <a:endParaRPr lang="en-US" dirty="0"/>
            </a:p>
          </p:txBody>
        </p:sp>
      </p:grpSp>
      <p:sp>
        <p:nvSpPr>
          <p:cNvPr id="12" name="TextBox 11">
            <a:extLst>
              <a:ext uri="{FF2B5EF4-FFF2-40B4-BE49-F238E27FC236}">
                <a16:creationId xmlns:a16="http://schemas.microsoft.com/office/drawing/2014/main" id="{0CCB598A-C435-684D-B67E-C1CF4FFC57F5}"/>
              </a:ext>
            </a:extLst>
          </p:cNvPr>
          <p:cNvSpPr txBox="1"/>
          <p:nvPr/>
        </p:nvSpPr>
        <p:spPr>
          <a:xfrm>
            <a:off x="17484" y="5878003"/>
            <a:ext cx="3953184" cy="369332"/>
          </a:xfrm>
          <a:prstGeom prst="rect">
            <a:avLst/>
          </a:prstGeom>
          <a:noFill/>
        </p:spPr>
        <p:txBody>
          <a:bodyPr wrap="square" rtlCol="0">
            <a:spAutoFit/>
          </a:bodyPr>
          <a:lstStyle/>
          <a:p>
            <a:r>
              <a:rPr lang="en-US" dirty="0" err="1"/>
              <a:t>Hilborn</a:t>
            </a:r>
            <a:r>
              <a:rPr lang="en-US" dirty="0"/>
              <a:t> et al (2020) </a:t>
            </a:r>
            <a:r>
              <a:rPr lang="en-US" i="1" dirty="0"/>
              <a:t>PNAS</a:t>
            </a:r>
          </a:p>
        </p:txBody>
      </p:sp>
      <p:sp>
        <p:nvSpPr>
          <p:cNvPr id="14" name="Rectangle 13">
            <a:extLst>
              <a:ext uri="{FF2B5EF4-FFF2-40B4-BE49-F238E27FC236}">
                <a16:creationId xmlns:a16="http://schemas.microsoft.com/office/drawing/2014/main" id="{B6BDAFEA-ADB7-FF43-A6A6-4EBC4743A92D}"/>
              </a:ext>
            </a:extLst>
          </p:cNvPr>
          <p:cNvSpPr/>
          <p:nvPr/>
        </p:nvSpPr>
        <p:spPr>
          <a:xfrm>
            <a:off x="1994076" y="839731"/>
            <a:ext cx="3732956" cy="4646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E5B1A4F-2F05-7E43-B364-C38021C7B61B}"/>
              </a:ext>
            </a:extLst>
          </p:cNvPr>
          <p:cNvSpPr txBox="1"/>
          <p:nvPr/>
        </p:nvSpPr>
        <p:spPr>
          <a:xfrm rot="16200000">
            <a:off x="-422691" y="2886880"/>
            <a:ext cx="3198596" cy="338554"/>
          </a:xfrm>
          <a:prstGeom prst="rect">
            <a:avLst/>
          </a:prstGeom>
          <a:noFill/>
        </p:spPr>
        <p:txBody>
          <a:bodyPr wrap="square" rtlCol="0">
            <a:spAutoFit/>
          </a:bodyPr>
          <a:lstStyle/>
          <a:p>
            <a:r>
              <a:rPr lang="en-AU" sz="1600" dirty="0"/>
              <a:t>Biomass		Fishing rate</a:t>
            </a:r>
          </a:p>
        </p:txBody>
      </p:sp>
      <p:sp>
        <p:nvSpPr>
          <p:cNvPr id="16" name="TextBox 15">
            <a:extLst>
              <a:ext uri="{FF2B5EF4-FFF2-40B4-BE49-F238E27FC236}">
                <a16:creationId xmlns:a16="http://schemas.microsoft.com/office/drawing/2014/main" id="{5CCD905F-A873-E346-AA4E-FCCF78335325}"/>
              </a:ext>
            </a:extLst>
          </p:cNvPr>
          <p:cNvSpPr txBox="1"/>
          <p:nvPr/>
        </p:nvSpPr>
        <p:spPr>
          <a:xfrm>
            <a:off x="178272" y="102695"/>
            <a:ext cx="5548759" cy="954107"/>
          </a:xfrm>
          <a:prstGeom prst="rect">
            <a:avLst/>
          </a:prstGeom>
          <a:noFill/>
        </p:spPr>
        <p:txBody>
          <a:bodyPr wrap="square" rtlCol="0">
            <a:spAutoFit/>
          </a:bodyPr>
          <a:lstStyle/>
          <a:p>
            <a:r>
              <a:rPr lang="en-AU" sz="2800" b="1" dirty="0"/>
              <a:t>Command &amp; control</a:t>
            </a:r>
            <a:r>
              <a:rPr lang="en-AU" sz="2800" dirty="0"/>
              <a:t>: </a:t>
            </a:r>
          </a:p>
          <a:p>
            <a:r>
              <a:rPr lang="en-AU" sz="2800" dirty="0"/>
              <a:t>Fisheries management:	Global</a:t>
            </a:r>
          </a:p>
        </p:txBody>
      </p:sp>
    </p:spTree>
    <p:extLst>
      <p:ext uri="{BB962C8B-B14F-4D97-AF65-F5344CB8AC3E}">
        <p14:creationId xmlns:p14="http://schemas.microsoft.com/office/powerpoint/2010/main" val="325452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7239000" y="6477001"/>
            <a:ext cx="3429000" cy="307777"/>
          </a:xfrm>
          <a:prstGeom prst="rect">
            <a:avLst/>
          </a:prstGeom>
          <a:noFill/>
        </p:spPr>
        <p:txBody>
          <a:bodyPr wrap="square" rtlCol="0">
            <a:spAutoFit/>
          </a:bodyPr>
          <a:lstStyle/>
          <a:p>
            <a:r>
              <a:rPr lang="en-US" sz="1400" dirty="0"/>
              <a:t>McClanahan, et al </a:t>
            </a:r>
            <a:r>
              <a:rPr lang="en-US" sz="1400" dirty="0" err="1"/>
              <a:t>Ecol</a:t>
            </a:r>
            <a:r>
              <a:rPr lang="en-US" sz="1400" dirty="0"/>
              <a:t> </a:t>
            </a:r>
            <a:r>
              <a:rPr lang="en-US" sz="1400" dirty="0" err="1"/>
              <a:t>Appl</a:t>
            </a:r>
            <a:r>
              <a:rPr lang="en-US" sz="1400" dirty="0"/>
              <a:t> 2008</a:t>
            </a:r>
          </a:p>
        </p:txBody>
      </p:sp>
      <p:sp>
        <p:nvSpPr>
          <p:cNvPr id="217" name="TextBox 216"/>
          <p:cNvSpPr txBox="1"/>
          <p:nvPr/>
        </p:nvSpPr>
        <p:spPr>
          <a:xfrm>
            <a:off x="130147" y="119591"/>
            <a:ext cx="8582024" cy="954107"/>
          </a:xfrm>
          <a:prstGeom prst="rect">
            <a:avLst/>
          </a:prstGeom>
          <a:noFill/>
        </p:spPr>
        <p:txBody>
          <a:bodyPr wrap="square" rtlCol="0">
            <a:spAutoFit/>
          </a:bodyPr>
          <a:lstStyle/>
          <a:p>
            <a:r>
              <a:rPr lang="en-AU" sz="2800" b="1" dirty="0"/>
              <a:t>Command &amp; control/ customary</a:t>
            </a:r>
            <a:r>
              <a:rPr lang="en-AU" sz="2800" dirty="0"/>
              <a:t>: </a:t>
            </a:r>
          </a:p>
          <a:p>
            <a:r>
              <a:rPr lang="en-AU" sz="2800" dirty="0"/>
              <a:t>Fisheries management 	       	SSF in Kenya</a:t>
            </a:r>
          </a:p>
        </p:txBody>
      </p:sp>
      <p:sp>
        <p:nvSpPr>
          <p:cNvPr id="2" name="TextBox 1"/>
          <p:cNvSpPr txBox="1"/>
          <p:nvPr/>
        </p:nvSpPr>
        <p:spPr>
          <a:xfrm>
            <a:off x="3270181" y="1443030"/>
            <a:ext cx="184666" cy="369332"/>
          </a:xfrm>
          <a:prstGeom prst="rect">
            <a:avLst/>
          </a:prstGeom>
          <a:noFill/>
        </p:spPr>
        <p:txBody>
          <a:bodyPr wrap="none" rtlCol="0">
            <a:spAutoFit/>
          </a:bodyPr>
          <a:lstStyle/>
          <a:p>
            <a:endParaRPr lang="en-US" dirty="0"/>
          </a:p>
        </p:txBody>
      </p:sp>
      <p:grpSp>
        <p:nvGrpSpPr>
          <p:cNvPr id="221" name="Group 220">
            <a:extLst>
              <a:ext uri="{FF2B5EF4-FFF2-40B4-BE49-F238E27FC236}">
                <a16:creationId xmlns:a16="http://schemas.microsoft.com/office/drawing/2014/main" id="{5BF238DA-1F58-034F-AE77-63255ECE6978}"/>
              </a:ext>
            </a:extLst>
          </p:cNvPr>
          <p:cNvGrpSpPr/>
          <p:nvPr/>
        </p:nvGrpSpPr>
        <p:grpSpPr>
          <a:xfrm>
            <a:off x="0" y="6251438"/>
            <a:ext cx="12192000" cy="606561"/>
            <a:chOff x="0" y="6251438"/>
            <a:chExt cx="12192000" cy="606561"/>
          </a:xfrm>
        </p:grpSpPr>
        <p:grpSp>
          <p:nvGrpSpPr>
            <p:cNvPr id="223" name="Group 222">
              <a:extLst>
                <a:ext uri="{FF2B5EF4-FFF2-40B4-BE49-F238E27FC236}">
                  <a16:creationId xmlns:a16="http://schemas.microsoft.com/office/drawing/2014/main" id="{44BCE44D-73EE-3543-8980-2BCC05928A93}"/>
                </a:ext>
              </a:extLst>
            </p:cNvPr>
            <p:cNvGrpSpPr/>
            <p:nvPr/>
          </p:nvGrpSpPr>
          <p:grpSpPr>
            <a:xfrm>
              <a:off x="0" y="6251438"/>
              <a:ext cx="12192000" cy="606561"/>
              <a:chOff x="0" y="5860786"/>
              <a:chExt cx="12192000" cy="997214"/>
            </a:xfrm>
          </p:grpSpPr>
          <p:pic>
            <p:nvPicPr>
              <p:cNvPr id="238" name="Picture 237">
                <a:extLst>
                  <a:ext uri="{FF2B5EF4-FFF2-40B4-BE49-F238E27FC236}">
                    <a16:creationId xmlns:a16="http://schemas.microsoft.com/office/drawing/2014/main" id="{C7F90705-4CAA-9F4E-93A9-630CA6FF096B}"/>
                  </a:ext>
                </a:extLst>
              </p:cNvPr>
              <p:cNvPicPr>
                <a:picLocks noChangeAspect="1"/>
              </p:cNvPicPr>
              <p:nvPr/>
            </p:nvPicPr>
            <p:blipFill rotWithShape="1">
              <a:blip r:embed="rId3"/>
              <a:srcRect t="86036" r="70675"/>
              <a:stretch/>
            </p:blipFill>
            <p:spPr>
              <a:xfrm>
                <a:off x="0" y="5860786"/>
                <a:ext cx="3575304" cy="997214"/>
              </a:xfrm>
              <a:prstGeom prst="rect">
                <a:avLst/>
              </a:prstGeom>
            </p:spPr>
          </p:pic>
          <p:pic>
            <p:nvPicPr>
              <p:cNvPr id="239" name="Picture 238">
                <a:extLst>
                  <a:ext uri="{FF2B5EF4-FFF2-40B4-BE49-F238E27FC236}">
                    <a16:creationId xmlns:a16="http://schemas.microsoft.com/office/drawing/2014/main" id="{BC69C098-DCF6-4E4D-B229-8191A2CEC3D4}"/>
                  </a:ext>
                </a:extLst>
              </p:cNvPr>
              <p:cNvPicPr>
                <a:picLocks noChangeAspect="1"/>
              </p:cNvPicPr>
              <p:nvPr/>
            </p:nvPicPr>
            <p:blipFill rotWithShape="1">
              <a:blip r:embed="rId4"/>
              <a:srcRect t="70918"/>
              <a:stretch/>
            </p:blipFill>
            <p:spPr>
              <a:xfrm>
                <a:off x="3575304" y="5860786"/>
                <a:ext cx="8616696" cy="997214"/>
              </a:xfrm>
              <a:prstGeom prst="rect">
                <a:avLst/>
              </a:prstGeom>
            </p:spPr>
          </p:pic>
        </p:grpSp>
        <p:sp>
          <p:nvSpPr>
            <p:cNvPr id="225" name="Rectangle 224">
              <a:extLst>
                <a:ext uri="{FF2B5EF4-FFF2-40B4-BE49-F238E27FC236}">
                  <a16:creationId xmlns:a16="http://schemas.microsoft.com/office/drawing/2014/main" id="{0CA396B3-EBFB-044B-930C-6C7A498BBC02}"/>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226" name="Rectangle 225">
              <a:extLst>
                <a:ext uri="{FF2B5EF4-FFF2-40B4-BE49-F238E27FC236}">
                  <a16:creationId xmlns:a16="http://schemas.microsoft.com/office/drawing/2014/main" id="{893BE240-985D-4449-B174-E8C9F5CD3C9C}"/>
                </a:ext>
              </a:extLst>
            </p:cNvPr>
            <p:cNvSpPr/>
            <p:nvPr/>
          </p:nvSpPr>
          <p:spPr>
            <a:xfrm>
              <a:off x="9144000" y="6488667"/>
              <a:ext cx="2955937" cy="369332"/>
            </a:xfrm>
            <a:prstGeom prst="rect">
              <a:avLst/>
            </a:prstGeom>
          </p:spPr>
          <p:txBody>
            <a:bodyPr wrap="none">
              <a:spAutoFit/>
            </a:bodyPr>
            <a:lstStyle/>
            <a:p>
              <a:r>
                <a:rPr lang="en-GB" dirty="0">
                  <a:hlinkClick r:id="rId5">
                    <a:extLst>
                      <a:ext uri="{A12FA001-AC4F-418D-AE19-62706E023703}">
                        <ahyp:hlinkClr xmlns:ahyp="http://schemas.microsoft.com/office/drawing/2018/hyperlinkcolor" xmlns="" val="tx"/>
                      </a:ext>
                    </a:extLst>
                  </a:hlinkClick>
                </a:rPr>
                <a:t>https://showyourstripes.info/</a:t>
              </a:r>
              <a:endParaRPr lang="en-US" dirty="0"/>
            </a:p>
          </p:txBody>
        </p:sp>
      </p:grpSp>
      <p:grpSp>
        <p:nvGrpSpPr>
          <p:cNvPr id="4" name="Group 3">
            <a:extLst>
              <a:ext uri="{FF2B5EF4-FFF2-40B4-BE49-F238E27FC236}">
                <a16:creationId xmlns:a16="http://schemas.microsoft.com/office/drawing/2014/main" id="{4BBC9FC4-E02C-3142-B498-23FF275C12C6}"/>
              </a:ext>
            </a:extLst>
          </p:cNvPr>
          <p:cNvGrpSpPr/>
          <p:nvPr/>
        </p:nvGrpSpPr>
        <p:grpSpPr>
          <a:xfrm>
            <a:off x="432361" y="1078782"/>
            <a:ext cx="3041308" cy="2346842"/>
            <a:chOff x="432361" y="902320"/>
            <a:chExt cx="3041308" cy="2346842"/>
          </a:xfrm>
        </p:grpSpPr>
        <p:grpSp>
          <p:nvGrpSpPr>
            <p:cNvPr id="227" name="Group 226"/>
            <p:cNvGrpSpPr/>
            <p:nvPr/>
          </p:nvGrpSpPr>
          <p:grpSpPr>
            <a:xfrm>
              <a:off x="729976" y="3033718"/>
              <a:ext cx="1874648" cy="215444"/>
              <a:chOff x="5799591" y="1628775"/>
              <a:chExt cx="1874648" cy="215444"/>
            </a:xfrm>
          </p:grpSpPr>
          <p:sp>
            <p:nvSpPr>
              <p:cNvPr id="229" name="Rectangle 173"/>
              <p:cNvSpPr>
                <a:spLocks noChangeArrowheads="1"/>
              </p:cNvSpPr>
              <p:nvPr/>
            </p:nvSpPr>
            <p:spPr bwMode="auto">
              <a:xfrm>
                <a:off x="6286953" y="1628775"/>
                <a:ext cx="13872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a:solidFill>
                      <a:srgbClr val="000000"/>
                    </a:solidFill>
                    <a:latin typeface="Arial" pitchFamily="34" charset="0"/>
                  </a:rPr>
                  <a:t>Total fishing bans</a:t>
                </a:r>
                <a:endParaRPr lang="en-US" dirty="0">
                  <a:latin typeface="Arial" pitchFamily="34" charset="0"/>
                </a:endParaRPr>
              </a:p>
            </p:txBody>
          </p:sp>
          <p:sp>
            <p:nvSpPr>
              <p:cNvPr id="230" name="Line 174"/>
              <p:cNvSpPr>
                <a:spLocks noChangeShapeType="1"/>
              </p:cNvSpPr>
              <p:nvPr/>
            </p:nvSpPr>
            <p:spPr bwMode="auto">
              <a:xfrm>
                <a:off x="5799591" y="1731963"/>
                <a:ext cx="274638" cy="1588"/>
              </a:xfrm>
              <a:prstGeom prst="line">
                <a:avLst/>
              </a:prstGeom>
              <a:noFill/>
              <a:ln w="793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Oval 175"/>
              <p:cNvSpPr>
                <a:spLocks noChangeArrowheads="1"/>
              </p:cNvSpPr>
              <p:nvPr/>
            </p:nvSpPr>
            <p:spPr bwMode="auto">
              <a:xfrm>
                <a:off x="5875791" y="1668463"/>
                <a:ext cx="111125" cy="111125"/>
              </a:xfrm>
              <a:prstGeom prst="ellipse">
                <a:avLst/>
              </a:prstGeom>
              <a:solidFill>
                <a:srgbClr val="FF0000"/>
              </a:solidFill>
              <a:ln w="793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40" name="Picture 12" descr="C:\Documents and Settings\Chris\My Documents\My Pictures\presentation pics\park.jpg">
              <a:extLst>
                <a:ext uri="{FF2B5EF4-FFF2-40B4-BE49-F238E27FC236}">
                  <a16:creationId xmlns:a16="http://schemas.microsoft.com/office/drawing/2014/main" id="{16D8E04E-BB03-F249-8A8C-6BD89287F2CC}"/>
                </a:ext>
              </a:extLst>
            </p:cNvPr>
            <p:cNvPicPr>
              <a:picLocks noChangeAspect="1" noChangeArrowheads="1"/>
            </p:cNvPicPr>
            <p:nvPr/>
          </p:nvPicPr>
          <p:blipFill rotWithShape="1">
            <a:blip r:embed="rId6" cstate="print">
              <a:alphaModFix/>
              <a:extLst>
                <a:ext uri="{28A0092B-C50C-407E-A947-70E740481C1C}">
                  <a14:useLocalDpi xmlns:a14="http://schemas.microsoft.com/office/drawing/2010/main"/>
                </a:ext>
              </a:extLst>
            </a:blip>
            <a:srcRect/>
            <a:stretch/>
          </p:blipFill>
          <p:spPr bwMode="auto">
            <a:xfrm>
              <a:off x="432361" y="902320"/>
              <a:ext cx="3041308" cy="1820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241" name="Picture 5" descr="C:\Users\Christina\Desktop\KWS 2.jpg">
            <a:extLst>
              <a:ext uri="{FF2B5EF4-FFF2-40B4-BE49-F238E27FC236}">
                <a16:creationId xmlns:a16="http://schemas.microsoft.com/office/drawing/2014/main" id="{C243FCCB-67F2-2A42-9D4F-938D140E84C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8979032" y="1147487"/>
            <a:ext cx="3041308" cy="1930039"/>
          </a:xfrm>
          <a:prstGeom prst="rect">
            <a:avLst/>
          </a:prstGeom>
          <a:noFill/>
          <a:ln w="38100">
            <a:solidFill>
              <a:schemeClr val="tx1"/>
            </a:solidFill>
            <a:miter lim="800000"/>
            <a:headEnd/>
            <a:tailEnd/>
          </a:ln>
        </p:spPr>
      </p:pic>
      <p:pic>
        <p:nvPicPr>
          <p:cNvPr id="243" name="Picture 242" descr="P1010147 small">
            <a:extLst>
              <a:ext uri="{FF2B5EF4-FFF2-40B4-BE49-F238E27FC236}">
                <a16:creationId xmlns:a16="http://schemas.microsoft.com/office/drawing/2014/main" id="{4F27876F-489F-6C4E-A1E1-575B76C44CE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762052" y="3618494"/>
            <a:ext cx="2402068" cy="2466887"/>
          </a:xfrm>
          <a:prstGeom prst="rect">
            <a:avLst/>
          </a:prstGeom>
          <a:noFill/>
          <a:ln w="38100">
            <a:solidFill>
              <a:schemeClr val="tx1"/>
            </a:solidFill>
            <a:miter lim="800000"/>
            <a:headEnd/>
            <a:tailEnd/>
          </a:ln>
        </p:spPr>
      </p:pic>
      <p:pic>
        <p:nvPicPr>
          <p:cNvPr id="244" name="Picture 243" descr="http://www.coralcoe.org.au/news_stories/fishflight/images/picture3.JPG">
            <a:extLst>
              <a:ext uri="{FF2B5EF4-FFF2-40B4-BE49-F238E27FC236}">
                <a16:creationId xmlns:a16="http://schemas.microsoft.com/office/drawing/2014/main" id="{76D2ACE4-59AE-3846-9E10-F8B05EB80FA5}"/>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53752" y="3615074"/>
            <a:ext cx="1834158" cy="2458314"/>
          </a:xfrm>
          <a:prstGeom prst="rect">
            <a:avLst/>
          </a:prstGeom>
          <a:noFill/>
          <a:ln w="38100">
            <a:solidFill>
              <a:schemeClr val="tx1"/>
            </a:solidFill>
            <a:miter lim="800000"/>
            <a:headEnd/>
            <a:tailEnd/>
          </a:ln>
        </p:spPr>
      </p:pic>
      <p:pic>
        <p:nvPicPr>
          <p:cNvPr id="245" name="Picture 244">
            <a:extLst>
              <a:ext uri="{FF2B5EF4-FFF2-40B4-BE49-F238E27FC236}">
                <a16:creationId xmlns:a16="http://schemas.microsoft.com/office/drawing/2014/main" id="{12255C04-D517-2240-9027-51B7DD64001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03605" y="3619838"/>
            <a:ext cx="2080789" cy="247025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a:extLst>
              <a:ext uri="{FF2B5EF4-FFF2-40B4-BE49-F238E27FC236}">
                <a16:creationId xmlns:a16="http://schemas.microsoft.com/office/drawing/2014/main" id="{36E5A263-648F-BC4B-AFEE-FF6DD3506A77}"/>
              </a:ext>
            </a:extLst>
          </p:cNvPr>
          <p:cNvGrpSpPr/>
          <p:nvPr/>
        </p:nvGrpSpPr>
        <p:grpSpPr>
          <a:xfrm>
            <a:off x="4825104" y="929888"/>
            <a:ext cx="2694192" cy="2624072"/>
            <a:chOff x="4825104" y="625090"/>
            <a:chExt cx="2694192" cy="2624072"/>
          </a:xfrm>
        </p:grpSpPr>
        <p:pic>
          <p:nvPicPr>
            <p:cNvPr id="219" name="Picture 2" descr="C:\Users\Christina\Desktop\sixfour_BeachSeiningLR.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825104" y="832038"/>
              <a:ext cx="2694192" cy="1902773"/>
            </a:xfrm>
            <a:prstGeom prst="rect">
              <a:avLst/>
            </a:prstGeom>
            <a:noFill/>
            <a:extLst>
              <a:ext uri="{909E8E84-426E-40DD-AFC4-6F175D3DCCD1}">
                <a14:hiddenFill xmlns:a14="http://schemas.microsoft.com/office/drawing/2010/main">
                  <a:solidFill>
                    <a:srgbClr val="FFFFFF"/>
                  </a:solidFill>
                </a14:hiddenFill>
              </a:ext>
            </a:extLst>
          </p:spPr>
        </p:pic>
        <p:sp>
          <p:nvSpPr>
            <p:cNvPr id="242" name="Rectangle 241">
              <a:extLst>
                <a:ext uri="{FF2B5EF4-FFF2-40B4-BE49-F238E27FC236}">
                  <a16:creationId xmlns:a16="http://schemas.microsoft.com/office/drawing/2014/main" id="{E9753102-C74F-DA4E-850F-C5EACE47EB7F}"/>
                </a:ext>
              </a:extLst>
            </p:cNvPr>
            <p:cNvSpPr/>
            <p:nvPr/>
          </p:nvSpPr>
          <p:spPr>
            <a:xfrm>
              <a:off x="5449868" y="625090"/>
              <a:ext cx="1223652" cy="186204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1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p>
          </p:txBody>
        </p:sp>
        <p:grpSp>
          <p:nvGrpSpPr>
            <p:cNvPr id="246" name="Group 245">
              <a:extLst>
                <a:ext uri="{FF2B5EF4-FFF2-40B4-BE49-F238E27FC236}">
                  <a16:creationId xmlns:a16="http://schemas.microsoft.com/office/drawing/2014/main" id="{8227B966-A322-E54B-AAEE-4C5EE42E0C3F}"/>
                </a:ext>
              </a:extLst>
            </p:cNvPr>
            <p:cNvGrpSpPr/>
            <p:nvPr/>
          </p:nvGrpSpPr>
          <p:grpSpPr>
            <a:xfrm>
              <a:off x="5159523" y="3033718"/>
              <a:ext cx="1804342" cy="215444"/>
              <a:chOff x="5799591" y="2103438"/>
              <a:chExt cx="1804342" cy="215444"/>
            </a:xfrm>
          </p:grpSpPr>
          <p:sp>
            <p:nvSpPr>
              <p:cNvPr id="254" name="Rectangle 179">
                <a:extLst>
                  <a:ext uri="{FF2B5EF4-FFF2-40B4-BE49-F238E27FC236}">
                    <a16:creationId xmlns:a16="http://schemas.microsoft.com/office/drawing/2014/main" id="{CC219577-B118-7643-9756-6ABD50067BC2}"/>
                  </a:ext>
                </a:extLst>
              </p:cNvPr>
              <p:cNvSpPr>
                <a:spLocks noChangeArrowheads="1"/>
              </p:cNvSpPr>
              <p:nvPr/>
            </p:nvSpPr>
            <p:spPr bwMode="auto">
              <a:xfrm>
                <a:off x="6286953" y="2103438"/>
                <a:ext cx="1316980"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a:solidFill>
                      <a:srgbClr val="000000"/>
                    </a:solidFill>
                    <a:latin typeface="Arial" pitchFamily="34" charset="0"/>
                  </a:rPr>
                  <a:t>Gear restrictions</a:t>
                </a:r>
                <a:endParaRPr lang="en-US" dirty="0">
                  <a:latin typeface="Arial" pitchFamily="34" charset="0"/>
                </a:endParaRPr>
              </a:p>
            </p:txBody>
          </p:sp>
          <p:sp>
            <p:nvSpPr>
              <p:cNvPr id="255" name="Line 180">
                <a:extLst>
                  <a:ext uri="{FF2B5EF4-FFF2-40B4-BE49-F238E27FC236}">
                    <a16:creationId xmlns:a16="http://schemas.microsoft.com/office/drawing/2014/main" id="{4598238F-2801-B849-A330-F12EDBCED246}"/>
                  </a:ext>
                </a:extLst>
              </p:cNvPr>
              <p:cNvSpPr>
                <a:spLocks noChangeShapeType="1"/>
              </p:cNvSpPr>
              <p:nvPr/>
            </p:nvSpPr>
            <p:spPr bwMode="auto">
              <a:xfrm>
                <a:off x="5799591" y="2206625"/>
                <a:ext cx="274638" cy="1588"/>
              </a:xfrm>
              <a:prstGeom prst="line">
                <a:avLst/>
              </a:prstGeom>
              <a:noFill/>
              <a:ln w="793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181">
                <a:extLst>
                  <a:ext uri="{FF2B5EF4-FFF2-40B4-BE49-F238E27FC236}">
                    <a16:creationId xmlns:a16="http://schemas.microsoft.com/office/drawing/2014/main" id="{42200D34-E1E4-7549-AFEF-8A79FC1CFDC3}"/>
                  </a:ext>
                </a:extLst>
              </p:cNvPr>
              <p:cNvSpPr>
                <a:spLocks/>
              </p:cNvSpPr>
              <p:nvPr/>
            </p:nvSpPr>
            <p:spPr bwMode="auto">
              <a:xfrm>
                <a:off x="5859916" y="2128838"/>
                <a:ext cx="155575" cy="155575"/>
              </a:xfrm>
              <a:custGeom>
                <a:avLst/>
                <a:gdLst/>
                <a:ahLst/>
                <a:cxnLst>
                  <a:cxn ang="0">
                    <a:pos x="49" y="0"/>
                  </a:cxn>
                  <a:cxn ang="0">
                    <a:pos x="98" y="49"/>
                  </a:cxn>
                  <a:cxn ang="0">
                    <a:pos x="49" y="98"/>
                  </a:cxn>
                  <a:cxn ang="0">
                    <a:pos x="0" y="49"/>
                  </a:cxn>
                  <a:cxn ang="0">
                    <a:pos x="49" y="0"/>
                  </a:cxn>
                </a:cxnLst>
                <a:rect l="0" t="0" r="r" b="b"/>
                <a:pathLst>
                  <a:path w="98" h="98">
                    <a:moveTo>
                      <a:pt x="49" y="0"/>
                    </a:moveTo>
                    <a:lnTo>
                      <a:pt x="98" y="49"/>
                    </a:lnTo>
                    <a:lnTo>
                      <a:pt x="49" y="98"/>
                    </a:lnTo>
                    <a:lnTo>
                      <a:pt x="0" y="49"/>
                    </a:lnTo>
                    <a:lnTo>
                      <a:pt x="49" y="0"/>
                    </a:lnTo>
                    <a:close/>
                  </a:path>
                </a:pathLst>
              </a:custGeom>
              <a:solidFill>
                <a:srgbClr val="0000FF"/>
              </a:solidFill>
              <a:ln w="793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45003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2" descr="C:\Users\Christina\Desktop\sixfour_BeachSeiningLR.jpg">
            <a:extLst>
              <a:ext uri="{FF2B5EF4-FFF2-40B4-BE49-F238E27FC236}">
                <a16:creationId xmlns:a16="http://schemas.microsoft.com/office/drawing/2014/main" id="{6DC75844-871D-F54F-99C3-F3311A8DDD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98241" y="816595"/>
            <a:ext cx="2069428" cy="146153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4"/>
          <p:cNvGrpSpPr>
            <a:grpSpLocks noChangeAspect="1"/>
          </p:cNvGrpSpPr>
          <p:nvPr/>
        </p:nvGrpSpPr>
        <p:grpSpPr bwMode="auto">
          <a:xfrm>
            <a:off x="3248480" y="1540040"/>
            <a:ext cx="5568950" cy="4953000"/>
            <a:chOff x="720" y="720"/>
            <a:chExt cx="3508" cy="3120"/>
          </a:xfrm>
        </p:grpSpPr>
        <p:sp>
          <p:nvSpPr>
            <p:cNvPr id="53" name="AutoShape 3"/>
            <p:cNvSpPr>
              <a:spLocks noChangeAspect="1" noChangeArrowheads="1" noTextEdit="1"/>
            </p:cNvSpPr>
            <p:nvPr/>
          </p:nvSpPr>
          <p:spPr bwMode="auto">
            <a:xfrm>
              <a:off x="720" y="720"/>
              <a:ext cx="3508" cy="31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Rectangle 6"/>
            <p:cNvSpPr>
              <a:spLocks noChangeArrowheads="1"/>
            </p:cNvSpPr>
            <p:nvPr/>
          </p:nvSpPr>
          <p:spPr bwMode="auto">
            <a:xfrm>
              <a:off x="1183" y="1152"/>
              <a:ext cx="2792" cy="2012"/>
            </a:xfrm>
            <a:prstGeom prst="rect">
              <a:avLst/>
            </a:prstGeom>
            <a:solidFill>
              <a:srgbClr val="FFFFFF"/>
            </a:solidFill>
            <a:ln w="317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Rectangle 7"/>
            <p:cNvSpPr>
              <a:spLocks noChangeArrowheads="1"/>
            </p:cNvSpPr>
            <p:nvPr/>
          </p:nvSpPr>
          <p:spPr bwMode="auto">
            <a:xfrm>
              <a:off x="2254" y="3562"/>
              <a:ext cx="670"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600" dirty="0">
                  <a:solidFill>
                    <a:schemeClr val="tx2"/>
                  </a:solidFill>
                  <a:latin typeface="Arial" pitchFamily="34" charset="0"/>
                </a:rPr>
                <a:t>Time, years</a:t>
              </a:r>
              <a:endParaRPr lang="en-US" dirty="0">
                <a:solidFill>
                  <a:schemeClr val="tx2"/>
                </a:solidFill>
                <a:latin typeface="Arial" pitchFamily="34" charset="0"/>
              </a:endParaRPr>
            </a:p>
          </p:txBody>
        </p:sp>
        <p:sp>
          <p:nvSpPr>
            <p:cNvPr id="56" name="Line 8"/>
            <p:cNvSpPr>
              <a:spLocks noChangeShapeType="1"/>
            </p:cNvSpPr>
            <p:nvPr/>
          </p:nvSpPr>
          <p:spPr bwMode="auto">
            <a:xfrm>
              <a:off x="1182" y="3165"/>
              <a:ext cx="2794"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Line 9"/>
            <p:cNvSpPr>
              <a:spLocks noChangeShapeType="1"/>
            </p:cNvSpPr>
            <p:nvPr/>
          </p:nvSpPr>
          <p:spPr bwMode="auto">
            <a:xfrm flipV="1">
              <a:off x="1182" y="3165"/>
              <a:ext cx="1" cy="2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Line 10"/>
            <p:cNvSpPr>
              <a:spLocks noChangeShapeType="1"/>
            </p:cNvSpPr>
            <p:nvPr/>
          </p:nvSpPr>
          <p:spPr bwMode="auto">
            <a:xfrm flipV="1">
              <a:off x="1493" y="3165"/>
              <a:ext cx="1" cy="2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Line 11"/>
            <p:cNvSpPr>
              <a:spLocks noChangeShapeType="1"/>
            </p:cNvSpPr>
            <p:nvPr/>
          </p:nvSpPr>
          <p:spPr bwMode="auto">
            <a:xfrm flipV="1">
              <a:off x="1803" y="3165"/>
              <a:ext cx="1" cy="2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Line 12"/>
            <p:cNvSpPr>
              <a:spLocks noChangeShapeType="1"/>
            </p:cNvSpPr>
            <p:nvPr/>
          </p:nvSpPr>
          <p:spPr bwMode="auto">
            <a:xfrm flipV="1">
              <a:off x="2113" y="3165"/>
              <a:ext cx="1" cy="2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Line 13"/>
            <p:cNvSpPr>
              <a:spLocks noChangeShapeType="1"/>
            </p:cNvSpPr>
            <p:nvPr/>
          </p:nvSpPr>
          <p:spPr bwMode="auto">
            <a:xfrm flipV="1">
              <a:off x="2423" y="3165"/>
              <a:ext cx="1" cy="2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Line 14"/>
            <p:cNvSpPr>
              <a:spLocks noChangeShapeType="1"/>
            </p:cNvSpPr>
            <p:nvPr/>
          </p:nvSpPr>
          <p:spPr bwMode="auto">
            <a:xfrm flipV="1">
              <a:off x="2734" y="3165"/>
              <a:ext cx="1" cy="2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Line 15"/>
            <p:cNvSpPr>
              <a:spLocks noChangeShapeType="1"/>
            </p:cNvSpPr>
            <p:nvPr/>
          </p:nvSpPr>
          <p:spPr bwMode="auto">
            <a:xfrm flipV="1">
              <a:off x="3045" y="3165"/>
              <a:ext cx="1" cy="2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Line 16"/>
            <p:cNvSpPr>
              <a:spLocks noChangeShapeType="1"/>
            </p:cNvSpPr>
            <p:nvPr/>
          </p:nvSpPr>
          <p:spPr bwMode="auto">
            <a:xfrm flipV="1">
              <a:off x="3355" y="3165"/>
              <a:ext cx="1" cy="2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Line 17"/>
            <p:cNvSpPr>
              <a:spLocks noChangeShapeType="1"/>
            </p:cNvSpPr>
            <p:nvPr/>
          </p:nvSpPr>
          <p:spPr bwMode="auto">
            <a:xfrm flipV="1">
              <a:off x="3665" y="3165"/>
              <a:ext cx="1" cy="2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Line 18"/>
            <p:cNvSpPr>
              <a:spLocks noChangeShapeType="1"/>
            </p:cNvSpPr>
            <p:nvPr/>
          </p:nvSpPr>
          <p:spPr bwMode="auto">
            <a:xfrm flipV="1">
              <a:off x="3976" y="3165"/>
              <a:ext cx="1" cy="2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Rectangle 19"/>
            <p:cNvSpPr>
              <a:spLocks noChangeArrowheads="1"/>
            </p:cNvSpPr>
            <p:nvPr/>
          </p:nvSpPr>
          <p:spPr bwMode="auto">
            <a:xfrm rot="5400000">
              <a:off x="1031" y="3303"/>
              <a:ext cx="30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700">
                  <a:solidFill>
                    <a:schemeClr val="tx2"/>
                  </a:solidFill>
                  <a:latin typeface="Arial" pitchFamily="34" charset="0"/>
                </a:rPr>
                <a:t>1996</a:t>
              </a:r>
              <a:endParaRPr lang="en-US">
                <a:solidFill>
                  <a:schemeClr val="tx2"/>
                </a:solidFill>
                <a:latin typeface="Arial" pitchFamily="34" charset="0"/>
              </a:endParaRPr>
            </a:p>
          </p:txBody>
        </p:sp>
        <p:sp>
          <p:nvSpPr>
            <p:cNvPr id="68" name="Rectangle 20"/>
            <p:cNvSpPr>
              <a:spLocks noChangeArrowheads="1"/>
            </p:cNvSpPr>
            <p:nvPr/>
          </p:nvSpPr>
          <p:spPr bwMode="auto">
            <a:xfrm rot="5400000">
              <a:off x="1341" y="3303"/>
              <a:ext cx="30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700">
                  <a:solidFill>
                    <a:schemeClr val="tx2"/>
                  </a:solidFill>
                  <a:latin typeface="Arial" pitchFamily="34" charset="0"/>
                </a:rPr>
                <a:t>1997</a:t>
              </a:r>
              <a:endParaRPr lang="en-US">
                <a:solidFill>
                  <a:schemeClr val="tx2"/>
                </a:solidFill>
                <a:latin typeface="Arial" pitchFamily="34" charset="0"/>
              </a:endParaRPr>
            </a:p>
          </p:txBody>
        </p:sp>
        <p:sp>
          <p:nvSpPr>
            <p:cNvPr id="69" name="Rectangle 21"/>
            <p:cNvSpPr>
              <a:spLocks noChangeArrowheads="1"/>
            </p:cNvSpPr>
            <p:nvPr/>
          </p:nvSpPr>
          <p:spPr bwMode="auto">
            <a:xfrm rot="5400000">
              <a:off x="1652" y="3303"/>
              <a:ext cx="30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700">
                  <a:solidFill>
                    <a:schemeClr val="tx2"/>
                  </a:solidFill>
                  <a:latin typeface="Arial" pitchFamily="34" charset="0"/>
                </a:rPr>
                <a:t>1998</a:t>
              </a:r>
              <a:endParaRPr lang="en-US">
                <a:solidFill>
                  <a:schemeClr val="tx2"/>
                </a:solidFill>
                <a:latin typeface="Arial" pitchFamily="34" charset="0"/>
              </a:endParaRPr>
            </a:p>
          </p:txBody>
        </p:sp>
        <p:sp>
          <p:nvSpPr>
            <p:cNvPr id="70" name="Rectangle 22"/>
            <p:cNvSpPr>
              <a:spLocks noChangeArrowheads="1"/>
            </p:cNvSpPr>
            <p:nvPr/>
          </p:nvSpPr>
          <p:spPr bwMode="auto">
            <a:xfrm rot="5400000">
              <a:off x="1962" y="3303"/>
              <a:ext cx="30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700">
                  <a:solidFill>
                    <a:schemeClr val="tx2"/>
                  </a:solidFill>
                  <a:latin typeface="Arial" pitchFamily="34" charset="0"/>
                </a:rPr>
                <a:t>1999</a:t>
              </a:r>
              <a:endParaRPr lang="en-US">
                <a:solidFill>
                  <a:schemeClr val="tx2"/>
                </a:solidFill>
                <a:latin typeface="Arial" pitchFamily="34" charset="0"/>
              </a:endParaRPr>
            </a:p>
          </p:txBody>
        </p:sp>
        <p:sp>
          <p:nvSpPr>
            <p:cNvPr id="71" name="Rectangle 23"/>
            <p:cNvSpPr>
              <a:spLocks noChangeArrowheads="1"/>
            </p:cNvSpPr>
            <p:nvPr/>
          </p:nvSpPr>
          <p:spPr bwMode="auto">
            <a:xfrm rot="5400000">
              <a:off x="2272" y="3303"/>
              <a:ext cx="30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700">
                  <a:solidFill>
                    <a:schemeClr val="tx2"/>
                  </a:solidFill>
                  <a:latin typeface="Arial" pitchFamily="34" charset="0"/>
                </a:rPr>
                <a:t>2000</a:t>
              </a:r>
              <a:endParaRPr lang="en-US">
                <a:solidFill>
                  <a:schemeClr val="tx2"/>
                </a:solidFill>
                <a:latin typeface="Arial" pitchFamily="34" charset="0"/>
              </a:endParaRPr>
            </a:p>
          </p:txBody>
        </p:sp>
        <p:sp>
          <p:nvSpPr>
            <p:cNvPr id="72" name="Rectangle 24"/>
            <p:cNvSpPr>
              <a:spLocks noChangeArrowheads="1"/>
            </p:cNvSpPr>
            <p:nvPr/>
          </p:nvSpPr>
          <p:spPr bwMode="auto">
            <a:xfrm rot="5400000">
              <a:off x="2583" y="3303"/>
              <a:ext cx="30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700">
                  <a:solidFill>
                    <a:schemeClr val="tx2"/>
                  </a:solidFill>
                  <a:latin typeface="Arial" pitchFamily="34" charset="0"/>
                </a:rPr>
                <a:t>2001</a:t>
              </a:r>
              <a:endParaRPr lang="en-US">
                <a:solidFill>
                  <a:schemeClr val="tx2"/>
                </a:solidFill>
                <a:latin typeface="Arial" pitchFamily="34" charset="0"/>
              </a:endParaRPr>
            </a:p>
          </p:txBody>
        </p:sp>
        <p:sp>
          <p:nvSpPr>
            <p:cNvPr id="73" name="Rectangle 25"/>
            <p:cNvSpPr>
              <a:spLocks noChangeArrowheads="1"/>
            </p:cNvSpPr>
            <p:nvPr/>
          </p:nvSpPr>
          <p:spPr bwMode="auto">
            <a:xfrm rot="5400000">
              <a:off x="2894" y="3303"/>
              <a:ext cx="30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700" dirty="0">
                  <a:solidFill>
                    <a:schemeClr val="tx2"/>
                  </a:solidFill>
                  <a:latin typeface="Arial" pitchFamily="34" charset="0"/>
                </a:rPr>
                <a:t>2002</a:t>
              </a:r>
              <a:endParaRPr lang="en-US" dirty="0">
                <a:solidFill>
                  <a:schemeClr val="tx2"/>
                </a:solidFill>
                <a:latin typeface="Arial" pitchFamily="34" charset="0"/>
              </a:endParaRPr>
            </a:p>
          </p:txBody>
        </p:sp>
        <p:sp>
          <p:nvSpPr>
            <p:cNvPr id="74" name="Rectangle 26"/>
            <p:cNvSpPr>
              <a:spLocks noChangeArrowheads="1"/>
            </p:cNvSpPr>
            <p:nvPr/>
          </p:nvSpPr>
          <p:spPr bwMode="auto">
            <a:xfrm rot="5400000">
              <a:off x="3204" y="3303"/>
              <a:ext cx="30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700">
                  <a:solidFill>
                    <a:schemeClr val="tx2"/>
                  </a:solidFill>
                  <a:latin typeface="Arial" pitchFamily="34" charset="0"/>
                </a:rPr>
                <a:t>2003</a:t>
              </a:r>
              <a:endParaRPr lang="en-US">
                <a:solidFill>
                  <a:schemeClr val="tx2"/>
                </a:solidFill>
                <a:latin typeface="Arial" pitchFamily="34" charset="0"/>
              </a:endParaRPr>
            </a:p>
          </p:txBody>
        </p:sp>
        <p:sp>
          <p:nvSpPr>
            <p:cNvPr id="75" name="Rectangle 27"/>
            <p:cNvSpPr>
              <a:spLocks noChangeArrowheads="1"/>
            </p:cNvSpPr>
            <p:nvPr/>
          </p:nvSpPr>
          <p:spPr bwMode="auto">
            <a:xfrm rot="5400000">
              <a:off x="3514" y="3303"/>
              <a:ext cx="30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700">
                  <a:solidFill>
                    <a:schemeClr val="tx2"/>
                  </a:solidFill>
                  <a:latin typeface="Arial" pitchFamily="34" charset="0"/>
                </a:rPr>
                <a:t>2004</a:t>
              </a:r>
              <a:endParaRPr lang="en-US">
                <a:solidFill>
                  <a:schemeClr val="tx2"/>
                </a:solidFill>
                <a:latin typeface="Arial" pitchFamily="34" charset="0"/>
              </a:endParaRPr>
            </a:p>
          </p:txBody>
        </p:sp>
        <p:sp>
          <p:nvSpPr>
            <p:cNvPr id="76" name="Rectangle 28"/>
            <p:cNvSpPr>
              <a:spLocks noChangeArrowheads="1"/>
            </p:cNvSpPr>
            <p:nvPr/>
          </p:nvSpPr>
          <p:spPr bwMode="auto">
            <a:xfrm rot="5400000">
              <a:off x="3825" y="3303"/>
              <a:ext cx="30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700">
                  <a:solidFill>
                    <a:schemeClr val="tx2"/>
                  </a:solidFill>
                  <a:latin typeface="Arial" pitchFamily="34" charset="0"/>
                </a:rPr>
                <a:t>2005</a:t>
              </a:r>
              <a:endParaRPr lang="en-US">
                <a:solidFill>
                  <a:schemeClr val="tx2"/>
                </a:solidFill>
                <a:latin typeface="Arial" pitchFamily="34" charset="0"/>
              </a:endParaRPr>
            </a:p>
          </p:txBody>
        </p:sp>
        <p:sp>
          <p:nvSpPr>
            <p:cNvPr id="77" name="Rectangle 29"/>
            <p:cNvSpPr>
              <a:spLocks noChangeArrowheads="1"/>
            </p:cNvSpPr>
            <p:nvPr/>
          </p:nvSpPr>
          <p:spPr bwMode="auto">
            <a:xfrm rot="16200000">
              <a:off x="141" y="2067"/>
              <a:ext cx="1429"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lvl="0" fontAlgn="base">
                <a:spcBef>
                  <a:spcPct val="0"/>
                </a:spcBef>
                <a:spcAft>
                  <a:spcPct val="0"/>
                </a:spcAft>
              </a:pPr>
              <a:r>
                <a:rPr lang="en-US" sz="1600" dirty="0">
                  <a:solidFill>
                    <a:schemeClr val="tx2"/>
                  </a:solidFill>
                  <a:latin typeface="Arial" pitchFamily="34" charset="0"/>
                </a:rPr>
                <a:t>CPUE, kg fisher </a:t>
              </a:r>
              <a:r>
                <a:rPr lang="en-US" sz="1600" baseline="30000" dirty="0">
                  <a:solidFill>
                    <a:schemeClr val="tx2"/>
                  </a:solidFill>
                  <a:latin typeface="Arial" pitchFamily="34" charset="0"/>
                </a:rPr>
                <a:t>-1</a:t>
              </a:r>
              <a:r>
                <a:rPr lang="en-US" sz="1600" dirty="0">
                  <a:solidFill>
                    <a:schemeClr val="tx2"/>
                  </a:solidFill>
                  <a:latin typeface="Arial" pitchFamily="34" charset="0"/>
                </a:rPr>
                <a:t> day</a:t>
              </a:r>
              <a:r>
                <a:rPr lang="en-US" baseline="30000" dirty="0">
                  <a:solidFill>
                    <a:schemeClr val="tx2"/>
                  </a:solidFill>
                  <a:latin typeface="Arial" pitchFamily="34" charset="0"/>
                </a:rPr>
                <a:t> -1</a:t>
              </a:r>
              <a:r>
                <a:rPr lang="en-US" dirty="0">
                  <a:solidFill>
                    <a:schemeClr val="tx2"/>
                  </a:solidFill>
                  <a:latin typeface="Arial" pitchFamily="34" charset="0"/>
                </a:rPr>
                <a:t> </a:t>
              </a:r>
            </a:p>
          </p:txBody>
        </p:sp>
        <p:sp>
          <p:nvSpPr>
            <p:cNvPr id="78" name="Line 33"/>
            <p:cNvSpPr>
              <a:spLocks noChangeShapeType="1"/>
            </p:cNvSpPr>
            <p:nvPr/>
          </p:nvSpPr>
          <p:spPr bwMode="auto">
            <a:xfrm flipV="1">
              <a:off x="1182" y="1151"/>
              <a:ext cx="1" cy="2014"/>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9" name="Line 34"/>
            <p:cNvSpPr>
              <a:spLocks noChangeShapeType="1"/>
            </p:cNvSpPr>
            <p:nvPr/>
          </p:nvSpPr>
          <p:spPr bwMode="auto">
            <a:xfrm>
              <a:off x="1154" y="3165"/>
              <a:ext cx="28"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0" name="Line 35"/>
            <p:cNvSpPr>
              <a:spLocks noChangeShapeType="1"/>
            </p:cNvSpPr>
            <p:nvPr/>
          </p:nvSpPr>
          <p:spPr bwMode="auto">
            <a:xfrm>
              <a:off x="1154" y="2662"/>
              <a:ext cx="28"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1" name="Line 36"/>
            <p:cNvSpPr>
              <a:spLocks noChangeShapeType="1"/>
            </p:cNvSpPr>
            <p:nvPr/>
          </p:nvSpPr>
          <p:spPr bwMode="auto">
            <a:xfrm>
              <a:off x="1154" y="2158"/>
              <a:ext cx="28"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2" name="Line 37"/>
            <p:cNvSpPr>
              <a:spLocks noChangeShapeType="1"/>
            </p:cNvSpPr>
            <p:nvPr/>
          </p:nvSpPr>
          <p:spPr bwMode="auto">
            <a:xfrm>
              <a:off x="1154" y="1655"/>
              <a:ext cx="28"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3" name="Line 38"/>
            <p:cNvSpPr>
              <a:spLocks noChangeShapeType="1"/>
            </p:cNvSpPr>
            <p:nvPr/>
          </p:nvSpPr>
          <p:spPr bwMode="auto">
            <a:xfrm>
              <a:off x="1154" y="1151"/>
              <a:ext cx="28"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4" name="Rectangle 39"/>
            <p:cNvSpPr>
              <a:spLocks noChangeArrowheads="1"/>
            </p:cNvSpPr>
            <p:nvPr/>
          </p:nvSpPr>
          <p:spPr bwMode="auto">
            <a:xfrm>
              <a:off x="1014" y="3089"/>
              <a:ext cx="7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700">
                  <a:solidFill>
                    <a:schemeClr val="tx2"/>
                  </a:solidFill>
                  <a:latin typeface="Arial" pitchFamily="34" charset="0"/>
                </a:rPr>
                <a:t>1</a:t>
              </a:r>
              <a:endParaRPr lang="en-US">
                <a:solidFill>
                  <a:schemeClr val="tx2"/>
                </a:solidFill>
                <a:latin typeface="Arial" pitchFamily="34" charset="0"/>
              </a:endParaRPr>
            </a:p>
          </p:txBody>
        </p:sp>
        <p:sp>
          <p:nvSpPr>
            <p:cNvPr id="85" name="Rectangle 40"/>
            <p:cNvSpPr>
              <a:spLocks noChangeArrowheads="1"/>
            </p:cNvSpPr>
            <p:nvPr/>
          </p:nvSpPr>
          <p:spPr bwMode="auto">
            <a:xfrm>
              <a:off x="1014" y="2585"/>
              <a:ext cx="7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700">
                  <a:solidFill>
                    <a:schemeClr val="tx2"/>
                  </a:solidFill>
                  <a:latin typeface="Arial" pitchFamily="34" charset="0"/>
                </a:rPr>
                <a:t>2</a:t>
              </a:r>
              <a:endParaRPr lang="en-US">
                <a:solidFill>
                  <a:schemeClr val="tx2"/>
                </a:solidFill>
                <a:latin typeface="Arial" pitchFamily="34" charset="0"/>
              </a:endParaRPr>
            </a:p>
          </p:txBody>
        </p:sp>
        <p:sp>
          <p:nvSpPr>
            <p:cNvPr id="86" name="Rectangle 41"/>
            <p:cNvSpPr>
              <a:spLocks noChangeArrowheads="1"/>
            </p:cNvSpPr>
            <p:nvPr/>
          </p:nvSpPr>
          <p:spPr bwMode="auto">
            <a:xfrm>
              <a:off x="1014" y="2082"/>
              <a:ext cx="7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700">
                  <a:solidFill>
                    <a:schemeClr val="tx2"/>
                  </a:solidFill>
                  <a:latin typeface="Arial" pitchFamily="34" charset="0"/>
                </a:rPr>
                <a:t>3</a:t>
              </a:r>
              <a:endParaRPr lang="en-US">
                <a:solidFill>
                  <a:schemeClr val="tx2"/>
                </a:solidFill>
                <a:latin typeface="Arial" pitchFamily="34" charset="0"/>
              </a:endParaRPr>
            </a:p>
          </p:txBody>
        </p:sp>
        <p:sp>
          <p:nvSpPr>
            <p:cNvPr id="87" name="Rectangle 42"/>
            <p:cNvSpPr>
              <a:spLocks noChangeArrowheads="1"/>
            </p:cNvSpPr>
            <p:nvPr/>
          </p:nvSpPr>
          <p:spPr bwMode="auto">
            <a:xfrm>
              <a:off x="1014" y="1578"/>
              <a:ext cx="7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700">
                  <a:solidFill>
                    <a:schemeClr val="tx2"/>
                  </a:solidFill>
                  <a:latin typeface="Arial" pitchFamily="34" charset="0"/>
                </a:rPr>
                <a:t>4</a:t>
              </a:r>
              <a:endParaRPr lang="en-US">
                <a:solidFill>
                  <a:schemeClr val="tx2"/>
                </a:solidFill>
                <a:latin typeface="Arial" pitchFamily="34" charset="0"/>
              </a:endParaRPr>
            </a:p>
          </p:txBody>
        </p:sp>
        <p:sp>
          <p:nvSpPr>
            <p:cNvPr id="88" name="Rectangle 43"/>
            <p:cNvSpPr>
              <a:spLocks noChangeArrowheads="1"/>
            </p:cNvSpPr>
            <p:nvPr/>
          </p:nvSpPr>
          <p:spPr bwMode="auto">
            <a:xfrm>
              <a:off x="1014" y="1075"/>
              <a:ext cx="7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700">
                  <a:solidFill>
                    <a:schemeClr val="tx2"/>
                  </a:solidFill>
                  <a:latin typeface="Arial" pitchFamily="34" charset="0"/>
                </a:rPr>
                <a:t>5</a:t>
              </a:r>
              <a:endParaRPr lang="en-US">
                <a:solidFill>
                  <a:schemeClr val="tx2"/>
                </a:solidFill>
                <a:latin typeface="Arial" pitchFamily="34" charset="0"/>
              </a:endParaRPr>
            </a:p>
          </p:txBody>
        </p:sp>
        <p:sp>
          <p:nvSpPr>
            <p:cNvPr id="89" name="Freeform 44"/>
            <p:cNvSpPr>
              <a:spLocks/>
            </p:cNvSpPr>
            <p:nvPr/>
          </p:nvSpPr>
          <p:spPr bwMode="auto">
            <a:xfrm flipV="1">
              <a:off x="1182" y="1577"/>
              <a:ext cx="2794" cy="825"/>
            </a:xfrm>
            <a:custGeom>
              <a:avLst/>
              <a:gdLst/>
              <a:ahLst/>
              <a:cxnLst>
                <a:cxn ang="0">
                  <a:pos x="0" y="913"/>
                </a:cxn>
                <a:cxn ang="0">
                  <a:pos x="355" y="944"/>
                </a:cxn>
                <a:cxn ang="0">
                  <a:pos x="710" y="293"/>
                </a:cxn>
                <a:cxn ang="0">
                  <a:pos x="1065" y="159"/>
                </a:cxn>
                <a:cxn ang="0">
                  <a:pos x="1420" y="0"/>
                </a:cxn>
                <a:cxn ang="0">
                  <a:pos x="1776" y="31"/>
                </a:cxn>
                <a:cxn ang="0">
                  <a:pos x="2131" y="639"/>
                </a:cxn>
                <a:cxn ang="0">
                  <a:pos x="2486" y="680"/>
                </a:cxn>
                <a:cxn ang="0">
                  <a:pos x="2841" y="465"/>
                </a:cxn>
                <a:cxn ang="0">
                  <a:pos x="3197" y="763"/>
                </a:cxn>
              </a:cxnLst>
              <a:rect l="0" t="0" r="r" b="b"/>
              <a:pathLst>
                <a:path w="3197" h="944">
                  <a:moveTo>
                    <a:pt x="0" y="913"/>
                  </a:moveTo>
                  <a:lnTo>
                    <a:pt x="355" y="944"/>
                  </a:lnTo>
                  <a:lnTo>
                    <a:pt x="710" y="293"/>
                  </a:lnTo>
                  <a:lnTo>
                    <a:pt x="1065" y="159"/>
                  </a:lnTo>
                  <a:lnTo>
                    <a:pt x="1420" y="0"/>
                  </a:lnTo>
                  <a:lnTo>
                    <a:pt x="1776" y="31"/>
                  </a:lnTo>
                  <a:lnTo>
                    <a:pt x="2131" y="639"/>
                  </a:lnTo>
                  <a:lnTo>
                    <a:pt x="2486" y="680"/>
                  </a:lnTo>
                  <a:lnTo>
                    <a:pt x="2841" y="465"/>
                  </a:lnTo>
                  <a:lnTo>
                    <a:pt x="3197" y="763"/>
                  </a:lnTo>
                </a:path>
              </a:pathLst>
            </a:cu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0" name="Line 45"/>
            <p:cNvSpPr>
              <a:spLocks noChangeShapeType="1"/>
            </p:cNvSpPr>
            <p:nvPr/>
          </p:nvSpPr>
          <p:spPr bwMode="auto">
            <a:xfrm flipV="1">
              <a:off x="1182" y="1469"/>
              <a:ext cx="1" cy="135"/>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1" name="Line 46"/>
            <p:cNvSpPr>
              <a:spLocks noChangeShapeType="1"/>
            </p:cNvSpPr>
            <p:nvPr/>
          </p:nvSpPr>
          <p:spPr bwMode="auto">
            <a:xfrm>
              <a:off x="1154" y="1469"/>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2" name="Line 47"/>
            <p:cNvSpPr>
              <a:spLocks noChangeShapeType="1"/>
            </p:cNvSpPr>
            <p:nvPr/>
          </p:nvSpPr>
          <p:spPr bwMode="auto">
            <a:xfrm>
              <a:off x="1182" y="1604"/>
              <a:ext cx="1" cy="135"/>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3" name="Line 48"/>
            <p:cNvSpPr>
              <a:spLocks noChangeShapeType="1"/>
            </p:cNvSpPr>
            <p:nvPr/>
          </p:nvSpPr>
          <p:spPr bwMode="auto">
            <a:xfrm>
              <a:off x="1154" y="1739"/>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4" name="Oval 49"/>
            <p:cNvSpPr>
              <a:spLocks noChangeArrowheads="1"/>
            </p:cNvSpPr>
            <p:nvPr/>
          </p:nvSpPr>
          <p:spPr bwMode="auto">
            <a:xfrm>
              <a:off x="1143" y="1564"/>
              <a:ext cx="71" cy="70"/>
            </a:xfrm>
            <a:prstGeom prst="ellipse">
              <a:avLst/>
            </a:prstGeom>
            <a:solidFill>
              <a:srgbClr val="FF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5" name="Line 50"/>
            <p:cNvSpPr>
              <a:spLocks noChangeShapeType="1"/>
            </p:cNvSpPr>
            <p:nvPr/>
          </p:nvSpPr>
          <p:spPr bwMode="auto">
            <a:xfrm flipV="1">
              <a:off x="1493" y="1525"/>
              <a:ext cx="1" cy="5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6" name="Line 51"/>
            <p:cNvSpPr>
              <a:spLocks noChangeShapeType="1"/>
            </p:cNvSpPr>
            <p:nvPr/>
          </p:nvSpPr>
          <p:spPr bwMode="auto">
            <a:xfrm>
              <a:off x="1465" y="1525"/>
              <a:ext cx="56"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7" name="Line 52"/>
            <p:cNvSpPr>
              <a:spLocks noChangeShapeType="1"/>
            </p:cNvSpPr>
            <p:nvPr/>
          </p:nvSpPr>
          <p:spPr bwMode="auto">
            <a:xfrm>
              <a:off x="1493" y="1577"/>
              <a:ext cx="1" cy="5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8" name="Line 53"/>
            <p:cNvSpPr>
              <a:spLocks noChangeShapeType="1"/>
            </p:cNvSpPr>
            <p:nvPr/>
          </p:nvSpPr>
          <p:spPr bwMode="auto">
            <a:xfrm>
              <a:off x="1465" y="1628"/>
              <a:ext cx="56"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9" name="Oval 54"/>
            <p:cNvSpPr>
              <a:spLocks noChangeArrowheads="1"/>
            </p:cNvSpPr>
            <p:nvPr/>
          </p:nvSpPr>
          <p:spPr bwMode="auto">
            <a:xfrm>
              <a:off x="1454" y="1537"/>
              <a:ext cx="70" cy="70"/>
            </a:xfrm>
            <a:prstGeom prst="ellipse">
              <a:avLst/>
            </a:prstGeom>
            <a:solidFill>
              <a:srgbClr val="FF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0" name="Line 55"/>
            <p:cNvSpPr>
              <a:spLocks noChangeShapeType="1"/>
            </p:cNvSpPr>
            <p:nvPr/>
          </p:nvSpPr>
          <p:spPr bwMode="auto">
            <a:xfrm flipV="1">
              <a:off x="1803" y="2031"/>
              <a:ext cx="1" cy="115"/>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1" name="Line 56"/>
            <p:cNvSpPr>
              <a:spLocks noChangeShapeType="1"/>
            </p:cNvSpPr>
            <p:nvPr/>
          </p:nvSpPr>
          <p:spPr bwMode="auto">
            <a:xfrm>
              <a:off x="1775" y="2031"/>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2" name="Line 57"/>
            <p:cNvSpPr>
              <a:spLocks noChangeShapeType="1"/>
            </p:cNvSpPr>
            <p:nvPr/>
          </p:nvSpPr>
          <p:spPr bwMode="auto">
            <a:xfrm>
              <a:off x="1803" y="2146"/>
              <a:ext cx="1" cy="115"/>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 name="Line 58"/>
            <p:cNvSpPr>
              <a:spLocks noChangeShapeType="1"/>
            </p:cNvSpPr>
            <p:nvPr/>
          </p:nvSpPr>
          <p:spPr bwMode="auto">
            <a:xfrm>
              <a:off x="1775" y="2261"/>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 name="Oval 59"/>
            <p:cNvSpPr>
              <a:spLocks noChangeArrowheads="1"/>
            </p:cNvSpPr>
            <p:nvPr/>
          </p:nvSpPr>
          <p:spPr bwMode="auto">
            <a:xfrm>
              <a:off x="1764" y="2106"/>
              <a:ext cx="70" cy="70"/>
            </a:xfrm>
            <a:prstGeom prst="ellipse">
              <a:avLst/>
            </a:prstGeom>
            <a:solidFill>
              <a:srgbClr val="FF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 name="Line 60"/>
            <p:cNvSpPr>
              <a:spLocks noChangeShapeType="1"/>
            </p:cNvSpPr>
            <p:nvPr/>
          </p:nvSpPr>
          <p:spPr bwMode="auto">
            <a:xfrm flipV="1">
              <a:off x="2113" y="2223"/>
              <a:ext cx="1" cy="4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 name="Line 61"/>
            <p:cNvSpPr>
              <a:spLocks noChangeShapeType="1"/>
            </p:cNvSpPr>
            <p:nvPr/>
          </p:nvSpPr>
          <p:spPr bwMode="auto">
            <a:xfrm>
              <a:off x="2085" y="2223"/>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 name="Line 62"/>
            <p:cNvSpPr>
              <a:spLocks noChangeShapeType="1"/>
            </p:cNvSpPr>
            <p:nvPr/>
          </p:nvSpPr>
          <p:spPr bwMode="auto">
            <a:xfrm>
              <a:off x="2113" y="2263"/>
              <a:ext cx="1" cy="4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 name="Line 63"/>
            <p:cNvSpPr>
              <a:spLocks noChangeShapeType="1"/>
            </p:cNvSpPr>
            <p:nvPr/>
          </p:nvSpPr>
          <p:spPr bwMode="auto">
            <a:xfrm>
              <a:off x="2085" y="2304"/>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9" name="Oval 64"/>
            <p:cNvSpPr>
              <a:spLocks noChangeArrowheads="1"/>
            </p:cNvSpPr>
            <p:nvPr/>
          </p:nvSpPr>
          <p:spPr bwMode="auto">
            <a:xfrm>
              <a:off x="2074" y="2223"/>
              <a:ext cx="70" cy="70"/>
            </a:xfrm>
            <a:prstGeom prst="ellipse">
              <a:avLst/>
            </a:prstGeom>
            <a:solidFill>
              <a:srgbClr val="FF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0" name="Line 65"/>
            <p:cNvSpPr>
              <a:spLocks noChangeShapeType="1"/>
            </p:cNvSpPr>
            <p:nvPr/>
          </p:nvSpPr>
          <p:spPr bwMode="auto">
            <a:xfrm flipV="1">
              <a:off x="2423" y="2350"/>
              <a:ext cx="1" cy="5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1" name="Line 66"/>
            <p:cNvSpPr>
              <a:spLocks noChangeShapeType="1"/>
            </p:cNvSpPr>
            <p:nvPr/>
          </p:nvSpPr>
          <p:spPr bwMode="auto">
            <a:xfrm>
              <a:off x="2395" y="2350"/>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2" name="Line 67"/>
            <p:cNvSpPr>
              <a:spLocks noChangeShapeType="1"/>
            </p:cNvSpPr>
            <p:nvPr/>
          </p:nvSpPr>
          <p:spPr bwMode="auto">
            <a:xfrm>
              <a:off x="2423" y="2402"/>
              <a:ext cx="1" cy="53"/>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3" name="Line 68"/>
            <p:cNvSpPr>
              <a:spLocks noChangeShapeType="1"/>
            </p:cNvSpPr>
            <p:nvPr/>
          </p:nvSpPr>
          <p:spPr bwMode="auto">
            <a:xfrm>
              <a:off x="2395" y="2455"/>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4" name="Oval 69"/>
            <p:cNvSpPr>
              <a:spLocks noChangeArrowheads="1"/>
            </p:cNvSpPr>
            <p:nvPr/>
          </p:nvSpPr>
          <p:spPr bwMode="auto">
            <a:xfrm>
              <a:off x="2384" y="2362"/>
              <a:ext cx="71" cy="70"/>
            </a:xfrm>
            <a:prstGeom prst="ellipse">
              <a:avLst/>
            </a:prstGeom>
            <a:solidFill>
              <a:srgbClr val="FF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5" name="Line 70"/>
            <p:cNvSpPr>
              <a:spLocks noChangeShapeType="1"/>
            </p:cNvSpPr>
            <p:nvPr/>
          </p:nvSpPr>
          <p:spPr bwMode="auto">
            <a:xfrm flipV="1">
              <a:off x="2734" y="2277"/>
              <a:ext cx="1" cy="98"/>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6" name="Line 71"/>
            <p:cNvSpPr>
              <a:spLocks noChangeShapeType="1"/>
            </p:cNvSpPr>
            <p:nvPr/>
          </p:nvSpPr>
          <p:spPr bwMode="auto">
            <a:xfrm>
              <a:off x="2706" y="2277"/>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7" name="Line 72"/>
            <p:cNvSpPr>
              <a:spLocks noChangeShapeType="1"/>
            </p:cNvSpPr>
            <p:nvPr/>
          </p:nvSpPr>
          <p:spPr bwMode="auto">
            <a:xfrm>
              <a:off x="2734" y="2375"/>
              <a:ext cx="1" cy="97"/>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8" name="Line 73"/>
            <p:cNvSpPr>
              <a:spLocks noChangeShapeType="1"/>
            </p:cNvSpPr>
            <p:nvPr/>
          </p:nvSpPr>
          <p:spPr bwMode="auto">
            <a:xfrm>
              <a:off x="2706" y="2472"/>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9" name="Oval 74"/>
            <p:cNvSpPr>
              <a:spLocks noChangeArrowheads="1"/>
            </p:cNvSpPr>
            <p:nvPr/>
          </p:nvSpPr>
          <p:spPr bwMode="auto">
            <a:xfrm>
              <a:off x="2695" y="2335"/>
              <a:ext cx="71" cy="70"/>
            </a:xfrm>
            <a:prstGeom prst="ellipse">
              <a:avLst/>
            </a:prstGeom>
            <a:solidFill>
              <a:srgbClr val="FF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 name="Line 75"/>
            <p:cNvSpPr>
              <a:spLocks noChangeShapeType="1"/>
            </p:cNvSpPr>
            <p:nvPr/>
          </p:nvSpPr>
          <p:spPr bwMode="auto">
            <a:xfrm flipV="1">
              <a:off x="3045" y="1685"/>
              <a:ext cx="1" cy="158"/>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 name="Line 76"/>
            <p:cNvSpPr>
              <a:spLocks noChangeShapeType="1"/>
            </p:cNvSpPr>
            <p:nvPr/>
          </p:nvSpPr>
          <p:spPr bwMode="auto">
            <a:xfrm>
              <a:off x="3017" y="1685"/>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 name="Line 77"/>
            <p:cNvSpPr>
              <a:spLocks noChangeShapeType="1"/>
            </p:cNvSpPr>
            <p:nvPr/>
          </p:nvSpPr>
          <p:spPr bwMode="auto">
            <a:xfrm>
              <a:off x="3045" y="1843"/>
              <a:ext cx="1" cy="15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 name="Line 78"/>
            <p:cNvSpPr>
              <a:spLocks noChangeShapeType="1"/>
            </p:cNvSpPr>
            <p:nvPr/>
          </p:nvSpPr>
          <p:spPr bwMode="auto">
            <a:xfrm>
              <a:off x="3017" y="2002"/>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 name="Oval 79"/>
            <p:cNvSpPr>
              <a:spLocks noChangeArrowheads="1"/>
            </p:cNvSpPr>
            <p:nvPr/>
          </p:nvSpPr>
          <p:spPr bwMode="auto">
            <a:xfrm>
              <a:off x="3006" y="1803"/>
              <a:ext cx="70" cy="71"/>
            </a:xfrm>
            <a:prstGeom prst="ellipse">
              <a:avLst/>
            </a:prstGeom>
            <a:solidFill>
              <a:srgbClr val="FF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5" name="Line 80"/>
            <p:cNvSpPr>
              <a:spLocks noChangeShapeType="1"/>
            </p:cNvSpPr>
            <p:nvPr/>
          </p:nvSpPr>
          <p:spPr bwMode="auto">
            <a:xfrm flipV="1">
              <a:off x="3355" y="1672"/>
              <a:ext cx="1" cy="136"/>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6" name="Line 81"/>
            <p:cNvSpPr>
              <a:spLocks noChangeShapeType="1"/>
            </p:cNvSpPr>
            <p:nvPr/>
          </p:nvSpPr>
          <p:spPr bwMode="auto">
            <a:xfrm>
              <a:off x="3327" y="1672"/>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7" name="Line 82"/>
            <p:cNvSpPr>
              <a:spLocks noChangeShapeType="1"/>
            </p:cNvSpPr>
            <p:nvPr/>
          </p:nvSpPr>
          <p:spPr bwMode="auto">
            <a:xfrm>
              <a:off x="3355" y="1808"/>
              <a:ext cx="1" cy="135"/>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8" name="Line 83"/>
            <p:cNvSpPr>
              <a:spLocks noChangeShapeType="1"/>
            </p:cNvSpPr>
            <p:nvPr/>
          </p:nvSpPr>
          <p:spPr bwMode="auto">
            <a:xfrm>
              <a:off x="3327" y="1943"/>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9" name="Oval 84"/>
            <p:cNvSpPr>
              <a:spLocks noChangeArrowheads="1"/>
            </p:cNvSpPr>
            <p:nvPr/>
          </p:nvSpPr>
          <p:spPr bwMode="auto">
            <a:xfrm>
              <a:off x="3316" y="1768"/>
              <a:ext cx="70" cy="70"/>
            </a:xfrm>
            <a:prstGeom prst="ellipse">
              <a:avLst/>
            </a:prstGeom>
            <a:solidFill>
              <a:srgbClr val="FF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0" name="Line 85"/>
            <p:cNvSpPr>
              <a:spLocks noChangeShapeType="1"/>
            </p:cNvSpPr>
            <p:nvPr/>
          </p:nvSpPr>
          <p:spPr bwMode="auto">
            <a:xfrm flipV="1">
              <a:off x="3665" y="1810"/>
              <a:ext cx="1" cy="186"/>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1" name="Line 86"/>
            <p:cNvSpPr>
              <a:spLocks noChangeShapeType="1"/>
            </p:cNvSpPr>
            <p:nvPr/>
          </p:nvSpPr>
          <p:spPr bwMode="auto">
            <a:xfrm>
              <a:off x="3637" y="1810"/>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2" name="Line 87"/>
            <p:cNvSpPr>
              <a:spLocks noChangeShapeType="1"/>
            </p:cNvSpPr>
            <p:nvPr/>
          </p:nvSpPr>
          <p:spPr bwMode="auto">
            <a:xfrm>
              <a:off x="3665" y="1996"/>
              <a:ext cx="1" cy="184"/>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3" name="Line 88"/>
            <p:cNvSpPr>
              <a:spLocks noChangeShapeType="1"/>
            </p:cNvSpPr>
            <p:nvPr/>
          </p:nvSpPr>
          <p:spPr bwMode="auto">
            <a:xfrm>
              <a:off x="3637" y="2180"/>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4" name="Oval 89"/>
            <p:cNvSpPr>
              <a:spLocks noChangeArrowheads="1"/>
            </p:cNvSpPr>
            <p:nvPr/>
          </p:nvSpPr>
          <p:spPr bwMode="auto">
            <a:xfrm>
              <a:off x="3626" y="1956"/>
              <a:ext cx="70" cy="70"/>
            </a:xfrm>
            <a:prstGeom prst="ellipse">
              <a:avLst/>
            </a:prstGeom>
            <a:solidFill>
              <a:srgbClr val="FF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5" name="Line 90"/>
            <p:cNvSpPr>
              <a:spLocks noChangeShapeType="1"/>
            </p:cNvSpPr>
            <p:nvPr/>
          </p:nvSpPr>
          <p:spPr bwMode="auto">
            <a:xfrm flipV="1">
              <a:off x="3976" y="1484"/>
              <a:ext cx="1" cy="25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6" name="Line 91"/>
            <p:cNvSpPr>
              <a:spLocks noChangeShapeType="1"/>
            </p:cNvSpPr>
            <p:nvPr/>
          </p:nvSpPr>
          <p:spPr bwMode="auto">
            <a:xfrm>
              <a:off x="3948" y="1484"/>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7" name="Line 92"/>
            <p:cNvSpPr>
              <a:spLocks noChangeShapeType="1"/>
            </p:cNvSpPr>
            <p:nvPr/>
          </p:nvSpPr>
          <p:spPr bwMode="auto">
            <a:xfrm>
              <a:off x="3976" y="1735"/>
              <a:ext cx="1" cy="25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8" name="Line 93"/>
            <p:cNvSpPr>
              <a:spLocks noChangeShapeType="1"/>
            </p:cNvSpPr>
            <p:nvPr/>
          </p:nvSpPr>
          <p:spPr bwMode="auto">
            <a:xfrm>
              <a:off x="3948" y="1986"/>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9" name="Oval 94"/>
            <p:cNvSpPr>
              <a:spLocks noChangeArrowheads="1"/>
            </p:cNvSpPr>
            <p:nvPr/>
          </p:nvSpPr>
          <p:spPr bwMode="auto">
            <a:xfrm>
              <a:off x="3937" y="1695"/>
              <a:ext cx="70" cy="70"/>
            </a:xfrm>
            <a:prstGeom prst="ellipse">
              <a:avLst/>
            </a:prstGeom>
            <a:solidFill>
              <a:srgbClr val="FF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0" name="Freeform 95"/>
            <p:cNvSpPr>
              <a:spLocks/>
            </p:cNvSpPr>
            <p:nvPr/>
          </p:nvSpPr>
          <p:spPr bwMode="auto">
            <a:xfrm flipV="1">
              <a:off x="2734" y="2297"/>
              <a:ext cx="1242" cy="461"/>
            </a:xfrm>
            <a:custGeom>
              <a:avLst/>
              <a:gdLst/>
              <a:ahLst/>
              <a:cxnLst>
                <a:cxn ang="0">
                  <a:pos x="0" y="297"/>
                </a:cxn>
                <a:cxn ang="0">
                  <a:pos x="355" y="0"/>
                </a:cxn>
                <a:cxn ang="0">
                  <a:pos x="710" y="318"/>
                </a:cxn>
                <a:cxn ang="0">
                  <a:pos x="1065" y="252"/>
                </a:cxn>
                <a:cxn ang="0">
                  <a:pos x="1421" y="527"/>
                </a:cxn>
              </a:cxnLst>
              <a:rect l="0" t="0" r="r" b="b"/>
              <a:pathLst>
                <a:path w="1421" h="527">
                  <a:moveTo>
                    <a:pt x="0" y="297"/>
                  </a:moveTo>
                  <a:lnTo>
                    <a:pt x="355" y="0"/>
                  </a:lnTo>
                  <a:lnTo>
                    <a:pt x="710" y="318"/>
                  </a:lnTo>
                  <a:lnTo>
                    <a:pt x="1065" y="252"/>
                  </a:lnTo>
                  <a:lnTo>
                    <a:pt x="1421" y="527"/>
                  </a:lnTo>
                </a:path>
              </a:pathLst>
            </a:cu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1" name="Line 96"/>
            <p:cNvSpPr>
              <a:spLocks noChangeShapeType="1"/>
            </p:cNvSpPr>
            <p:nvPr/>
          </p:nvSpPr>
          <p:spPr bwMode="auto">
            <a:xfrm flipV="1">
              <a:off x="2734" y="2387"/>
              <a:ext cx="1" cy="11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2" name="Line 97"/>
            <p:cNvSpPr>
              <a:spLocks noChangeShapeType="1"/>
            </p:cNvSpPr>
            <p:nvPr/>
          </p:nvSpPr>
          <p:spPr bwMode="auto">
            <a:xfrm>
              <a:off x="2706" y="2387"/>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3" name="Line 98"/>
            <p:cNvSpPr>
              <a:spLocks noChangeShapeType="1"/>
            </p:cNvSpPr>
            <p:nvPr/>
          </p:nvSpPr>
          <p:spPr bwMode="auto">
            <a:xfrm>
              <a:off x="2734" y="2498"/>
              <a:ext cx="1" cy="11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4" name="Line 99"/>
            <p:cNvSpPr>
              <a:spLocks noChangeShapeType="1"/>
            </p:cNvSpPr>
            <p:nvPr/>
          </p:nvSpPr>
          <p:spPr bwMode="auto">
            <a:xfrm>
              <a:off x="2706" y="2610"/>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5" name="Rectangle 100"/>
            <p:cNvSpPr>
              <a:spLocks noChangeArrowheads="1"/>
            </p:cNvSpPr>
            <p:nvPr/>
          </p:nvSpPr>
          <p:spPr bwMode="auto">
            <a:xfrm>
              <a:off x="2701" y="2464"/>
              <a:ext cx="67" cy="68"/>
            </a:xfrm>
            <a:prstGeom prst="rect">
              <a:avLst/>
            </a:prstGeom>
            <a:solidFill>
              <a:srgbClr val="FFC000"/>
            </a:solidFill>
            <a:ln w="793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6" name="Line 101"/>
            <p:cNvSpPr>
              <a:spLocks noChangeShapeType="1"/>
            </p:cNvSpPr>
            <p:nvPr/>
          </p:nvSpPr>
          <p:spPr bwMode="auto">
            <a:xfrm flipV="1">
              <a:off x="3045" y="2625"/>
              <a:ext cx="1" cy="133"/>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7" name="Line 102"/>
            <p:cNvSpPr>
              <a:spLocks noChangeShapeType="1"/>
            </p:cNvSpPr>
            <p:nvPr/>
          </p:nvSpPr>
          <p:spPr bwMode="auto">
            <a:xfrm>
              <a:off x="3017" y="2625"/>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8" name="Line 103"/>
            <p:cNvSpPr>
              <a:spLocks noChangeShapeType="1"/>
            </p:cNvSpPr>
            <p:nvPr/>
          </p:nvSpPr>
          <p:spPr bwMode="auto">
            <a:xfrm>
              <a:off x="3045" y="2758"/>
              <a:ext cx="1" cy="13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9" name="Line 104"/>
            <p:cNvSpPr>
              <a:spLocks noChangeShapeType="1"/>
            </p:cNvSpPr>
            <p:nvPr/>
          </p:nvSpPr>
          <p:spPr bwMode="auto">
            <a:xfrm>
              <a:off x="3017" y="2890"/>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0" name="Rectangle 105"/>
            <p:cNvSpPr>
              <a:spLocks noChangeArrowheads="1"/>
            </p:cNvSpPr>
            <p:nvPr/>
          </p:nvSpPr>
          <p:spPr bwMode="auto">
            <a:xfrm>
              <a:off x="3011" y="2724"/>
              <a:ext cx="68" cy="68"/>
            </a:xfrm>
            <a:prstGeom prst="rect">
              <a:avLst/>
            </a:prstGeom>
            <a:solidFill>
              <a:srgbClr val="FFC000"/>
            </a:solidFill>
            <a:ln w="793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1" name="Line 106"/>
            <p:cNvSpPr>
              <a:spLocks noChangeShapeType="1"/>
            </p:cNvSpPr>
            <p:nvPr/>
          </p:nvSpPr>
          <p:spPr bwMode="auto">
            <a:xfrm flipV="1">
              <a:off x="3355" y="2399"/>
              <a:ext cx="1" cy="8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2" name="Line 107"/>
            <p:cNvSpPr>
              <a:spLocks noChangeShapeType="1"/>
            </p:cNvSpPr>
            <p:nvPr/>
          </p:nvSpPr>
          <p:spPr bwMode="auto">
            <a:xfrm>
              <a:off x="3327" y="2399"/>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3" name="Line 108"/>
            <p:cNvSpPr>
              <a:spLocks noChangeShapeType="1"/>
            </p:cNvSpPr>
            <p:nvPr/>
          </p:nvSpPr>
          <p:spPr bwMode="auto">
            <a:xfrm>
              <a:off x="3355" y="2480"/>
              <a:ext cx="1" cy="8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4" name="Line 109"/>
            <p:cNvSpPr>
              <a:spLocks noChangeShapeType="1"/>
            </p:cNvSpPr>
            <p:nvPr/>
          </p:nvSpPr>
          <p:spPr bwMode="auto">
            <a:xfrm>
              <a:off x="3327" y="2562"/>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5" name="Rectangle 110"/>
            <p:cNvSpPr>
              <a:spLocks noChangeArrowheads="1"/>
            </p:cNvSpPr>
            <p:nvPr/>
          </p:nvSpPr>
          <p:spPr bwMode="auto">
            <a:xfrm>
              <a:off x="3321" y="2446"/>
              <a:ext cx="68" cy="68"/>
            </a:xfrm>
            <a:prstGeom prst="rect">
              <a:avLst/>
            </a:prstGeom>
            <a:solidFill>
              <a:srgbClr val="FFC000"/>
            </a:solidFill>
            <a:ln w="793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6" name="Line 111"/>
            <p:cNvSpPr>
              <a:spLocks noChangeShapeType="1"/>
            </p:cNvSpPr>
            <p:nvPr/>
          </p:nvSpPr>
          <p:spPr bwMode="auto">
            <a:xfrm flipV="1">
              <a:off x="3665" y="2419"/>
              <a:ext cx="1" cy="11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7" name="Line 112"/>
            <p:cNvSpPr>
              <a:spLocks noChangeShapeType="1"/>
            </p:cNvSpPr>
            <p:nvPr/>
          </p:nvSpPr>
          <p:spPr bwMode="auto">
            <a:xfrm>
              <a:off x="3637" y="2419"/>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8" name="Line 113"/>
            <p:cNvSpPr>
              <a:spLocks noChangeShapeType="1"/>
            </p:cNvSpPr>
            <p:nvPr/>
          </p:nvSpPr>
          <p:spPr bwMode="auto">
            <a:xfrm>
              <a:off x="3665" y="2538"/>
              <a:ext cx="1" cy="118"/>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9" name="Line 114"/>
            <p:cNvSpPr>
              <a:spLocks noChangeShapeType="1"/>
            </p:cNvSpPr>
            <p:nvPr/>
          </p:nvSpPr>
          <p:spPr bwMode="auto">
            <a:xfrm>
              <a:off x="3637" y="2656"/>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0" name="Rectangle 115"/>
            <p:cNvSpPr>
              <a:spLocks noChangeArrowheads="1"/>
            </p:cNvSpPr>
            <p:nvPr/>
          </p:nvSpPr>
          <p:spPr bwMode="auto">
            <a:xfrm>
              <a:off x="3631" y="2504"/>
              <a:ext cx="68" cy="67"/>
            </a:xfrm>
            <a:prstGeom prst="rect">
              <a:avLst/>
            </a:prstGeom>
            <a:solidFill>
              <a:srgbClr val="FFC000"/>
            </a:solidFill>
            <a:ln w="793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1" name="Line 116"/>
            <p:cNvSpPr>
              <a:spLocks noChangeShapeType="1"/>
            </p:cNvSpPr>
            <p:nvPr/>
          </p:nvSpPr>
          <p:spPr bwMode="auto">
            <a:xfrm flipV="1">
              <a:off x="3976" y="2151"/>
              <a:ext cx="1" cy="146"/>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2" name="Line 117"/>
            <p:cNvSpPr>
              <a:spLocks noChangeShapeType="1"/>
            </p:cNvSpPr>
            <p:nvPr/>
          </p:nvSpPr>
          <p:spPr bwMode="auto">
            <a:xfrm>
              <a:off x="3948" y="2151"/>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3" name="Line 118"/>
            <p:cNvSpPr>
              <a:spLocks noChangeShapeType="1"/>
            </p:cNvSpPr>
            <p:nvPr/>
          </p:nvSpPr>
          <p:spPr bwMode="auto">
            <a:xfrm>
              <a:off x="3976" y="2297"/>
              <a:ext cx="1" cy="146"/>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4" name="Line 119"/>
            <p:cNvSpPr>
              <a:spLocks noChangeShapeType="1"/>
            </p:cNvSpPr>
            <p:nvPr/>
          </p:nvSpPr>
          <p:spPr bwMode="auto">
            <a:xfrm>
              <a:off x="3948" y="2443"/>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5" name="Rectangle 120"/>
            <p:cNvSpPr>
              <a:spLocks noChangeArrowheads="1"/>
            </p:cNvSpPr>
            <p:nvPr/>
          </p:nvSpPr>
          <p:spPr bwMode="auto">
            <a:xfrm>
              <a:off x="3942" y="2263"/>
              <a:ext cx="68" cy="68"/>
            </a:xfrm>
            <a:prstGeom prst="rect">
              <a:avLst/>
            </a:prstGeom>
            <a:solidFill>
              <a:srgbClr val="FFC000"/>
            </a:solidFill>
            <a:ln w="793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6" name="Freeform 121"/>
            <p:cNvSpPr>
              <a:spLocks/>
            </p:cNvSpPr>
            <p:nvPr/>
          </p:nvSpPr>
          <p:spPr bwMode="auto">
            <a:xfrm flipV="1">
              <a:off x="1182" y="1704"/>
              <a:ext cx="2794" cy="641"/>
            </a:xfrm>
            <a:custGeom>
              <a:avLst/>
              <a:gdLst/>
              <a:ahLst/>
              <a:cxnLst>
                <a:cxn ang="0">
                  <a:pos x="0" y="733"/>
                </a:cxn>
                <a:cxn ang="0">
                  <a:pos x="355" y="393"/>
                </a:cxn>
                <a:cxn ang="0">
                  <a:pos x="710" y="101"/>
                </a:cxn>
                <a:cxn ang="0">
                  <a:pos x="1065" y="55"/>
                </a:cxn>
                <a:cxn ang="0">
                  <a:pos x="1420" y="0"/>
                </a:cxn>
                <a:cxn ang="0">
                  <a:pos x="1776" y="525"/>
                </a:cxn>
                <a:cxn ang="0">
                  <a:pos x="2131" y="265"/>
                </a:cxn>
                <a:cxn ang="0">
                  <a:pos x="2486" y="195"/>
                </a:cxn>
                <a:cxn ang="0">
                  <a:pos x="2841" y="183"/>
                </a:cxn>
                <a:cxn ang="0">
                  <a:pos x="3197" y="604"/>
                </a:cxn>
              </a:cxnLst>
              <a:rect l="0" t="0" r="r" b="b"/>
              <a:pathLst>
                <a:path w="3197" h="733">
                  <a:moveTo>
                    <a:pt x="0" y="733"/>
                  </a:moveTo>
                  <a:lnTo>
                    <a:pt x="355" y="393"/>
                  </a:lnTo>
                  <a:lnTo>
                    <a:pt x="710" y="101"/>
                  </a:lnTo>
                  <a:lnTo>
                    <a:pt x="1065" y="55"/>
                  </a:lnTo>
                  <a:lnTo>
                    <a:pt x="1420" y="0"/>
                  </a:lnTo>
                  <a:lnTo>
                    <a:pt x="1776" y="525"/>
                  </a:lnTo>
                  <a:lnTo>
                    <a:pt x="2131" y="265"/>
                  </a:lnTo>
                  <a:lnTo>
                    <a:pt x="2486" y="195"/>
                  </a:lnTo>
                  <a:lnTo>
                    <a:pt x="2841" y="183"/>
                  </a:lnTo>
                  <a:lnTo>
                    <a:pt x="3197" y="604"/>
                  </a:lnTo>
                </a:path>
              </a:pathLst>
            </a:cu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7" name="Line 122"/>
            <p:cNvSpPr>
              <a:spLocks noChangeShapeType="1"/>
            </p:cNvSpPr>
            <p:nvPr/>
          </p:nvSpPr>
          <p:spPr bwMode="auto">
            <a:xfrm flipV="1">
              <a:off x="1182" y="1565"/>
              <a:ext cx="1" cy="13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8" name="Line 123"/>
            <p:cNvSpPr>
              <a:spLocks noChangeShapeType="1"/>
            </p:cNvSpPr>
            <p:nvPr/>
          </p:nvSpPr>
          <p:spPr bwMode="auto">
            <a:xfrm>
              <a:off x="1154" y="1565"/>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9" name="Line 124"/>
            <p:cNvSpPr>
              <a:spLocks noChangeShapeType="1"/>
            </p:cNvSpPr>
            <p:nvPr/>
          </p:nvSpPr>
          <p:spPr bwMode="auto">
            <a:xfrm>
              <a:off x="1182" y="1704"/>
              <a:ext cx="1" cy="13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0" name="Line 125"/>
            <p:cNvSpPr>
              <a:spLocks noChangeShapeType="1"/>
            </p:cNvSpPr>
            <p:nvPr/>
          </p:nvSpPr>
          <p:spPr bwMode="auto">
            <a:xfrm>
              <a:off x="1154" y="1843"/>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1" name="Freeform 126"/>
            <p:cNvSpPr>
              <a:spLocks/>
            </p:cNvSpPr>
            <p:nvPr/>
          </p:nvSpPr>
          <p:spPr bwMode="auto">
            <a:xfrm>
              <a:off x="1133" y="1655"/>
              <a:ext cx="98" cy="98"/>
            </a:xfrm>
            <a:custGeom>
              <a:avLst/>
              <a:gdLst/>
              <a:ahLst/>
              <a:cxnLst>
                <a:cxn ang="0">
                  <a:pos x="49" y="0"/>
                </a:cxn>
                <a:cxn ang="0">
                  <a:pos x="98" y="49"/>
                </a:cxn>
                <a:cxn ang="0">
                  <a:pos x="49" y="98"/>
                </a:cxn>
                <a:cxn ang="0">
                  <a:pos x="0" y="49"/>
                </a:cxn>
                <a:cxn ang="0">
                  <a:pos x="49" y="0"/>
                </a:cxn>
              </a:cxnLst>
              <a:rect l="0" t="0" r="r" b="b"/>
              <a:pathLst>
                <a:path w="98" h="98">
                  <a:moveTo>
                    <a:pt x="49" y="0"/>
                  </a:moveTo>
                  <a:lnTo>
                    <a:pt x="98" y="49"/>
                  </a:lnTo>
                  <a:lnTo>
                    <a:pt x="49" y="98"/>
                  </a:lnTo>
                  <a:lnTo>
                    <a:pt x="0" y="49"/>
                  </a:lnTo>
                  <a:lnTo>
                    <a:pt x="49" y="0"/>
                  </a:lnTo>
                  <a:close/>
                </a:path>
              </a:pathLst>
            </a:custGeom>
            <a:solidFill>
              <a:srgbClr val="0000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2" name="Line 127"/>
            <p:cNvSpPr>
              <a:spLocks noChangeShapeType="1"/>
            </p:cNvSpPr>
            <p:nvPr/>
          </p:nvSpPr>
          <p:spPr bwMode="auto">
            <a:xfrm flipV="1">
              <a:off x="1493" y="1808"/>
              <a:ext cx="1" cy="194"/>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3" name="Line 128"/>
            <p:cNvSpPr>
              <a:spLocks noChangeShapeType="1"/>
            </p:cNvSpPr>
            <p:nvPr/>
          </p:nvSpPr>
          <p:spPr bwMode="auto">
            <a:xfrm>
              <a:off x="1465" y="1808"/>
              <a:ext cx="56"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4" name="Line 129"/>
            <p:cNvSpPr>
              <a:spLocks noChangeShapeType="1"/>
            </p:cNvSpPr>
            <p:nvPr/>
          </p:nvSpPr>
          <p:spPr bwMode="auto">
            <a:xfrm>
              <a:off x="1493" y="2002"/>
              <a:ext cx="1" cy="194"/>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5" name="Line 130"/>
            <p:cNvSpPr>
              <a:spLocks noChangeShapeType="1"/>
            </p:cNvSpPr>
            <p:nvPr/>
          </p:nvSpPr>
          <p:spPr bwMode="auto">
            <a:xfrm>
              <a:off x="1465" y="2196"/>
              <a:ext cx="56"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6" name="Freeform 131"/>
            <p:cNvSpPr>
              <a:spLocks/>
            </p:cNvSpPr>
            <p:nvPr/>
          </p:nvSpPr>
          <p:spPr bwMode="auto">
            <a:xfrm>
              <a:off x="1444" y="1953"/>
              <a:ext cx="98" cy="98"/>
            </a:xfrm>
            <a:custGeom>
              <a:avLst/>
              <a:gdLst/>
              <a:ahLst/>
              <a:cxnLst>
                <a:cxn ang="0">
                  <a:pos x="49" y="0"/>
                </a:cxn>
                <a:cxn ang="0">
                  <a:pos x="98" y="49"/>
                </a:cxn>
                <a:cxn ang="0">
                  <a:pos x="49" y="98"/>
                </a:cxn>
                <a:cxn ang="0">
                  <a:pos x="0" y="49"/>
                </a:cxn>
                <a:cxn ang="0">
                  <a:pos x="49" y="0"/>
                </a:cxn>
              </a:cxnLst>
              <a:rect l="0" t="0" r="r" b="b"/>
              <a:pathLst>
                <a:path w="98" h="98">
                  <a:moveTo>
                    <a:pt x="49" y="0"/>
                  </a:moveTo>
                  <a:lnTo>
                    <a:pt x="98" y="49"/>
                  </a:lnTo>
                  <a:lnTo>
                    <a:pt x="49" y="98"/>
                  </a:lnTo>
                  <a:lnTo>
                    <a:pt x="0" y="49"/>
                  </a:lnTo>
                  <a:lnTo>
                    <a:pt x="49" y="0"/>
                  </a:lnTo>
                  <a:close/>
                </a:path>
              </a:pathLst>
            </a:custGeom>
            <a:solidFill>
              <a:srgbClr val="0000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7" name="Line 132"/>
            <p:cNvSpPr>
              <a:spLocks noChangeShapeType="1"/>
            </p:cNvSpPr>
            <p:nvPr/>
          </p:nvSpPr>
          <p:spPr bwMode="auto">
            <a:xfrm flipV="1">
              <a:off x="1803" y="2077"/>
              <a:ext cx="1" cy="18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8" name="Line 133"/>
            <p:cNvSpPr>
              <a:spLocks noChangeShapeType="1"/>
            </p:cNvSpPr>
            <p:nvPr/>
          </p:nvSpPr>
          <p:spPr bwMode="auto">
            <a:xfrm>
              <a:off x="1775" y="2077"/>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9" name="Line 134"/>
            <p:cNvSpPr>
              <a:spLocks noChangeShapeType="1"/>
            </p:cNvSpPr>
            <p:nvPr/>
          </p:nvSpPr>
          <p:spPr bwMode="auto">
            <a:xfrm>
              <a:off x="1803" y="2257"/>
              <a:ext cx="1" cy="18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Line 135"/>
            <p:cNvSpPr>
              <a:spLocks noChangeShapeType="1"/>
            </p:cNvSpPr>
            <p:nvPr/>
          </p:nvSpPr>
          <p:spPr bwMode="auto">
            <a:xfrm>
              <a:off x="1775" y="2437"/>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136"/>
            <p:cNvSpPr>
              <a:spLocks/>
            </p:cNvSpPr>
            <p:nvPr/>
          </p:nvSpPr>
          <p:spPr bwMode="auto">
            <a:xfrm>
              <a:off x="1754" y="2208"/>
              <a:ext cx="98" cy="98"/>
            </a:xfrm>
            <a:custGeom>
              <a:avLst/>
              <a:gdLst/>
              <a:ahLst/>
              <a:cxnLst>
                <a:cxn ang="0">
                  <a:pos x="49" y="0"/>
                </a:cxn>
                <a:cxn ang="0">
                  <a:pos x="98" y="49"/>
                </a:cxn>
                <a:cxn ang="0">
                  <a:pos x="49" y="98"/>
                </a:cxn>
                <a:cxn ang="0">
                  <a:pos x="0" y="49"/>
                </a:cxn>
                <a:cxn ang="0">
                  <a:pos x="49" y="0"/>
                </a:cxn>
              </a:cxnLst>
              <a:rect l="0" t="0" r="r" b="b"/>
              <a:pathLst>
                <a:path w="98" h="98">
                  <a:moveTo>
                    <a:pt x="49" y="0"/>
                  </a:moveTo>
                  <a:lnTo>
                    <a:pt x="98" y="49"/>
                  </a:lnTo>
                  <a:lnTo>
                    <a:pt x="49" y="98"/>
                  </a:lnTo>
                  <a:lnTo>
                    <a:pt x="0" y="49"/>
                  </a:lnTo>
                  <a:lnTo>
                    <a:pt x="49" y="0"/>
                  </a:lnTo>
                  <a:close/>
                </a:path>
              </a:pathLst>
            </a:custGeom>
            <a:solidFill>
              <a:srgbClr val="0000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Line 137"/>
            <p:cNvSpPr>
              <a:spLocks noChangeShapeType="1"/>
            </p:cNvSpPr>
            <p:nvPr/>
          </p:nvSpPr>
          <p:spPr bwMode="auto">
            <a:xfrm flipV="1">
              <a:off x="2113" y="2197"/>
              <a:ext cx="1" cy="10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Line 138"/>
            <p:cNvSpPr>
              <a:spLocks noChangeShapeType="1"/>
            </p:cNvSpPr>
            <p:nvPr/>
          </p:nvSpPr>
          <p:spPr bwMode="auto">
            <a:xfrm>
              <a:off x="2085" y="2197"/>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Line 139"/>
            <p:cNvSpPr>
              <a:spLocks noChangeShapeType="1"/>
            </p:cNvSpPr>
            <p:nvPr/>
          </p:nvSpPr>
          <p:spPr bwMode="auto">
            <a:xfrm>
              <a:off x="2113" y="2297"/>
              <a:ext cx="1" cy="10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5" name="Line 140"/>
            <p:cNvSpPr>
              <a:spLocks noChangeShapeType="1"/>
            </p:cNvSpPr>
            <p:nvPr/>
          </p:nvSpPr>
          <p:spPr bwMode="auto">
            <a:xfrm>
              <a:off x="2085" y="2399"/>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6" name="Freeform 141"/>
            <p:cNvSpPr>
              <a:spLocks/>
            </p:cNvSpPr>
            <p:nvPr/>
          </p:nvSpPr>
          <p:spPr bwMode="auto">
            <a:xfrm>
              <a:off x="2064" y="2248"/>
              <a:ext cx="98" cy="98"/>
            </a:xfrm>
            <a:custGeom>
              <a:avLst/>
              <a:gdLst/>
              <a:ahLst/>
              <a:cxnLst>
                <a:cxn ang="0">
                  <a:pos x="49" y="0"/>
                </a:cxn>
                <a:cxn ang="0">
                  <a:pos x="98" y="49"/>
                </a:cxn>
                <a:cxn ang="0">
                  <a:pos x="49" y="98"/>
                </a:cxn>
                <a:cxn ang="0">
                  <a:pos x="0" y="49"/>
                </a:cxn>
                <a:cxn ang="0">
                  <a:pos x="49" y="0"/>
                </a:cxn>
              </a:cxnLst>
              <a:rect l="0" t="0" r="r" b="b"/>
              <a:pathLst>
                <a:path w="98" h="98">
                  <a:moveTo>
                    <a:pt x="49" y="0"/>
                  </a:moveTo>
                  <a:lnTo>
                    <a:pt x="98" y="49"/>
                  </a:lnTo>
                  <a:lnTo>
                    <a:pt x="49" y="98"/>
                  </a:lnTo>
                  <a:lnTo>
                    <a:pt x="0" y="49"/>
                  </a:lnTo>
                  <a:lnTo>
                    <a:pt x="49" y="0"/>
                  </a:lnTo>
                  <a:close/>
                </a:path>
              </a:pathLst>
            </a:custGeom>
            <a:solidFill>
              <a:srgbClr val="0000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7" name="Line 142"/>
            <p:cNvSpPr>
              <a:spLocks noChangeShapeType="1"/>
            </p:cNvSpPr>
            <p:nvPr/>
          </p:nvSpPr>
          <p:spPr bwMode="auto">
            <a:xfrm flipV="1">
              <a:off x="2423" y="2200"/>
              <a:ext cx="1" cy="145"/>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8" name="Line 143"/>
            <p:cNvSpPr>
              <a:spLocks noChangeShapeType="1"/>
            </p:cNvSpPr>
            <p:nvPr/>
          </p:nvSpPr>
          <p:spPr bwMode="auto">
            <a:xfrm>
              <a:off x="2395" y="2200"/>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9" name="Line 144"/>
            <p:cNvSpPr>
              <a:spLocks noChangeShapeType="1"/>
            </p:cNvSpPr>
            <p:nvPr/>
          </p:nvSpPr>
          <p:spPr bwMode="auto">
            <a:xfrm>
              <a:off x="2423" y="2345"/>
              <a:ext cx="1" cy="145"/>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0" name="Line 145"/>
            <p:cNvSpPr>
              <a:spLocks noChangeShapeType="1"/>
            </p:cNvSpPr>
            <p:nvPr/>
          </p:nvSpPr>
          <p:spPr bwMode="auto">
            <a:xfrm>
              <a:off x="2395" y="2490"/>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1" name="Freeform 146"/>
            <p:cNvSpPr>
              <a:spLocks/>
            </p:cNvSpPr>
            <p:nvPr/>
          </p:nvSpPr>
          <p:spPr bwMode="auto">
            <a:xfrm>
              <a:off x="2374" y="2296"/>
              <a:ext cx="98" cy="98"/>
            </a:xfrm>
            <a:custGeom>
              <a:avLst/>
              <a:gdLst/>
              <a:ahLst/>
              <a:cxnLst>
                <a:cxn ang="0">
                  <a:pos x="49" y="0"/>
                </a:cxn>
                <a:cxn ang="0">
                  <a:pos x="98" y="49"/>
                </a:cxn>
                <a:cxn ang="0">
                  <a:pos x="49" y="98"/>
                </a:cxn>
                <a:cxn ang="0">
                  <a:pos x="0" y="49"/>
                </a:cxn>
                <a:cxn ang="0">
                  <a:pos x="49" y="0"/>
                </a:cxn>
              </a:cxnLst>
              <a:rect l="0" t="0" r="r" b="b"/>
              <a:pathLst>
                <a:path w="98" h="98">
                  <a:moveTo>
                    <a:pt x="49" y="0"/>
                  </a:moveTo>
                  <a:lnTo>
                    <a:pt x="98" y="49"/>
                  </a:lnTo>
                  <a:lnTo>
                    <a:pt x="49" y="98"/>
                  </a:lnTo>
                  <a:lnTo>
                    <a:pt x="0" y="49"/>
                  </a:lnTo>
                  <a:lnTo>
                    <a:pt x="49" y="0"/>
                  </a:lnTo>
                  <a:close/>
                </a:path>
              </a:pathLst>
            </a:custGeom>
            <a:solidFill>
              <a:srgbClr val="0000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2" name="Line 147"/>
            <p:cNvSpPr>
              <a:spLocks noChangeShapeType="1"/>
            </p:cNvSpPr>
            <p:nvPr/>
          </p:nvSpPr>
          <p:spPr bwMode="auto">
            <a:xfrm flipV="1">
              <a:off x="2734" y="1696"/>
              <a:ext cx="1" cy="19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3" name="Line 148"/>
            <p:cNvSpPr>
              <a:spLocks noChangeShapeType="1"/>
            </p:cNvSpPr>
            <p:nvPr/>
          </p:nvSpPr>
          <p:spPr bwMode="auto">
            <a:xfrm>
              <a:off x="2706" y="1696"/>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4" name="Line 149"/>
            <p:cNvSpPr>
              <a:spLocks noChangeShapeType="1"/>
            </p:cNvSpPr>
            <p:nvPr/>
          </p:nvSpPr>
          <p:spPr bwMode="auto">
            <a:xfrm>
              <a:off x="2734" y="1886"/>
              <a:ext cx="1" cy="19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5" name="Line 150"/>
            <p:cNvSpPr>
              <a:spLocks noChangeShapeType="1"/>
            </p:cNvSpPr>
            <p:nvPr/>
          </p:nvSpPr>
          <p:spPr bwMode="auto">
            <a:xfrm>
              <a:off x="2706" y="2078"/>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6" name="Freeform 151"/>
            <p:cNvSpPr>
              <a:spLocks/>
            </p:cNvSpPr>
            <p:nvPr/>
          </p:nvSpPr>
          <p:spPr bwMode="auto">
            <a:xfrm>
              <a:off x="2686" y="1837"/>
              <a:ext cx="97" cy="98"/>
            </a:xfrm>
            <a:custGeom>
              <a:avLst/>
              <a:gdLst/>
              <a:ahLst/>
              <a:cxnLst>
                <a:cxn ang="0">
                  <a:pos x="48" y="0"/>
                </a:cxn>
                <a:cxn ang="0">
                  <a:pos x="97" y="49"/>
                </a:cxn>
                <a:cxn ang="0">
                  <a:pos x="48" y="98"/>
                </a:cxn>
                <a:cxn ang="0">
                  <a:pos x="0" y="49"/>
                </a:cxn>
                <a:cxn ang="0">
                  <a:pos x="48" y="0"/>
                </a:cxn>
              </a:cxnLst>
              <a:rect l="0" t="0" r="r" b="b"/>
              <a:pathLst>
                <a:path w="97" h="98">
                  <a:moveTo>
                    <a:pt x="48" y="0"/>
                  </a:moveTo>
                  <a:lnTo>
                    <a:pt x="97" y="49"/>
                  </a:lnTo>
                  <a:lnTo>
                    <a:pt x="48" y="98"/>
                  </a:lnTo>
                  <a:lnTo>
                    <a:pt x="0" y="49"/>
                  </a:lnTo>
                  <a:lnTo>
                    <a:pt x="48" y="0"/>
                  </a:lnTo>
                  <a:close/>
                </a:path>
              </a:pathLst>
            </a:custGeom>
            <a:solidFill>
              <a:srgbClr val="0000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7" name="Line 152"/>
            <p:cNvSpPr>
              <a:spLocks noChangeShapeType="1"/>
            </p:cNvSpPr>
            <p:nvPr/>
          </p:nvSpPr>
          <p:spPr bwMode="auto">
            <a:xfrm flipV="1">
              <a:off x="3045" y="1905"/>
              <a:ext cx="1" cy="20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8" name="Line 153"/>
            <p:cNvSpPr>
              <a:spLocks noChangeShapeType="1"/>
            </p:cNvSpPr>
            <p:nvPr/>
          </p:nvSpPr>
          <p:spPr bwMode="auto">
            <a:xfrm>
              <a:off x="3017" y="1905"/>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9" name="Line 154"/>
            <p:cNvSpPr>
              <a:spLocks noChangeShapeType="1"/>
            </p:cNvSpPr>
            <p:nvPr/>
          </p:nvSpPr>
          <p:spPr bwMode="auto">
            <a:xfrm>
              <a:off x="3045" y="2114"/>
              <a:ext cx="1" cy="208"/>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0" name="Line 155"/>
            <p:cNvSpPr>
              <a:spLocks noChangeShapeType="1"/>
            </p:cNvSpPr>
            <p:nvPr/>
          </p:nvSpPr>
          <p:spPr bwMode="auto">
            <a:xfrm>
              <a:off x="3017" y="2322"/>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1" name="Freeform 156"/>
            <p:cNvSpPr>
              <a:spLocks/>
            </p:cNvSpPr>
            <p:nvPr/>
          </p:nvSpPr>
          <p:spPr bwMode="auto">
            <a:xfrm>
              <a:off x="2996" y="2065"/>
              <a:ext cx="98" cy="98"/>
            </a:xfrm>
            <a:custGeom>
              <a:avLst/>
              <a:gdLst/>
              <a:ahLst/>
              <a:cxnLst>
                <a:cxn ang="0">
                  <a:pos x="49" y="0"/>
                </a:cxn>
                <a:cxn ang="0">
                  <a:pos x="98" y="49"/>
                </a:cxn>
                <a:cxn ang="0">
                  <a:pos x="49" y="98"/>
                </a:cxn>
                <a:cxn ang="0">
                  <a:pos x="0" y="49"/>
                </a:cxn>
                <a:cxn ang="0">
                  <a:pos x="49" y="0"/>
                </a:cxn>
              </a:cxnLst>
              <a:rect l="0" t="0" r="r" b="b"/>
              <a:pathLst>
                <a:path w="98" h="98">
                  <a:moveTo>
                    <a:pt x="49" y="0"/>
                  </a:moveTo>
                  <a:lnTo>
                    <a:pt x="98" y="49"/>
                  </a:lnTo>
                  <a:lnTo>
                    <a:pt x="49" y="98"/>
                  </a:lnTo>
                  <a:lnTo>
                    <a:pt x="0" y="49"/>
                  </a:lnTo>
                  <a:lnTo>
                    <a:pt x="49" y="0"/>
                  </a:lnTo>
                  <a:close/>
                </a:path>
              </a:pathLst>
            </a:custGeom>
            <a:solidFill>
              <a:srgbClr val="0000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2" name="Line 157"/>
            <p:cNvSpPr>
              <a:spLocks noChangeShapeType="1"/>
            </p:cNvSpPr>
            <p:nvPr/>
          </p:nvSpPr>
          <p:spPr bwMode="auto">
            <a:xfrm flipV="1">
              <a:off x="3355" y="2050"/>
              <a:ext cx="1" cy="125"/>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3" name="Line 158"/>
            <p:cNvSpPr>
              <a:spLocks noChangeShapeType="1"/>
            </p:cNvSpPr>
            <p:nvPr/>
          </p:nvSpPr>
          <p:spPr bwMode="auto">
            <a:xfrm>
              <a:off x="3327" y="2050"/>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4" name="Line 159"/>
            <p:cNvSpPr>
              <a:spLocks noChangeShapeType="1"/>
            </p:cNvSpPr>
            <p:nvPr/>
          </p:nvSpPr>
          <p:spPr bwMode="auto">
            <a:xfrm>
              <a:off x="3355" y="2175"/>
              <a:ext cx="1" cy="125"/>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5" name="Line 160"/>
            <p:cNvSpPr>
              <a:spLocks noChangeShapeType="1"/>
            </p:cNvSpPr>
            <p:nvPr/>
          </p:nvSpPr>
          <p:spPr bwMode="auto">
            <a:xfrm>
              <a:off x="3327" y="2300"/>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 name="Freeform 161"/>
            <p:cNvSpPr>
              <a:spLocks/>
            </p:cNvSpPr>
            <p:nvPr/>
          </p:nvSpPr>
          <p:spPr bwMode="auto">
            <a:xfrm>
              <a:off x="3306" y="2126"/>
              <a:ext cx="98" cy="98"/>
            </a:xfrm>
            <a:custGeom>
              <a:avLst/>
              <a:gdLst/>
              <a:ahLst/>
              <a:cxnLst>
                <a:cxn ang="0">
                  <a:pos x="49" y="0"/>
                </a:cxn>
                <a:cxn ang="0">
                  <a:pos x="98" y="49"/>
                </a:cxn>
                <a:cxn ang="0">
                  <a:pos x="49" y="98"/>
                </a:cxn>
                <a:cxn ang="0">
                  <a:pos x="0" y="49"/>
                </a:cxn>
                <a:cxn ang="0">
                  <a:pos x="49" y="0"/>
                </a:cxn>
              </a:cxnLst>
              <a:rect l="0" t="0" r="r" b="b"/>
              <a:pathLst>
                <a:path w="98" h="98">
                  <a:moveTo>
                    <a:pt x="49" y="0"/>
                  </a:moveTo>
                  <a:lnTo>
                    <a:pt x="98" y="49"/>
                  </a:lnTo>
                  <a:lnTo>
                    <a:pt x="49" y="98"/>
                  </a:lnTo>
                  <a:lnTo>
                    <a:pt x="0" y="49"/>
                  </a:lnTo>
                  <a:lnTo>
                    <a:pt x="49" y="0"/>
                  </a:lnTo>
                  <a:close/>
                </a:path>
              </a:pathLst>
            </a:custGeom>
            <a:solidFill>
              <a:srgbClr val="0000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 name="Line 162"/>
            <p:cNvSpPr>
              <a:spLocks noChangeShapeType="1"/>
            </p:cNvSpPr>
            <p:nvPr/>
          </p:nvSpPr>
          <p:spPr bwMode="auto">
            <a:xfrm flipV="1">
              <a:off x="3665" y="2034"/>
              <a:ext cx="1" cy="15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 name="Line 163"/>
            <p:cNvSpPr>
              <a:spLocks noChangeShapeType="1"/>
            </p:cNvSpPr>
            <p:nvPr/>
          </p:nvSpPr>
          <p:spPr bwMode="auto">
            <a:xfrm>
              <a:off x="3637" y="2034"/>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 name="Line 164"/>
            <p:cNvSpPr>
              <a:spLocks noChangeShapeType="1"/>
            </p:cNvSpPr>
            <p:nvPr/>
          </p:nvSpPr>
          <p:spPr bwMode="auto">
            <a:xfrm>
              <a:off x="3665" y="2185"/>
              <a:ext cx="1" cy="15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 name="Line 165"/>
            <p:cNvSpPr>
              <a:spLocks noChangeShapeType="1"/>
            </p:cNvSpPr>
            <p:nvPr/>
          </p:nvSpPr>
          <p:spPr bwMode="auto">
            <a:xfrm>
              <a:off x="3637" y="2336"/>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 name="Freeform 166"/>
            <p:cNvSpPr>
              <a:spLocks/>
            </p:cNvSpPr>
            <p:nvPr/>
          </p:nvSpPr>
          <p:spPr bwMode="auto">
            <a:xfrm>
              <a:off x="3616" y="2136"/>
              <a:ext cx="98" cy="98"/>
            </a:xfrm>
            <a:custGeom>
              <a:avLst/>
              <a:gdLst/>
              <a:ahLst/>
              <a:cxnLst>
                <a:cxn ang="0">
                  <a:pos x="49" y="0"/>
                </a:cxn>
                <a:cxn ang="0">
                  <a:pos x="98" y="49"/>
                </a:cxn>
                <a:cxn ang="0">
                  <a:pos x="49" y="98"/>
                </a:cxn>
                <a:cxn ang="0">
                  <a:pos x="0" y="49"/>
                </a:cxn>
                <a:cxn ang="0">
                  <a:pos x="49" y="0"/>
                </a:cxn>
              </a:cxnLst>
              <a:rect l="0" t="0" r="r" b="b"/>
              <a:pathLst>
                <a:path w="98" h="98">
                  <a:moveTo>
                    <a:pt x="49" y="0"/>
                  </a:moveTo>
                  <a:lnTo>
                    <a:pt x="98" y="49"/>
                  </a:lnTo>
                  <a:lnTo>
                    <a:pt x="49" y="98"/>
                  </a:lnTo>
                  <a:lnTo>
                    <a:pt x="0" y="49"/>
                  </a:lnTo>
                  <a:lnTo>
                    <a:pt x="49" y="0"/>
                  </a:lnTo>
                  <a:close/>
                </a:path>
              </a:pathLst>
            </a:custGeom>
            <a:solidFill>
              <a:srgbClr val="0000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2" name="Line 167"/>
            <p:cNvSpPr>
              <a:spLocks noChangeShapeType="1"/>
            </p:cNvSpPr>
            <p:nvPr/>
          </p:nvSpPr>
          <p:spPr bwMode="auto">
            <a:xfrm flipV="1">
              <a:off x="3976" y="1713"/>
              <a:ext cx="1" cy="104"/>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3" name="Line 168"/>
            <p:cNvSpPr>
              <a:spLocks noChangeShapeType="1"/>
            </p:cNvSpPr>
            <p:nvPr/>
          </p:nvSpPr>
          <p:spPr bwMode="auto">
            <a:xfrm>
              <a:off x="3948" y="1713"/>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4" name="Line 169"/>
            <p:cNvSpPr>
              <a:spLocks noChangeShapeType="1"/>
            </p:cNvSpPr>
            <p:nvPr/>
          </p:nvSpPr>
          <p:spPr bwMode="auto">
            <a:xfrm>
              <a:off x="3976" y="1817"/>
              <a:ext cx="1" cy="104"/>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5" name="Line 170"/>
            <p:cNvSpPr>
              <a:spLocks noChangeShapeType="1"/>
            </p:cNvSpPr>
            <p:nvPr/>
          </p:nvSpPr>
          <p:spPr bwMode="auto">
            <a:xfrm>
              <a:off x="3948" y="1921"/>
              <a:ext cx="5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6" name="Freeform 171"/>
            <p:cNvSpPr>
              <a:spLocks/>
            </p:cNvSpPr>
            <p:nvPr/>
          </p:nvSpPr>
          <p:spPr bwMode="auto">
            <a:xfrm>
              <a:off x="3927" y="1768"/>
              <a:ext cx="98" cy="98"/>
            </a:xfrm>
            <a:custGeom>
              <a:avLst/>
              <a:gdLst/>
              <a:ahLst/>
              <a:cxnLst>
                <a:cxn ang="0">
                  <a:pos x="49" y="0"/>
                </a:cxn>
                <a:cxn ang="0">
                  <a:pos x="98" y="49"/>
                </a:cxn>
                <a:cxn ang="0">
                  <a:pos x="49" y="98"/>
                </a:cxn>
                <a:cxn ang="0">
                  <a:pos x="0" y="49"/>
                </a:cxn>
                <a:cxn ang="0">
                  <a:pos x="49" y="0"/>
                </a:cxn>
              </a:cxnLst>
              <a:rect l="0" t="0" r="r" b="b"/>
              <a:pathLst>
                <a:path w="98" h="98">
                  <a:moveTo>
                    <a:pt x="49" y="0"/>
                  </a:moveTo>
                  <a:lnTo>
                    <a:pt x="98" y="49"/>
                  </a:lnTo>
                  <a:lnTo>
                    <a:pt x="49" y="98"/>
                  </a:lnTo>
                  <a:lnTo>
                    <a:pt x="0" y="49"/>
                  </a:lnTo>
                  <a:lnTo>
                    <a:pt x="49" y="0"/>
                  </a:lnTo>
                  <a:close/>
                </a:path>
              </a:pathLst>
            </a:custGeom>
            <a:solidFill>
              <a:srgbClr val="0000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5" name="Rectangle 4"/>
          <p:cNvSpPr/>
          <p:nvPr/>
        </p:nvSpPr>
        <p:spPr>
          <a:xfrm>
            <a:off x="4007070" y="2527632"/>
            <a:ext cx="2025885"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Rectangle 5"/>
          <p:cNvSpPr/>
          <p:nvPr/>
        </p:nvSpPr>
        <p:spPr>
          <a:xfrm>
            <a:off x="6037252" y="2699082"/>
            <a:ext cx="2723045"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7" name="TextBox 36"/>
          <p:cNvSpPr txBox="1"/>
          <p:nvPr/>
        </p:nvSpPr>
        <p:spPr>
          <a:xfrm>
            <a:off x="7239000" y="6477001"/>
            <a:ext cx="3429000" cy="307777"/>
          </a:xfrm>
          <a:prstGeom prst="rect">
            <a:avLst/>
          </a:prstGeom>
          <a:noFill/>
        </p:spPr>
        <p:txBody>
          <a:bodyPr wrap="square" rtlCol="0">
            <a:spAutoFit/>
          </a:bodyPr>
          <a:lstStyle/>
          <a:p>
            <a:r>
              <a:rPr lang="en-US" sz="1400" dirty="0"/>
              <a:t>McClanahan, et al </a:t>
            </a:r>
            <a:r>
              <a:rPr lang="en-US" sz="1400" dirty="0" err="1"/>
              <a:t>Ecol</a:t>
            </a:r>
            <a:r>
              <a:rPr lang="en-US" sz="1400" dirty="0"/>
              <a:t> </a:t>
            </a:r>
            <a:r>
              <a:rPr lang="en-US" sz="1400" dirty="0" err="1"/>
              <a:t>Appl</a:t>
            </a:r>
            <a:r>
              <a:rPr lang="en-US" sz="1400" dirty="0"/>
              <a:t> 2008</a:t>
            </a:r>
          </a:p>
        </p:txBody>
      </p:sp>
      <p:grpSp>
        <p:nvGrpSpPr>
          <p:cNvPr id="227" name="Group 226"/>
          <p:cNvGrpSpPr/>
          <p:nvPr/>
        </p:nvGrpSpPr>
        <p:grpSpPr>
          <a:xfrm>
            <a:off x="557904" y="3014771"/>
            <a:ext cx="2178968" cy="955675"/>
            <a:chOff x="5661478" y="1490663"/>
            <a:chExt cx="2178968" cy="955675"/>
          </a:xfrm>
        </p:grpSpPr>
        <p:sp>
          <p:nvSpPr>
            <p:cNvPr id="228" name="Rectangle 172"/>
            <p:cNvSpPr>
              <a:spLocks noChangeArrowheads="1"/>
            </p:cNvSpPr>
            <p:nvPr/>
          </p:nvSpPr>
          <p:spPr bwMode="auto">
            <a:xfrm>
              <a:off x="5661478" y="1490663"/>
              <a:ext cx="2178968" cy="955675"/>
            </a:xfrm>
            <a:prstGeom prst="rect">
              <a:avLst/>
            </a:prstGeom>
            <a:solidFill>
              <a:srgbClr val="FFFFFF"/>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 name="Rectangle 173"/>
            <p:cNvSpPr>
              <a:spLocks noChangeArrowheads="1"/>
            </p:cNvSpPr>
            <p:nvPr/>
          </p:nvSpPr>
          <p:spPr bwMode="auto">
            <a:xfrm>
              <a:off x="6286953" y="1628775"/>
              <a:ext cx="13872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a:solidFill>
                    <a:srgbClr val="000000"/>
                  </a:solidFill>
                  <a:latin typeface="Arial" pitchFamily="34" charset="0"/>
                </a:rPr>
                <a:t>Total fishing bans</a:t>
              </a:r>
              <a:endParaRPr lang="en-US" dirty="0">
                <a:latin typeface="Arial" pitchFamily="34" charset="0"/>
              </a:endParaRPr>
            </a:p>
          </p:txBody>
        </p:sp>
        <p:sp>
          <p:nvSpPr>
            <p:cNvPr id="230" name="Line 174"/>
            <p:cNvSpPr>
              <a:spLocks noChangeShapeType="1"/>
            </p:cNvSpPr>
            <p:nvPr/>
          </p:nvSpPr>
          <p:spPr bwMode="auto">
            <a:xfrm>
              <a:off x="5799591" y="1731963"/>
              <a:ext cx="274638" cy="1588"/>
            </a:xfrm>
            <a:prstGeom prst="line">
              <a:avLst/>
            </a:prstGeom>
            <a:noFill/>
            <a:ln w="793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Oval 175"/>
            <p:cNvSpPr>
              <a:spLocks noChangeArrowheads="1"/>
            </p:cNvSpPr>
            <p:nvPr/>
          </p:nvSpPr>
          <p:spPr bwMode="auto">
            <a:xfrm>
              <a:off x="5875791" y="1668463"/>
              <a:ext cx="111125" cy="111125"/>
            </a:xfrm>
            <a:prstGeom prst="ellipse">
              <a:avLst/>
            </a:prstGeom>
            <a:solidFill>
              <a:srgbClr val="FF0000"/>
            </a:solidFill>
            <a:ln w="793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Rectangle 176"/>
            <p:cNvSpPr>
              <a:spLocks noChangeArrowheads="1"/>
            </p:cNvSpPr>
            <p:nvPr/>
          </p:nvSpPr>
          <p:spPr bwMode="auto">
            <a:xfrm>
              <a:off x="6286953" y="1865313"/>
              <a:ext cx="1333698"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a:solidFill>
                    <a:srgbClr val="000000"/>
                  </a:solidFill>
                  <a:latin typeface="Arial" pitchFamily="34" charset="0"/>
                </a:rPr>
                <a:t>No management</a:t>
              </a:r>
              <a:endParaRPr lang="en-US" dirty="0">
                <a:latin typeface="Arial" pitchFamily="34" charset="0"/>
              </a:endParaRPr>
            </a:p>
          </p:txBody>
        </p:sp>
        <p:sp>
          <p:nvSpPr>
            <p:cNvPr id="233" name="Line 177"/>
            <p:cNvSpPr>
              <a:spLocks noChangeShapeType="1"/>
            </p:cNvSpPr>
            <p:nvPr/>
          </p:nvSpPr>
          <p:spPr bwMode="auto">
            <a:xfrm>
              <a:off x="5799591" y="1968500"/>
              <a:ext cx="274638" cy="1588"/>
            </a:xfrm>
            <a:prstGeom prst="line">
              <a:avLst/>
            </a:prstGeom>
            <a:noFill/>
            <a:ln w="793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Rectangle 178"/>
            <p:cNvSpPr>
              <a:spLocks noChangeArrowheads="1"/>
            </p:cNvSpPr>
            <p:nvPr/>
          </p:nvSpPr>
          <p:spPr bwMode="auto">
            <a:xfrm>
              <a:off x="5883728" y="1914525"/>
              <a:ext cx="107950" cy="107950"/>
            </a:xfrm>
            <a:prstGeom prst="rect">
              <a:avLst/>
            </a:prstGeom>
            <a:solidFill>
              <a:srgbClr val="FFC000"/>
            </a:solidFill>
            <a:ln w="7938">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 name="Rectangle 179"/>
            <p:cNvSpPr>
              <a:spLocks noChangeArrowheads="1"/>
            </p:cNvSpPr>
            <p:nvPr/>
          </p:nvSpPr>
          <p:spPr bwMode="auto">
            <a:xfrm>
              <a:off x="6286953" y="2103438"/>
              <a:ext cx="1316980"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dirty="0">
                  <a:solidFill>
                    <a:srgbClr val="000000"/>
                  </a:solidFill>
                  <a:latin typeface="Arial" pitchFamily="34" charset="0"/>
                </a:rPr>
                <a:t>Gear restrictions</a:t>
              </a:r>
              <a:endParaRPr lang="en-US" dirty="0">
                <a:latin typeface="Arial" pitchFamily="34" charset="0"/>
              </a:endParaRPr>
            </a:p>
          </p:txBody>
        </p:sp>
        <p:sp>
          <p:nvSpPr>
            <p:cNvPr id="236" name="Line 180"/>
            <p:cNvSpPr>
              <a:spLocks noChangeShapeType="1"/>
            </p:cNvSpPr>
            <p:nvPr/>
          </p:nvSpPr>
          <p:spPr bwMode="auto">
            <a:xfrm>
              <a:off x="5799591" y="2206625"/>
              <a:ext cx="274638" cy="1588"/>
            </a:xfrm>
            <a:prstGeom prst="line">
              <a:avLst/>
            </a:prstGeom>
            <a:noFill/>
            <a:ln w="793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181"/>
            <p:cNvSpPr>
              <a:spLocks/>
            </p:cNvSpPr>
            <p:nvPr/>
          </p:nvSpPr>
          <p:spPr bwMode="auto">
            <a:xfrm>
              <a:off x="5859916" y="2128838"/>
              <a:ext cx="155575" cy="155575"/>
            </a:xfrm>
            <a:custGeom>
              <a:avLst/>
              <a:gdLst/>
              <a:ahLst/>
              <a:cxnLst>
                <a:cxn ang="0">
                  <a:pos x="49" y="0"/>
                </a:cxn>
                <a:cxn ang="0">
                  <a:pos x="98" y="49"/>
                </a:cxn>
                <a:cxn ang="0">
                  <a:pos x="49" y="98"/>
                </a:cxn>
                <a:cxn ang="0">
                  <a:pos x="0" y="49"/>
                </a:cxn>
                <a:cxn ang="0">
                  <a:pos x="49" y="0"/>
                </a:cxn>
              </a:cxnLst>
              <a:rect l="0" t="0" r="r" b="b"/>
              <a:pathLst>
                <a:path w="98" h="98">
                  <a:moveTo>
                    <a:pt x="49" y="0"/>
                  </a:moveTo>
                  <a:lnTo>
                    <a:pt x="98" y="49"/>
                  </a:lnTo>
                  <a:lnTo>
                    <a:pt x="49" y="98"/>
                  </a:lnTo>
                  <a:lnTo>
                    <a:pt x="0" y="49"/>
                  </a:lnTo>
                  <a:lnTo>
                    <a:pt x="49" y="0"/>
                  </a:lnTo>
                  <a:close/>
                </a:path>
              </a:pathLst>
            </a:custGeom>
            <a:solidFill>
              <a:srgbClr val="0000FF"/>
            </a:solidFill>
            <a:ln w="793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Rectangle 2"/>
          <p:cNvSpPr/>
          <p:nvPr/>
        </p:nvSpPr>
        <p:spPr>
          <a:xfrm>
            <a:off x="5449868" y="625090"/>
            <a:ext cx="1223652" cy="186204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1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p>
        </p:txBody>
      </p:sp>
      <p:cxnSp>
        <p:nvCxnSpPr>
          <p:cNvPr id="9" name="Straight Arrow Connector 8"/>
          <p:cNvCxnSpPr/>
          <p:nvPr/>
        </p:nvCxnSpPr>
        <p:spPr>
          <a:xfrm>
            <a:off x="6324602" y="2549089"/>
            <a:ext cx="0" cy="606591"/>
          </a:xfrm>
          <a:prstGeom prst="straightConnector1">
            <a:avLst/>
          </a:prstGeom>
          <a:ln w="4762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p:nvPr/>
        </p:nvCxnSpPr>
        <p:spPr>
          <a:xfrm>
            <a:off x="6781802" y="2549692"/>
            <a:ext cx="0" cy="606591"/>
          </a:xfrm>
          <a:prstGeom prst="straightConnector1">
            <a:avLst/>
          </a:prstGeom>
          <a:ln w="4762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270181" y="1443030"/>
            <a:ext cx="184666" cy="369332"/>
          </a:xfrm>
          <a:prstGeom prst="rect">
            <a:avLst/>
          </a:prstGeom>
          <a:noFill/>
        </p:spPr>
        <p:txBody>
          <a:bodyPr wrap="none" rtlCol="0">
            <a:spAutoFit/>
          </a:bodyPr>
          <a:lstStyle/>
          <a:p>
            <a:endParaRPr lang="en-US" dirty="0"/>
          </a:p>
        </p:txBody>
      </p:sp>
      <p:grpSp>
        <p:nvGrpSpPr>
          <p:cNvPr id="221" name="Group 220">
            <a:extLst>
              <a:ext uri="{FF2B5EF4-FFF2-40B4-BE49-F238E27FC236}">
                <a16:creationId xmlns:a16="http://schemas.microsoft.com/office/drawing/2014/main" id="{5BF238DA-1F58-034F-AE77-63255ECE6978}"/>
              </a:ext>
            </a:extLst>
          </p:cNvPr>
          <p:cNvGrpSpPr/>
          <p:nvPr/>
        </p:nvGrpSpPr>
        <p:grpSpPr>
          <a:xfrm>
            <a:off x="0" y="6251438"/>
            <a:ext cx="12192000" cy="606561"/>
            <a:chOff x="0" y="6251438"/>
            <a:chExt cx="12192000" cy="606561"/>
          </a:xfrm>
        </p:grpSpPr>
        <p:grpSp>
          <p:nvGrpSpPr>
            <p:cNvPr id="223" name="Group 222">
              <a:extLst>
                <a:ext uri="{FF2B5EF4-FFF2-40B4-BE49-F238E27FC236}">
                  <a16:creationId xmlns:a16="http://schemas.microsoft.com/office/drawing/2014/main" id="{44BCE44D-73EE-3543-8980-2BCC05928A93}"/>
                </a:ext>
              </a:extLst>
            </p:cNvPr>
            <p:cNvGrpSpPr/>
            <p:nvPr/>
          </p:nvGrpSpPr>
          <p:grpSpPr>
            <a:xfrm>
              <a:off x="0" y="6251438"/>
              <a:ext cx="12192000" cy="606561"/>
              <a:chOff x="0" y="5860786"/>
              <a:chExt cx="12192000" cy="997214"/>
            </a:xfrm>
          </p:grpSpPr>
          <p:pic>
            <p:nvPicPr>
              <p:cNvPr id="238" name="Picture 237">
                <a:extLst>
                  <a:ext uri="{FF2B5EF4-FFF2-40B4-BE49-F238E27FC236}">
                    <a16:creationId xmlns:a16="http://schemas.microsoft.com/office/drawing/2014/main" id="{C7F90705-4CAA-9F4E-93A9-630CA6FF096B}"/>
                  </a:ext>
                </a:extLst>
              </p:cNvPr>
              <p:cNvPicPr>
                <a:picLocks noChangeAspect="1"/>
              </p:cNvPicPr>
              <p:nvPr/>
            </p:nvPicPr>
            <p:blipFill rotWithShape="1">
              <a:blip r:embed="rId4"/>
              <a:srcRect t="86036" r="70675"/>
              <a:stretch/>
            </p:blipFill>
            <p:spPr>
              <a:xfrm>
                <a:off x="0" y="5860786"/>
                <a:ext cx="3575304" cy="997214"/>
              </a:xfrm>
              <a:prstGeom prst="rect">
                <a:avLst/>
              </a:prstGeom>
            </p:spPr>
          </p:pic>
          <p:pic>
            <p:nvPicPr>
              <p:cNvPr id="239" name="Picture 238">
                <a:extLst>
                  <a:ext uri="{FF2B5EF4-FFF2-40B4-BE49-F238E27FC236}">
                    <a16:creationId xmlns:a16="http://schemas.microsoft.com/office/drawing/2014/main" id="{BC69C098-DCF6-4E4D-B229-8191A2CEC3D4}"/>
                  </a:ext>
                </a:extLst>
              </p:cNvPr>
              <p:cNvPicPr>
                <a:picLocks noChangeAspect="1"/>
              </p:cNvPicPr>
              <p:nvPr/>
            </p:nvPicPr>
            <p:blipFill rotWithShape="1">
              <a:blip r:embed="rId5"/>
              <a:srcRect t="70918"/>
              <a:stretch/>
            </p:blipFill>
            <p:spPr>
              <a:xfrm>
                <a:off x="3575304" y="5860786"/>
                <a:ext cx="8616696" cy="997214"/>
              </a:xfrm>
              <a:prstGeom prst="rect">
                <a:avLst/>
              </a:prstGeom>
            </p:spPr>
          </p:pic>
        </p:grpSp>
        <p:sp>
          <p:nvSpPr>
            <p:cNvPr id="225" name="Rectangle 224">
              <a:extLst>
                <a:ext uri="{FF2B5EF4-FFF2-40B4-BE49-F238E27FC236}">
                  <a16:creationId xmlns:a16="http://schemas.microsoft.com/office/drawing/2014/main" id="{0CA396B3-EBFB-044B-930C-6C7A498BBC02}"/>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226" name="Rectangle 225">
              <a:extLst>
                <a:ext uri="{FF2B5EF4-FFF2-40B4-BE49-F238E27FC236}">
                  <a16:creationId xmlns:a16="http://schemas.microsoft.com/office/drawing/2014/main" id="{893BE240-985D-4449-B174-E8C9F5CD3C9C}"/>
                </a:ext>
              </a:extLst>
            </p:cNvPr>
            <p:cNvSpPr/>
            <p:nvPr/>
          </p:nvSpPr>
          <p:spPr>
            <a:xfrm>
              <a:off x="9144000" y="6488667"/>
              <a:ext cx="2955937" cy="369332"/>
            </a:xfrm>
            <a:prstGeom prst="rect">
              <a:avLst/>
            </a:prstGeom>
          </p:spPr>
          <p:txBody>
            <a:bodyPr wrap="none">
              <a:spAutoFit/>
            </a:bodyPr>
            <a:lstStyle/>
            <a:p>
              <a:r>
                <a:rPr lang="en-GB" dirty="0">
                  <a:hlinkClick r:id="rId6">
                    <a:extLst>
                      <a:ext uri="{A12FA001-AC4F-418D-AE19-62706E023703}">
                        <ahyp:hlinkClr xmlns:ahyp="http://schemas.microsoft.com/office/drawing/2018/hyperlinkcolor" xmlns="" val="tx"/>
                      </a:ext>
                    </a:extLst>
                  </a:hlinkClick>
                </a:rPr>
                <a:t>https://showyourstripes.info/</a:t>
              </a:r>
              <a:endParaRPr lang="en-US" dirty="0"/>
            </a:p>
          </p:txBody>
        </p:sp>
      </p:grpSp>
      <p:pic>
        <p:nvPicPr>
          <p:cNvPr id="240" name="Picture 12" descr="C:\Documents and Settings\Chris\My Documents\My Pictures\presentation pics\park.jpg">
            <a:extLst>
              <a:ext uri="{FF2B5EF4-FFF2-40B4-BE49-F238E27FC236}">
                <a16:creationId xmlns:a16="http://schemas.microsoft.com/office/drawing/2014/main" id="{16D8E04E-BB03-F249-8A8C-6BD89287F2CC}"/>
              </a:ext>
            </a:extLst>
          </p:cNvPr>
          <p:cNvPicPr>
            <a:picLocks noChangeAspect="1" noChangeArrowheads="1"/>
          </p:cNvPicPr>
          <p:nvPr/>
        </p:nvPicPr>
        <p:blipFill rotWithShape="1">
          <a:blip r:embed="rId7" cstate="print">
            <a:alphaModFix/>
            <a:extLst>
              <a:ext uri="{28A0092B-C50C-407E-A947-70E740481C1C}">
                <a14:useLocalDpi xmlns:a14="http://schemas.microsoft.com/office/drawing/2010/main"/>
              </a:ext>
            </a:extLst>
          </a:blip>
          <a:srcRect/>
          <a:stretch/>
        </p:blipFill>
        <p:spPr bwMode="auto">
          <a:xfrm>
            <a:off x="432361" y="1030656"/>
            <a:ext cx="3041308" cy="1820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1" name="Picture 5" descr="C:\Users\Christina\Desktop\KWS 2.jpg">
            <a:extLst>
              <a:ext uri="{FF2B5EF4-FFF2-40B4-BE49-F238E27FC236}">
                <a16:creationId xmlns:a16="http://schemas.microsoft.com/office/drawing/2014/main" id="{C243FCCB-67F2-2A42-9D4F-938D140E84CE}"/>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979032" y="906857"/>
            <a:ext cx="3041308" cy="1930039"/>
          </a:xfrm>
          <a:prstGeom prst="rect">
            <a:avLst/>
          </a:prstGeom>
          <a:noFill/>
          <a:ln w="38100">
            <a:solidFill>
              <a:schemeClr val="tx1"/>
            </a:solidFill>
            <a:miter lim="800000"/>
            <a:headEnd/>
            <a:tailEnd/>
          </a:ln>
        </p:spPr>
      </p:pic>
      <p:sp>
        <p:nvSpPr>
          <p:cNvPr id="219" name="TextBox 218">
            <a:extLst>
              <a:ext uri="{FF2B5EF4-FFF2-40B4-BE49-F238E27FC236}">
                <a16:creationId xmlns:a16="http://schemas.microsoft.com/office/drawing/2014/main" id="{877CDCD4-00A8-6D4B-A1AD-A7F660547B2E}"/>
              </a:ext>
            </a:extLst>
          </p:cNvPr>
          <p:cNvSpPr txBox="1"/>
          <p:nvPr/>
        </p:nvSpPr>
        <p:spPr>
          <a:xfrm>
            <a:off x="130147" y="119591"/>
            <a:ext cx="8582024" cy="954107"/>
          </a:xfrm>
          <a:prstGeom prst="rect">
            <a:avLst/>
          </a:prstGeom>
          <a:noFill/>
        </p:spPr>
        <p:txBody>
          <a:bodyPr wrap="square" rtlCol="0">
            <a:spAutoFit/>
          </a:bodyPr>
          <a:lstStyle/>
          <a:p>
            <a:r>
              <a:rPr lang="en-AU" sz="2800" b="1" dirty="0"/>
              <a:t>Command &amp; control/ customary</a:t>
            </a:r>
            <a:r>
              <a:rPr lang="en-AU" sz="2800" dirty="0"/>
              <a:t>: </a:t>
            </a:r>
          </a:p>
          <a:p>
            <a:r>
              <a:rPr lang="en-AU" sz="2800" dirty="0"/>
              <a:t>Fisheries management 	       	SSF in Kenya</a:t>
            </a:r>
          </a:p>
        </p:txBody>
      </p:sp>
    </p:spTree>
    <p:extLst>
      <p:ext uri="{BB962C8B-B14F-4D97-AF65-F5344CB8AC3E}">
        <p14:creationId xmlns:p14="http://schemas.microsoft.com/office/powerpoint/2010/main" val="144215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4E5C92-3009-1C4F-AC98-5D7DB81BA274}"/>
              </a:ext>
            </a:extLst>
          </p:cNvPr>
          <p:cNvGrpSpPr/>
          <p:nvPr/>
        </p:nvGrpSpPr>
        <p:grpSpPr>
          <a:xfrm>
            <a:off x="0" y="6251438"/>
            <a:ext cx="12192000" cy="606561"/>
            <a:chOff x="0" y="6251438"/>
            <a:chExt cx="12192000" cy="606561"/>
          </a:xfrm>
        </p:grpSpPr>
        <p:grpSp>
          <p:nvGrpSpPr>
            <p:cNvPr id="11" name="Group 10">
              <a:extLst>
                <a:ext uri="{FF2B5EF4-FFF2-40B4-BE49-F238E27FC236}">
                  <a16:creationId xmlns:a16="http://schemas.microsoft.com/office/drawing/2014/main" id="{2CD184C3-D387-7D45-8CFE-E6085840133C}"/>
                </a:ext>
              </a:extLst>
            </p:cNvPr>
            <p:cNvGrpSpPr/>
            <p:nvPr/>
          </p:nvGrpSpPr>
          <p:grpSpPr>
            <a:xfrm>
              <a:off x="0" y="6251438"/>
              <a:ext cx="12192000" cy="606561"/>
              <a:chOff x="0" y="5860786"/>
              <a:chExt cx="12192000" cy="997214"/>
            </a:xfrm>
          </p:grpSpPr>
          <p:pic>
            <p:nvPicPr>
              <p:cNvPr id="14" name="Picture 13">
                <a:extLst>
                  <a:ext uri="{FF2B5EF4-FFF2-40B4-BE49-F238E27FC236}">
                    <a16:creationId xmlns:a16="http://schemas.microsoft.com/office/drawing/2014/main" id="{EB3831FF-99A3-344D-839C-FF7A56AEE41E}"/>
                  </a:ext>
                </a:extLst>
              </p:cNvPr>
              <p:cNvPicPr>
                <a:picLocks noChangeAspect="1"/>
              </p:cNvPicPr>
              <p:nvPr/>
            </p:nvPicPr>
            <p:blipFill rotWithShape="1">
              <a:blip r:embed="rId3"/>
              <a:srcRect t="86036" r="70675"/>
              <a:stretch/>
            </p:blipFill>
            <p:spPr>
              <a:xfrm>
                <a:off x="0" y="5860786"/>
                <a:ext cx="3575304" cy="997214"/>
              </a:xfrm>
              <a:prstGeom prst="rect">
                <a:avLst/>
              </a:prstGeom>
            </p:spPr>
          </p:pic>
          <p:pic>
            <p:nvPicPr>
              <p:cNvPr id="15" name="Picture 14">
                <a:extLst>
                  <a:ext uri="{FF2B5EF4-FFF2-40B4-BE49-F238E27FC236}">
                    <a16:creationId xmlns:a16="http://schemas.microsoft.com/office/drawing/2014/main" id="{9B2A0CF4-3D1D-8241-9676-8461A31FA18E}"/>
                  </a:ext>
                </a:extLst>
              </p:cNvPr>
              <p:cNvPicPr>
                <a:picLocks noChangeAspect="1"/>
              </p:cNvPicPr>
              <p:nvPr/>
            </p:nvPicPr>
            <p:blipFill rotWithShape="1">
              <a:blip r:embed="rId4"/>
              <a:srcRect t="70918"/>
              <a:stretch/>
            </p:blipFill>
            <p:spPr>
              <a:xfrm>
                <a:off x="3575304" y="5860786"/>
                <a:ext cx="8616696" cy="997214"/>
              </a:xfrm>
              <a:prstGeom prst="rect">
                <a:avLst/>
              </a:prstGeom>
            </p:spPr>
          </p:pic>
        </p:grpSp>
        <p:sp>
          <p:nvSpPr>
            <p:cNvPr id="12" name="Rectangle 11">
              <a:extLst>
                <a:ext uri="{FF2B5EF4-FFF2-40B4-BE49-F238E27FC236}">
                  <a16:creationId xmlns:a16="http://schemas.microsoft.com/office/drawing/2014/main" id="{F39A821D-D639-4445-8822-D0E964FD0D88}"/>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13" name="Rectangle 12">
              <a:extLst>
                <a:ext uri="{FF2B5EF4-FFF2-40B4-BE49-F238E27FC236}">
                  <a16:creationId xmlns:a16="http://schemas.microsoft.com/office/drawing/2014/main" id="{A3659409-8091-8B40-B7EF-DD79714378C9}"/>
                </a:ext>
              </a:extLst>
            </p:cNvPr>
            <p:cNvSpPr/>
            <p:nvPr/>
          </p:nvSpPr>
          <p:spPr>
            <a:xfrm>
              <a:off x="9144000" y="6488667"/>
              <a:ext cx="2955937" cy="369332"/>
            </a:xfrm>
            <a:prstGeom prst="rect">
              <a:avLst/>
            </a:prstGeom>
          </p:spPr>
          <p:txBody>
            <a:bodyPr wrap="none">
              <a:spAutoFit/>
            </a:bodyPr>
            <a:lstStyle/>
            <a:p>
              <a:r>
                <a:rPr lang="en-GB" dirty="0">
                  <a:hlinkClick r:id="rId5">
                    <a:extLst>
                      <a:ext uri="{A12FA001-AC4F-418D-AE19-62706E023703}">
                        <ahyp:hlinkClr xmlns:ahyp="http://schemas.microsoft.com/office/drawing/2018/hyperlinkcolor" xmlns="" val="tx"/>
                      </a:ext>
                    </a:extLst>
                  </a:hlinkClick>
                </a:rPr>
                <a:t>https://showyourstripes.info/</a:t>
              </a:r>
              <a:endParaRPr lang="en-US" dirty="0"/>
            </a:p>
          </p:txBody>
        </p:sp>
      </p:grpSp>
      <p:sp>
        <p:nvSpPr>
          <p:cNvPr id="4" name="TextBox 3">
            <a:extLst>
              <a:ext uri="{FF2B5EF4-FFF2-40B4-BE49-F238E27FC236}">
                <a16:creationId xmlns:a16="http://schemas.microsoft.com/office/drawing/2014/main" id="{B215976A-93B0-3E4D-994A-E358E05D7076}"/>
              </a:ext>
            </a:extLst>
          </p:cNvPr>
          <p:cNvSpPr txBox="1"/>
          <p:nvPr/>
        </p:nvSpPr>
        <p:spPr>
          <a:xfrm>
            <a:off x="3403989" y="70878"/>
            <a:ext cx="5384021" cy="584775"/>
          </a:xfrm>
          <a:prstGeom prst="rect">
            <a:avLst/>
          </a:prstGeom>
          <a:noFill/>
        </p:spPr>
        <p:txBody>
          <a:bodyPr wrap="square" rtlCol="0">
            <a:spAutoFit/>
          </a:bodyPr>
          <a:lstStyle/>
          <a:p>
            <a:pPr algn="ctr"/>
            <a:r>
              <a:rPr lang="en-US" sz="3200" dirty="0"/>
              <a:t>Traditional ocean economies</a:t>
            </a:r>
            <a:endParaRPr lang="en-US" sz="3200" dirty="0">
              <a:solidFill>
                <a:srgbClr val="FF0000"/>
              </a:solidFill>
            </a:endParaRPr>
          </a:p>
        </p:txBody>
      </p:sp>
      <p:pic>
        <p:nvPicPr>
          <p:cNvPr id="24" name="Picture 2">
            <a:extLst>
              <a:ext uri="{FF2B5EF4-FFF2-40B4-BE49-F238E27FC236}">
                <a16:creationId xmlns:a16="http://schemas.microsoft.com/office/drawing/2014/main" id="{FDC8EC53-94F2-9A40-BFEF-C2DBDAC515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696"/>
          <a:stretch/>
        </p:blipFill>
        <p:spPr bwMode="auto">
          <a:xfrm>
            <a:off x="0" y="2535001"/>
            <a:ext cx="3071131" cy="152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descr="Fishmarket.jpg">
            <a:extLst>
              <a:ext uri="{FF2B5EF4-FFF2-40B4-BE49-F238E27FC236}">
                <a16:creationId xmlns:a16="http://schemas.microsoft.com/office/drawing/2014/main" id="{3C64AD08-EC82-4841-B1EB-56941D34E79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4830" t="53811" r="8993" b="522"/>
          <a:stretch/>
        </p:blipFill>
        <p:spPr>
          <a:xfrm>
            <a:off x="3196790" y="2541590"/>
            <a:ext cx="2947336" cy="1524935"/>
          </a:xfrm>
          <a:prstGeom prst="rect">
            <a:avLst/>
          </a:prstGeom>
        </p:spPr>
      </p:pic>
      <p:sp>
        <p:nvSpPr>
          <p:cNvPr id="26" name="TextBox 25">
            <a:extLst>
              <a:ext uri="{FF2B5EF4-FFF2-40B4-BE49-F238E27FC236}">
                <a16:creationId xmlns:a16="http://schemas.microsoft.com/office/drawing/2014/main" id="{4435BEDD-D04A-974C-AA0A-9996B05EFCC4}"/>
              </a:ext>
            </a:extLst>
          </p:cNvPr>
          <p:cNvSpPr txBox="1"/>
          <p:nvPr/>
        </p:nvSpPr>
        <p:spPr>
          <a:xfrm>
            <a:off x="787078" y="783299"/>
            <a:ext cx="2980551" cy="830997"/>
          </a:xfrm>
          <a:prstGeom prst="rect">
            <a:avLst/>
          </a:prstGeom>
          <a:noFill/>
          <a:ln w="38100">
            <a:solidFill>
              <a:srgbClr val="00B050"/>
            </a:solidFill>
          </a:ln>
        </p:spPr>
        <p:txBody>
          <a:bodyPr wrap="square" rtlCol="0">
            <a:spAutoFit/>
          </a:bodyPr>
          <a:lstStyle/>
          <a:p>
            <a:r>
              <a:rPr lang="en-US" sz="2400" dirty="0"/>
              <a:t>Sociocultural relations</a:t>
            </a:r>
          </a:p>
          <a:p>
            <a:pPr marL="457200" indent="-457200">
              <a:buFont typeface="Arial" panose="020B0604020202020204" pitchFamily="34" charset="0"/>
              <a:buChar char="•"/>
            </a:pPr>
            <a:r>
              <a:rPr lang="en-US" sz="2400" dirty="0"/>
              <a:t>Diverse </a:t>
            </a:r>
          </a:p>
        </p:txBody>
      </p:sp>
      <p:sp>
        <p:nvSpPr>
          <p:cNvPr id="27" name="TextBox 26">
            <a:extLst>
              <a:ext uri="{FF2B5EF4-FFF2-40B4-BE49-F238E27FC236}">
                <a16:creationId xmlns:a16="http://schemas.microsoft.com/office/drawing/2014/main" id="{A64F9EF9-A1BE-CD4C-BCAC-F661C59BC09D}"/>
              </a:ext>
            </a:extLst>
          </p:cNvPr>
          <p:cNvSpPr txBox="1"/>
          <p:nvPr/>
        </p:nvSpPr>
        <p:spPr>
          <a:xfrm>
            <a:off x="6041250" y="809340"/>
            <a:ext cx="2558740" cy="830997"/>
          </a:xfrm>
          <a:prstGeom prst="rect">
            <a:avLst/>
          </a:prstGeom>
          <a:noFill/>
          <a:ln w="38100">
            <a:solidFill>
              <a:schemeClr val="accent1"/>
            </a:solidFill>
          </a:ln>
        </p:spPr>
        <p:txBody>
          <a:bodyPr wrap="square" rtlCol="0">
            <a:spAutoFit/>
          </a:bodyPr>
          <a:lstStyle/>
          <a:p>
            <a:r>
              <a:rPr lang="en-US" sz="2400" dirty="0"/>
              <a:t>Space</a:t>
            </a:r>
          </a:p>
          <a:p>
            <a:pPr marL="457200" indent="-457200">
              <a:buFont typeface="Arial" panose="020B0604020202020204" pitchFamily="34" charset="0"/>
              <a:buChar char="•"/>
            </a:pPr>
            <a:r>
              <a:rPr lang="en-US" sz="2400" dirty="0"/>
              <a:t>Transport </a:t>
            </a:r>
          </a:p>
        </p:txBody>
      </p:sp>
      <p:sp>
        <p:nvSpPr>
          <p:cNvPr id="28" name="TextBox 27">
            <a:extLst>
              <a:ext uri="{FF2B5EF4-FFF2-40B4-BE49-F238E27FC236}">
                <a16:creationId xmlns:a16="http://schemas.microsoft.com/office/drawing/2014/main" id="{FAF554CC-9FD3-C248-A24D-E226A7FB66F5}"/>
              </a:ext>
            </a:extLst>
          </p:cNvPr>
          <p:cNvSpPr txBox="1"/>
          <p:nvPr/>
        </p:nvSpPr>
        <p:spPr>
          <a:xfrm>
            <a:off x="8711184" y="809340"/>
            <a:ext cx="2562558" cy="830997"/>
          </a:xfrm>
          <a:prstGeom prst="rect">
            <a:avLst/>
          </a:prstGeom>
          <a:noFill/>
          <a:ln w="38100">
            <a:solidFill>
              <a:schemeClr val="accent1"/>
            </a:solidFill>
          </a:ln>
        </p:spPr>
        <p:txBody>
          <a:bodyPr wrap="square" rtlCol="0">
            <a:spAutoFit/>
          </a:bodyPr>
          <a:lstStyle/>
          <a:p>
            <a:r>
              <a:rPr lang="en-US" sz="2400" dirty="0"/>
              <a:t>Materials</a:t>
            </a:r>
          </a:p>
          <a:p>
            <a:pPr marL="457200" indent="-457200">
              <a:buFont typeface="Arial" panose="020B0604020202020204" pitchFamily="34" charset="0"/>
              <a:buChar char="•"/>
            </a:pPr>
            <a:r>
              <a:rPr lang="en-US" sz="2400" dirty="0"/>
              <a:t>Sand &amp; gravel</a:t>
            </a:r>
          </a:p>
        </p:txBody>
      </p:sp>
      <p:sp>
        <p:nvSpPr>
          <p:cNvPr id="29" name="TextBox 28">
            <a:extLst>
              <a:ext uri="{FF2B5EF4-FFF2-40B4-BE49-F238E27FC236}">
                <a16:creationId xmlns:a16="http://schemas.microsoft.com/office/drawing/2014/main" id="{B8EB3FC4-7A7F-BA48-81E4-D09ED2A8A2D3}"/>
              </a:ext>
            </a:extLst>
          </p:cNvPr>
          <p:cNvSpPr txBox="1"/>
          <p:nvPr/>
        </p:nvSpPr>
        <p:spPr>
          <a:xfrm>
            <a:off x="3859069" y="793987"/>
            <a:ext cx="2103442" cy="830997"/>
          </a:xfrm>
          <a:prstGeom prst="rect">
            <a:avLst/>
          </a:prstGeom>
          <a:noFill/>
          <a:ln w="38100">
            <a:solidFill>
              <a:schemeClr val="accent1"/>
            </a:solidFill>
          </a:ln>
        </p:spPr>
        <p:txBody>
          <a:bodyPr wrap="square" rtlCol="0">
            <a:spAutoFit/>
          </a:bodyPr>
          <a:lstStyle/>
          <a:p>
            <a:r>
              <a:rPr lang="en-US" sz="2400" dirty="0"/>
              <a:t>Food </a:t>
            </a:r>
          </a:p>
          <a:p>
            <a:pPr marL="457200" indent="-457200">
              <a:buFont typeface="Arial" panose="020B0604020202020204" pitchFamily="34" charset="0"/>
              <a:buChar char="•"/>
            </a:pPr>
            <a:r>
              <a:rPr lang="en-US" sz="2400" dirty="0"/>
              <a:t>Seafood</a:t>
            </a:r>
          </a:p>
        </p:txBody>
      </p:sp>
      <p:pic>
        <p:nvPicPr>
          <p:cNvPr id="30" name="Picture 29">
            <a:extLst>
              <a:ext uri="{FF2B5EF4-FFF2-40B4-BE49-F238E27FC236}">
                <a16:creationId xmlns:a16="http://schemas.microsoft.com/office/drawing/2014/main" id="{D5984E65-F4B1-394B-A6D8-16BF5C118385}"/>
              </a:ext>
            </a:extLst>
          </p:cNvPr>
          <p:cNvPicPr>
            <a:picLocks noChangeAspect="1"/>
          </p:cNvPicPr>
          <p:nvPr/>
        </p:nvPicPr>
        <p:blipFill>
          <a:blip r:embed="rId8"/>
          <a:stretch>
            <a:fillRect/>
          </a:stretch>
        </p:blipFill>
        <p:spPr>
          <a:xfrm>
            <a:off x="6281039" y="2541590"/>
            <a:ext cx="3301478" cy="1531524"/>
          </a:xfrm>
          <a:prstGeom prst="rect">
            <a:avLst/>
          </a:prstGeom>
        </p:spPr>
      </p:pic>
      <p:pic>
        <p:nvPicPr>
          <p:cNvPr id="16" name="Picture 15">
            <a:extLst>
              <a:ext uri="{FF2B5EF4-FFF2-40B4-BE49-F238E27FC236}">
                <a16:creationId xmlns:a16="http://schemas.microsoft.com/office/drawing/2014/main" id="{287E2EFD-2FC3-AA4D-B66E-DF8B3B175DDF}"/>
              </a:ext>
            </a:extLst>
          </p:cNvPr>
          <p:cNvPicPr>
            <a:picLocks noChangeAspect="1"/>
          </p:cNvPicPr>
          <p:nvPr/>
        </p:nvPicPr>
        <p:blipFill rotWithShape="1">
          <a:blip r:embed="rId9"/>
          <a:srcRect t="3724"/>
          <a:stretch/>
        </p:blipFill>
        <p:spPr>
          <a:xfrm>
            <a:off x="9719431" y="2541590"/>
            <a:ext cx="2472570" cy="1538112"/>
          </a:xfrm>
          <a:prstGeom prst="rect">
            <a:avLst/>
          </a:prstGeom>
        </p:spPr>
      </p:pic>
    </p:spTree>
    <p:extLst>
      <p:ext uri="{BB962C8B-B14F-4D97-AF65-F5344CB8AC3E}">
        <p14:creationId xmlns:p14="http://schemas.microsoft.com/office/powerpoint/2010/main" val="2841835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26333E-0558-CB4B-8176-FE45C8DEFD69}"/>
              </a:ext>
            </a:extLst>
          </p:cNvPr>
          <p:cNvPicPr>
            <a:picLocks noChangeAspect="1"/>
          </p:cNvPicPr>
          <p:nvPr/>
        </p:nvPicPr>
        <p:blipFill>
          <a:blip r:embed="rId3"/>
          <a:stretch>
            <a:fillRect/>
          </a:stretch>
        </p:blipFill>
        <p:spPr>
          <a:xfrm>
            <a:off x="0" y="2304390"/>
            <a:ext cx="12192000" cy="2011679"/>
          </a:xfrm>
          <a:prstGeom prst="rect">
            <a:avLst/>
          </a:prstGeom>
        </p:spPr>
      </p:pic>
      <p:pic>
        <p:nvPicPr>
          <p:cNvPr id="3" name="Picture 2">
            <a:extLst>
              <a:ext uri="{FF2B5EF4-FFF2-40B4-BE49-F238E27FC236}">
                <a16:creationId xmlns:a16="http://schemas.microsoft.com/office/drawing/2014/main" id="{4477F23F-601C-484B-A976-F006169A9A0F}"/>
              </a:ext>
            </a:extLst>
          </p:cNvPr>
          <p:cNvPicPr>
            <a:picLocks noChangeAspect="1"/>
          </p:cNvPicPr>
          <p:nvPr/>
        </p:nvPicPr>
        <p:blipFill>
          <a:blip r:embed="rId4"/>
          <a:stretch>
            <a:fillRect/>
          </a:stretch>
        </p:blipFill>
        <p:spPr>
          <a:xfrm>
            <a:off x="0" y="4308779"/>
            <a:ext cx="12192000" cy="2176272"/>
          </a:xfrm>
          <a:prstGeom prst="rect">
            <a:avLst/>
          </a:prstGeom>
        </p:spPr>
      </p:pic>
      <p:grpSp>
        <p:nvGrpSpPr>
          <p:cNvPr id="5" name="Group 4">
            <a:extLst>
              <a:ext uri="{FF2B5EF4-FFF2-40B4-BE49-F238E27FC236}">
                <a16:creationId xmlns:a16="http://schemas.microsoft.com/office/drawing/2014/main" id="{BB159005-FDE9-AE48-8D1C-A8872B24A15F}"/>
              </a:ext>
            </a:extLst>
          </p:cNvPr>
          <p:cNvGrpSpPr/>
          <p:nvPr/>
        </p:nvGrpSpPr>
        <p:grpSpPr>
          <a:xfrm>
            <a:off x="0" y="6251438"/>
            <a:ext cx="12192000" cy="606561"/>
            <a:chOff x="0" y="6251438"/>
            <a:chExt cx="12192000" cy="606561"/>
          </a:xfrm>
        </p:grpSpPr>
        <p:grpSp>
          <p:nvGrpSpPr>
            <p:cNvPr id="6" name="Group 5">
              <a:extLst>
                <a:ext uri="{FF2B5EF4-FFF2-40B4-BE49-F238E27FC236}">
                  <a16:creationId xmlns:a16="http://schemas.microsoft.com/office/drawing/2014/main" id="{DA38B2B5-3727-EB4D-91AE-65E0B6A025AC}"/>
                </a:ext>
              </a:extLst>
            </p:cNvPr>
            <p:cNvGrpSpPr/>
            <p:nvPr/>
          </p:nvGrpSpPr>
          <p:grpSpPr>
            <a:xfrm>
              <a:off x="0" y="6251438"/>
              <a:ext cx="12192000" cy="606561"/>
              <a:chOff x="0" y="5860786"/>
              <a:chExt cx="12192000" cy="997214"/>
            </a:xfrm>
          </p:grpSpPr>
          <p:pic>
            <p:nvPicPr>
              <p:cNvPr id="9" name="Picture 8">
                <a:extLst>
                  <a:ext uri="{FF2B5EF4-FFF2-40B4-BE49-F238E27FC236}">
                    <a16:creationId xmlns:a16="http://schemas.microsoft.com/office/drawing/2014/main" id="{CE9B3DB6-7913-9F4C-9365-589AC8FB2BF6}"/>
                  </a:ext>
                </a:extLst>
              </p:cNvPr>
              <p:cNvPicPr>
                <a:picLocks noChangeAspect="1"/>
              </p:cNvPicPr>
              <p:nvPr/>
            </p:nvPicPr>
            <p:blipFill rotWithShape="1">
              <a:blip r:embed="rId5"/>
              <a:srcRect t="86036" r="70675"/>
              <a:stretch/>
            </p:blipFill>
            <p:spPr>
              <a:xfrm>
                <a:off x="0" y="5860786"/>
                <a:ext cx="3575304" cy="997214"/>
              </a:xfrm>
              <a:prstGeom prst="rect">
                <a:avLst/>
              </a:prstGeom>
            </p:spPr>
          </p:pic>
          <p:pic>
            <p:nvPicPr>
              <p:cNvPr id="10" name="Picture 9">
                <a:extLst>
                  <a:ext uri="{FF2B5EF4-FFF2-40B4-BE49-F238E27FC236}">
                    <a16:creationId xmlns:a16="http://schemas.microsoft.com/office/drawing/2014/main" id="{66C34EA8-DEE2-C649-8D9B-9E6B62708167}"/>
                  </a:ext>
                </a:extLst>
              </p:cNvPr>
              <p:cNvPicPr>
                <a:picLocks noChangeAspect="1"/>
              </p:cNvPicPr>
              <p:nvPr/>
            </p:nvPicPr>
            <p:blipFill rotWithShape="1">
              <a:blip r:embed="rId6"/>
              <a:srcRect t="70918"/>
              <a:stretch/>
            </p:blipFill>
            <p:spPr>
              <a:xfrm>
                <a:off x="3575304" y="5860786"/>
                <a:ext cx="8616696" cy="997214"/>
              </a:xfrm>
              <a:prstGeom prst="rect">
                <a:avLst/>
              </a:prstGeom>
            </p:spPr>
          </p:pic>
        </p:grpSp>
        <p:sp>
          <p:nvSpPr>
            <p:cNvPr id="7" name="Rectangle 6">
              <a:extLst>
                <a:ext uri="{FF2B5EF4-FFF2-40B4-BE49-F238E27FC236}">
                  <a16:creationId xmlns:a16="http://schemas.microsoft.com/office/drawing/2014/main" id="{7D586CE8-82B8-0646-A3D0-CAEE34801E21}"/>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8" name="Rectangle 7">
              <a:extLst>
                <a:ext uri="{FF2B5EF4-FFF2-40B4-BE49-F238E27FC236}">
                  <a16:creationId xmlns:a16="http://schemas.microsoft.com/office/drawing/2014/main" id="{D8FA9184-D6A1-CB4E-BC42-C0D4E2E9997C}"/>
                </a:ext>
              </a:extLst>
            </p:cNvPr>
            <p:cNvSpPr/>
            <p:nvPr/>
          </p:nvSpPr>
          <p:spPr>
            <a:xfrm>
              <a:off x="9144000" y="6488667"/>
              <a:ext cx="2955937" cy="369332"/>
            </a:xfrm>
            <a:prstGeom prst="rect">
              <a:avLst/>
            </a:prstGeom>
          </p:spPr>
          <p:txBody>
            <a:bodyPr wrap="none">
              <a:spAutoFit/>
            </a:bodyPr>
            <a:lstStyle/>
            <a:p>
              <a:r>
                <a:rPr lang="en-GB" dirty="0">
                  <a:hlinkClick r:id="rId7">
                    <a:extLst>
                      <a:ext uri="{A12FA001-AC4F-418D-AE19-62706E023703}">
                        <ahyp:hlinkClr xmlns:ahyp="http://schemas.microsoft.com/office/drawing/2018/hyperlinkcolor" xmlns="" val="tx"/>
                      </a:ext>
                    </a:extLst>
                  </a:hlinkClick>
                </a:rPr>
                <a:t>https://showyourstripes.info/</a:t>
              </a:r>
              <a:endParaRPr lang="en-US" dirty="0"/>
            </a:p>
          </p:txBody>
        </p:sp>
      </p:grpSp>
      <p:pic>
        <p:nvPicPr>
          <p:cNvPr id="12" name="Picture 11">
            <a:extLst>
              <a:ext uri="{FF2B5EF4-FFF2-40B4-BE49-F238E27FC236}">
                <a16:creationId xmlns:a16="http://schemas.microsoft.com/office/drawing/2014/main" id="{7C2D76F6-4213-EA42-BF11-B1D640177AE6}"/>
              </a:ext>
            </a:extLst>
          </p:cNvPr>
          <p:cNvPicPr>
            <a:picLocks noChangeAspect="1"/>
          </p:cNvPicPr>
          <p:nvPr/>
        </p:nvPicPr>
        <p:blipFill rotWithShape="1">
          <a:blip r:embed="rId8"/>
          <a:srcRect t="11774" b="22251"/>
          <a:stretch/>
        </p:blipFill>
        <p:spPr>
          <a:xfrm>
            <a:off x="0" y="-115748"/>
            <a:ext cx="12192000" cy="2489157"/>
          </a:xfrm>
          <a:prstGeom prst="rect">
            <a:avLst/>
          </a:prstGeom>
        </p:spPr>
      </p:pic>
    </p:spTree>
    <p:extLst>
      <p:ext uri="{BB962C8B-B14F-4D97-AF65-F5344CB8AC3E}">
        <p14:creationId xmlns:p14="http://schemas.microsoft.com/office/powerpoint/2010/main" val="231119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BFF8BB-5FC0-7B4C-A42C-2F83ADC9F37C}"/>
              </a:ext>
            </a:extLst>
          </p:cNvPr>
          <p:cNvSpPr txBox="1"/>
          <p:nvPr/>
        </p:nvSpPr>
        <p:spPr>
          <a:xfrm>
            <a:off x="8442960" y="6433804"/>
            <a:ext cx="3749040" cy="369332"/>
          </a:xfrm>
          <a:prstGeom prst="rect">
            <a:avLst/>
          </a:prstGeom>
          <a:noFill/>
        </p:spPr>
        <p:txBody>
          <a:bodyPr wrap="square" rtlCol="0">
            <a:spAutoFit/>
          </a:bodyPr>
          <a:lstStyle/>
          <a:p>
            <a:r>
              <a:rPr lang="en-US" dirty="0" err="1"/>
              <a:t>Jouffrey</a:t>
            </a:r>
            <a:r>
              <a:rPr lang="en-US" dirty="0"/>
              <a:t> et al (in press) </a:t>
            </a:r>
            <a:r>
              <a:rPr lang="en-US" b="1" i="1" dirty="0"/>
              <a:t>One Earth</a:t>
            </a:r>
          </a:p>
        </p:txBody>
      </p:sp>
      <p:grpSp>
        <p:nvGrpSpPr>
          <p:cNvPr id="5" name="Group 4">
            <a:extLst>
              <a:ext uri="{FF2B5EF4-FFF2-40B4-BE49-F238E27FC236}">
                <a16:creationId xmlns:a16="http://schemas.microsoft.com/office/drawing/2014/main" id="{4A41AFAD-5C9E-7F4E-BDAE-3D517D569BCB}"/>
              </a:ext>
            </a:extLst>
          </p:cNvPr>
          <p:cNvGrpSpPr/>
          <p:nvPr/>
        </p:nvGrpSpPr>
        <p:grpSpPr>
          <a:xfrm>
            <a:off x="0" y="6251438"/>
            <a:ext cx="12192000" cy="606561"/>
            <a:chOff x="0" y="6251438"/>
            <a:chExt cx="12192000" cy="606561"/>
          </a:xfrm>
        </p:grpSpPr>
        <p:grpSp>
          <p:nvGrpSpPr>
            <p:cNvPr id="6" name="Group 5">
              <a:extLst>
                <a:ext uri="{FF2B5EF4-FFF2-40B4-BE49-F238E27FC236}">
                  <a16:creationId xmlns:a16="http://schemas.microsoft.com/office/drawing/2014/main" id="{61B2A2EF-0987-5442-8563-5E391E932F3C}"/>
                </a:ext>
              </a:extLst>
            </p:cNvPr>
            <p:cNvGrpSpPr/>
            <p:nvPr/>
          </p:nvGrpSpPr>
          <p:grpSpPr>
            <a:xfrm>
              <a:off x="0" y="6251438"/>
              <a:ext cx="12192000" cy="606561"/>
              <a:chOff x="0" y="5860786"/>
              <a:chExt cx="12192000" cy="997214"/>
            </a:xfrm>
          </p:grpSpPr>
          <p:pic>
            <p:nvPicPr>
              <p:cNvPr id="9" name="Picture 8">
                <a:extLst>
                  <a:ext uri="{FF2B5EF4-FFF2-40B4-BE49-F238E27FC236}">
                    <a16:creationId xmlns:a16="http://schemas.microsoft.com/office/drawing/2014/main" id="{40105192-E16E-204C-8197-D01F64A1A3D2}"/>
                  </a:ext>
                </a:extLst>
              </p:cNvPr>
              <p:cNvPicPr>
                <a:picLocks noChangeAspect="1"/>
              </p:cNvPicPr>
              <p:nvPr/>
            </p:nvPicPr>
            <p:blipFill rotWithShape="1">
              <a:blip r:embed="rId3"/>
              <a:srcRect t="86036" r="70675"/>
              <a:stretch/>
            </p:blipFill>
            <p:spPr>
              <a:xfrm>
                <a:off x="0" y="5860786"/>
                <a:ext cx="3575304" cy="997214"/>
              </a:xfrm>
              <a:prstGeom prst="rect">
                <a:avLst/>
              </a:prstGeom>
            </p:spPr>
          </p:pic>
          <p:pic>
            <p:nvPicPr>
              <p:cNvPr id="10" name="Picture 9">
                <a:extLst>
                  <a:ext uri="{FF2B5EF4-FFF2-40B4-BE49-F238E27FC236}">
                    <a16:creationId xmlns:a16="http://schemas.microsoft.com/office/drawing/2014/main" id="{344381A7-7215-A447-8DE6-FEF0B4389712}"/>
                  </a:ext>
                </a:extLst>
              </p:cNvPr>
              <p:cNvPicPr>
                <a:picLocks noChangeAspect="1"/>
              </p:cNvPicPr>
              <p:nvPr/>
            </p:nvPicPr>
            <p:blipFill rotWithShape="1">
              <a:blip r:embed="rId4"/>
              <a:srcRect t="70918"/>
              <a:stretch/>
            </p:blipFill>
            <p:spPr>
              <a:xfrm>
                <a:off x="3575304" y="5860786"/>
                <a:ext cx="8616696" cy="997214"/>
              </a:xfrm>
              <a:prstGeom prst="rect">
                <a:avLst/>
              </a:prstGeom>
            </p:spPr>
          </p:pic>
        </p:grpSp>
        <p:sp>
          <p:nvSpPr>
            <p:cNvPr id="7" name="Rectangle 6">
              <a:extLst>
                <a:ext uri="{FF2B5EF4-FFF2-40B4-BE49-F238E27FC236}">
                  <a16:creationId xmlns:a16="http://schemas.microsoft.com/office/drawing/2014/main" id="{BBCD21E3-1C7D-C54A-BD2E-3294F5B9DDAA}"/>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8" name="Rectangle 7">
              <a:extLst>
                <a:ext uri="{FF2B5EF4-FFF2-40B4-BE49-F238E27FC236}">
                  <a16:creationId xmlns:a16="http://schemas.microsoft.com/office/drawing/2014/main" id="{7E932409-1E76-FE4B-A87E-3CB25D902F0B}"/>
                </a:ext>
              </a:extLst>
            </p:cNvPr>
            <p:cNvSpPr/>
            <p:nvPr/>
          </p:nvSpPr>
          <p:spPr>
            <a:xfrm>
              <a:off x="9144000" y="6488667"/>
              <a:ext cx="2955937" cy="369332"/>
            </a:xfrm>
            <a:prstGeom prst="rect">
              <a:avLst/>
            </a:prstGeom>
          </p:spPr>
          <p:txBody>
            <a:bodyPr wrap="none">
              <a:spAutoFit/>
            </a:bodyPr>
            <a:lstStyle/>
            <a:p>
              <a:r>
                <a:rPr lang="en-GB" dirty="0">
                  <a:hlinkClick r:id="rId5">
                    <a:extLst>
                      <a:ext uri="{A12FA001-AC4F-418D-AE19-62706E023703}">
                        <ahyp:hlinkClr xmlns:ahyp="http://schemas.microsoft.com/office/drawing/2018/hyperlinkcolor" xmlns="" val="tx"/>
                      </a:ext>
                    </a:extLst>
                  </a:hlinkClick>
                </a:rPr>
                <a:t>https://showyourstripes.info/</a:t>
              </a:r>
              <a:endParaRPr lang="en-US" dirty="0"/>
            </a:p>
          </p:txBody>
        </p:sp>
      </p:grpSp>
      <p:grpSp>
        <p:nvGrpSpPr>
          <p:cNvPr id="11" name="Group 10">
            <a:extLst>
              <a:ext uri="{FF2B5EF4-FFF2-40B4-BE49-F238E27FC236}">
                <a16:creationId xmlns:a16="http://schemas.microsoft.com/office/drawing/2014/main" id="{D97AC6E6-FB49-0848-885A-243EDD21F69A}"/>
              </a:ext>
            </a:extLst>
          </p:cNvPr>
          <p:cNvGrpSpPr/>
          <p:nvPr/>
        </p:nvGrpSpPr>
        <p:grpSpPr>
          <a:xfrm>
            <a:off x="97693" y="222759"/>
            <a:ext cx="2973946" cy="2093131"/>
            <a:chOff x="97693" y="222759"/>
            <a:chExt cx="2973946" cy="2093131"/>
          </a:xfrm>
        </p:grpSpPr>
        <p:pic>
          <p:nvPicPr>
            <p:cNvPr id="24" name="Picture 23">
              <a:extLst>
                <a:ext uri="{FF2B5EF4-FFF2-40B4-BE49-F238E27FC236}">
                  <a16:creationId xmlns:a16="http://schemas.microsoft.com/office/drawing/2014/main" id="{092E8875-7150-AD43-AE68-EA32F4D48FF7}"/>
                </a:ext>
              </a:extLst>
            </p:cNvPr>
            <p:cNvPicPr>
              <a:picLocks noChangeAspect="1"/>
            </p:cNvPicPr>
            <p:nvPr/>
          </p:nvPicPr>
          <p:blipFill rotWithShape="1">
            <a:blip r:embed="rId6"/>
            <a:srcRect l="446" t="65963" r="74687" b="2703"/>
            <a:stretch/>
          </p:blipFill>
          <p:spPr>
            <a:xfrm>
              <a:off x="521006" y="760244"/>
              <a:ext cx="1798370" cy="1555646"/>
            </a:xfrm>
            <a:prstGeom prst="rect">
              <a:avLst/>
            </a:prstGeom>
          </p:spPr>
        </p:pic>
        <p:sp>
          <p:nvSpPr>
            <p:cNvPr id="29" name="TextBox 28">
              <a:extLst>
                <a:ext uri="{FF2B5EF4-FFF2-40B4-BE49-F238E27FC236}">
                  <a16:creationId xmlns:a16="http://schemas.microsoft.com/office/drawing/2014/main" id="{DA76A3D3-B50A-4248-BFF8-5E1E649A243F}"/>
                </a:ext>
              </a:extLst>
            </p:cNvPr>
            <p:cNvSpPr txBox="1"/>
            <p:nvPr/>
          </p:nvSpPr>
          <p:spPr>
            <a:xfrm>
              <a:off x="97693" y="222759"/>
              <a:ext cx="2973946" cy="461665"/>
            </a:xfrm>
            <a:prstGeom prst="rect">
              <a:avLst/>
            </a:prstGeom>
            <a:noFill/>
            <a:ln w="38100">
              <a:solidFill>
                <a:srgbClr val="00B050"/>
              </a:solidFill>
            </a:ln>
          </p:spPr>
          <p:txBody>
            <a:bodyPr wrap="square" rtlCol="0">
              <a:spAutoFit/>
            </a:bodyPr>
            <a:lstStyle/>
            <a:p>
              <a:r>
                <a:rPr lang="en-US" sz="2400" dirty="0"/>
                <a:t>Sociocultural relations</a:t>
              </a:r>
            </a:p>
          </p:txBody>
        </p:sp>
      </p:grpSp>
      <p:grpSp>
        <p:nvGrpSpPr>
          <p:cNvPr id="14" name="Group 13">
            <a:extLst>
              <a:ext uri="{FF2B5EF4-FFF2-40B4-BE49-F238E27FC236}">
                <a16:creationId xmlns:a16="http://schemas.microsoft.com/office/drawing/2014/main" id="{02625470-B952-C644-AA38-8092135778A4}"/>
              </a:ext>
            </a:extLst>
          </p:cNvPr>
          <p:cNvGrpSpPr/>
          <p:nvPr/>
        </p:nvGrpSpPr>
        <p:grpSpPr>
          <a:xfrm>
            <a:off x="7251700" y="205956"/>
            <a:ext cx="4343400" cy="6064522"/>
            <a:chOff x="7251700" y="205956"/>
            <a:chExt cx="4343400" cy="6064522"/>
          </a:xfrm>
        </p:grpSpPr>
        <p:pic>
          <p:nvPicPr>
            <p:cNvPr id="25" name="Picture 24">
              <a:extLst>
                <a:ext uri="{FF2B5EF4-FFF2-40B4-BE49-F238E27FC236}">
                  <a16:creationId xmlns:a16="http://schemas.microsoft.com/office/drawing/2014/main" id="{5351450A-A91B-7B41-B57A-8B429C22282E}"/>
                </a:ext>
              </a:extLst>
            </p:cNvPr>
            <p:cNvPicPr>
              <a:picLocks noChangeAspect="1"/>
            </p:cNvPicPr>
            <p:nvPr/>
          </p:nvPicPr>
          <p:blipFill rotWithShape="1">
            <a:blip r:embed="rId6"/>
            <a:srcRect l="49895" b="66111"/>
            <a:stretch/>
          </p:blipFill>
          <p:spPr>
            <a:xfrm>
              <a:off x="7251700" y="558135"/>
              <a:ext cx="4343400" cy="2016766"/>
            </a:xfrm>
            <a:prstGeom prst="rect">
              <a:avLst/>
            </a:prstGeom>
          </p:spPr>
        </p:pic>
        <p:pic>
          <p:nvPicPr>
            <p:cNvPr id="26" name="Picture 25">
              <a:extLst>
                <a:ext uri="{FF2B5EF4-FFF2-40B4-BE49-F238E27FC236}">
                  <a16:creationId xmlns:a16="http://schemas.microsoft.com/office/drawing/2014/main" id="{B19D0D54-05A9-3A49-BFB9-311C911154F1}"/>
                </a:ext>
              </a:extLst>
            </p:cNvPr>
            <p:cNvPicPr>
              <a:picLocks noChangeAspect="1"/>
            </p:cNvPicPr>
            <p:nvPr/>
          </p:nvPicPr>
          <p:blipFill rotWithShape="1">
            <a:blip r:embed="rId6"/>
            <a:srcRect l="-315" t="34693" r="50352" b="33131"/>
            <a:stretch/>
          </p:blipFill>
          <p:spPr>
            <a:xfrm>
              <a:off x="7363616" y="4441875"/>
              <a:ext cx="4136140" cy="1828603"/>
            </a:xfrm>
            <a:prstGeom prst="rect">
              <a:avLst/>
            </a:prstGeom>
          </p:spPr>
        </p:pic>
        <p:pic>
          <p:nvPicPr>
            <p:cNvPr id="27" name="Picture 26">
              <a:extLst>
                <a:ext uri="{FF2B5EF4-FFF2-40B4-BE49-F238E27FC236}">
                  <a16:creationId xmlns:a16="http://schemas.microsoft.com/office/drawing/2014/main" id="{5734D0DC-8287-4549-8976-191CFB94EE6D}"/>
                </a:ext>
              </a:extLst>
            </p:cNvPr>
            <p:cNvPicPr>
              <a:picLocks noChangeAspect="1"/>
            </p:cNvPicPr>
            <p:nvPr/>
          </p:nvPicPr>
          <p:blipFill rotWithShape="1">
            <a:blip r:embed="rId6"/>
            <a:srcRect l="25322" t="66604" r="50777" b="-493"/>
            <a:stretch/>
          </p:blipFill>
          <p:spPr>
            <a:xfrm>
              <a:off x="7356851" y="2528164"/>
              <a:ext cx="2047490" cy="1993036"/>
            </a:xfrm>
            <a:prstGeom prst="rect">
              <a:avLst/>
            </a:prstGeom>
          </p:spPr>
        </p:pic>
        <p:pic>
          <p:nvPicPr>
            <p:cNvPr id="28" name="Picture 27">
              <a:extLst>
                <a:ext uri="{FF2B5EF4-FFF2-40B4-BE49-F238E27FC236}">
                  <a16:creationId xmlns:a16="http://schemas.microsoft.com/office/drawing/2014/main" id="{8BC6EC8B-4637-3A43-B3C8-76F4CE6D5AEE}"/>
                </a:ext>
              </a:extLst>
            </p:cNvPr>
            <p:cNvPicPr>
              <a:picLocks noChangeAspect="1"/>
            </p:cNvPicPr>
            <p:nvPr/>
          </p:nvPicPr>
          <p:blipFill rotWithShape="1">
            <a:blip r:embed="rId6"/>
            <a:srcRect l="25322" r="50065" b="66111"/>
            <a:stretch/>
          </p:blipFill>
          <p:spPr>
            <a:xfrm>
              <a:off x="9519832" y="2528164"/>
              <a:ext cx="1979923" cy="1871548"/>
            </a:xfrm>
            <a:prstGeom prst="rect">
              <a:avLst/>
            </a:prstGeom>
          </p:spPr>
        </p:pic>
        <p:sp>
          <p:nvSpPr>
            <p:cNvPr id="31" name="TextBox 30">
              <a:extLst>
                <a:ext uri="{FF2B5EF4-FFF2-40B4-BE49-F238E27FC236}">
                  <a16:creationId xmlns:a16="http://schemas.microsoft.com/office/drawing/2014/main" id="{B1DC5678-7244-DF4F-AAA6-174C64A241E4}"/>
                </a:ext>
              </a:extLst>
            </p:cNvPr>
            <p:cNvSpPr txBox="1"/>
            <p:nvPr/>
          </p:nvSpPr>
          <p:spPr>
            <a:xfrm>
              <a:off x="7454094" y="205956"/>
              <a:ext cx="3670461" cy="461665"/>
            </a:xfrm>
            <a:prstGeom prst="rect">
              <a:avLst/>
            </a:prstGeom>
            <a:noFill/>
            <a:ln w="38100">
              <a:solidFill>
                <a:schemeClr val="accent1"/>
              </a:solidFill>
            </a:ln>
          </p:spPr>
          <p:txBody>
            <a:bodyPr wrap="square" rtlCol="0">
              <a:spAutoFit/>
            </a:bodyPr>
            <a:lstStyle/>
            <a:p>
              <a:r>
                <a:rPr lang="en-US" sz="2400" dirty="0"/>
                <a:t>Materials</a:t>
              </a:r>
            </a:p>
          </p:txBody>
        </p:sp>
      </p:grpSp>
      <p:grpSp>
        <p:nvGrpSpPr>
          <p:cNvPr id="12" name="Group 11">
            <a:extLst>
              <a:ext uri="{FF2B5EF4-FFF2-40B4-BE49-F238E27FC236}">
                <a16:creationId xmlns:a16="http://schemas.microsoft.com/office/drawing/2014/main" id="{199DC342-F032-004F-B690-6A0425BDC47E}"/>
              </a:ext>
            </a:extLst>
          </p:cNvPr>
          <p:cNvGrpSpPr/>
          <p:nvPr/>
        </p:nvGrpSpPr>
        <p:grpSpPr>
          <a:xfrm>
            <a:off x="3223525" y="236511"/>
            <a:ext cx="1899915" cy="2173778"/>
            <a:chOff x="2802094" y="222757"/>
            <a:chExt cx="1899915" cy="2173778"/>
          </a:xfrm>
        </p:grpSpPr>
        <p:pic>
          <p:nvPicPr>
            <p:cNvPr id="3" name="Picture 2">
              <a:extLst>
                <a:ext uri="{FF2B5EF4-FFF2-40B4-BE49-F238E27FC236}">
                  <a16:creationId xmlns:a16="http://schemas.microsoft.com/office/drawing/2014/main" id="{BB11F9EC-83E8-984A-8567-E828D345B3A3}"/>
                </a:ext>
              </a:extLst>
            </p:cNvPr>
            <p:cNvPicPr>
              <a:picLocks noChangeAspect="1"/>
            </p:cNvPicPr>
            <p:nvPr/>
          </p:nvPicPr>
          <p:blipFill rotWithShape="1">
            <a:blip r:embed="rId6"/>
            <a:srcRect r="75614" b="66667"/>
            <a:stretch/>
          </p:blipFill>
          <p:spPr>
            <a:xfrm>
              <a:off x="2802094" y="684422"/>
              <a:ext cx="1824488" cy="1712113"/>
            </a:xfrm>
            <a:prstGeom prst="rect">
              <a:avLst/>
            </a:prstGeom>
          </p:spPr>
        </p:pic>
        <p:sp>
          <p:nvSpPr>
            <p:cNvPr id="32" name="TextBox 31">
              <a:extLst>
                <a:ext uri="{FF2B5EF4-FFF2-40B4-BE49-F238E27FC236}">
                  <a16:creationId xmlns:a16="http://schemas.microsoft.com/office/drawing/2014/main" id="{64100FD8-101E-B544-A5AF-82DBA8F069B1}"/>
                </a:ext>
              </a:extLst>
            </p:cNvPr>
            <p:cNvSpPr txBox="1"/>
            <p:nvPr/>
          </p:nvSpPr>
          <p:spPr>
            <a:xfrm>
              <a:off x="2918358" y="222757"/>
              <a:ext cx="1783651" cy="461665"/>
            </a:xfrm>
            <a:prstGeom prst="rect">
              <a:avLst/>
            </a:prstGeom>
            <a:noFill/>
            <a:ln w="38100">
              <a:solidFill>
                <a:schemeClr val="accent1"/>
              </a:solidFill>
            </a:ln>
          </p:spPr>
          <p:txBody>
            <a:bodyPr wrap="square" rtlCol="0">
              <a:spAutoFit/>
            </a:bodyPr>
            <a:lstStyle/>
            <a:p>
              <a:r>
                <a:rPr lang="en-US" sz="2400" dirty="0"/>
                <a:t>Food </a:t>
              </a:r>
            </a:p>
          </p:txBody>
        </p:sp>
      </p:grpSp>
      <p:sp>
        <p:nvSpPr>
          <p:cNvPr id="2" name="TextBox 1">
            <a:extLst>
              <a:ext uri="{FF2B5EF4-FFF2-40B4-BE49-F238E27FC236}">
                <a16:creationId xmlns:a16="http://schemas.microsoft.com/office/drawing/2014/main" id="{A766D658-45CF-BD48-8FE7-905DEEFA629F}"/>
              </a:ext>
            </a:extLst>
          </p:cNvPr>
          <p:cNvSpPr txBox="1"/>
          <p:nvPr/>
        </p:nvSpPr>
        <p:spPr>
          <a:xfrm>
            <a:off x="97694" y="5813835"/>
            <a:ext cx="3953184" cy="369332"/>
          </a:xfrm>
          <a:prstGeom prst="rect">
            <a:avLst/>
          </a:prstGeom>
          <a:noFill/>
        </p:spPr>
        <p:txBody>
          <a:bodyPr wrap="square" rtlCol="0">
            <a:spAutoFit/>
          </a:bodyPr>
          <a:lstStyle/>
          <a:p>
            <a:r>
              <a:rPr lang="en-US" dirty="0" err="1"/>
              <a:t>Jouffrey</a:t>
            </a:r>
            <a:r>
              <a:rPr lang="en-US" dirty="0"/>
              <a:t> et al (in press) ONE Earth</a:t>
            </a:r>
          </a:p>
        </p:txBody>
      </p:sp>
      <p:grpSp>
        <p:nvGrpSpPr>
          <p:cNvPr id="13" name="Group 12">
            <a:extLst>
              <a:ext uri="{FF2B5EF4-FFF2-40B4-BE49-F238E27FC236}">
                <a16:creationId xmlns:a16="http://schemas.microsoft.com/office/drawing/2014/main" id="{8F35D816-EDB6-704C-B330-E05AB4192048}"/>
              </a:ext>
            </a:extLst>
          </p:cNvPr>
          <p:cNvGrpSpPr/>
          <p:nvPr/>
        </p:nvGrpSpPr>
        <p:grpSpPr>
          <a:xfrm>
            <a:off x="3256170" y="222758"/>
            <a:ext cx="3914505" cy="5727477"/>
            <a:chOff x="2935247" y="215904"/>
            <a:chExt cx="3914505" cy="5727477"/>
          </a:xfrm>
        </p:grpSpPr>
        <p:pic>
          <p:nvPicPr>
            <p:cNvPr id="23" name="Picture 22">
              <a:extLst>
                <a:ext uri="{FF2B5EF4-FFF2-40B4-BE49-F238E27FC236}">
                  <a16:creationId xmlns:a16="http://schemas.microsoft.com/office/drawing/2014/main" id="{FF61B8F9-7CA0-A54B-B212-129037843AE3}"/>
                </a:ext>
              </a:extLst>
            </p:cNvPr>
            <p:cNvPicPr>
              <a:picLocks noChangeAspect="1"/>
            </p:cNvPicPr>
            <p:nvPr/>
          </p:nvPicPr>
          <p:blipFill rotWithShape="1">
            <a:blip r:embed="rId6"/>
            <a:srcRect l="49711" t="33377" r="25572" b="33291"/>
            <a:stretch/>
          </p:blipFill>
          <p:spPr>
            <a:xfrm>
              <a:off x="4941759" y="752693"/>
              <a:ext cx="1827223" cy="1691705"/>
            </a:xfrm>
            <a:prstGeom prst="rect">
              <a:avLst/>
            </a:prstGeom>
          </p:spPr>
        </p:pic>
        <p:sp>
          <p:nvSpPr>
            <p:cNvPr id="30" name="TextBox 29">
              <a:extLst>
                <a:ext uri="{FF2B5EF4-FFF2-40B4-BE49-F238E27FC236}">
                  <a16:creationId xmlns:a16="http://schemas.microsoft.com/office/drawing/2014/main" id="{A82AB335-F6FC-6849-BE44-2971EF52E8E5}"/>
                </a:ext>
              </a:extLst>
            </p:cNvPr>
            <p:cNvSpPr txBox="1"/>
            <p:nvPr/>
          </p:nvSpPr>
          <p:spPr>
            <a:xfrm>
              <a:off x="5198183" y="215904"/>
              <a:ext cx="1539322" cy="461665"/>
            </a:xfrm>
            <a:prstGeom prst="rect">
              <a:avLst/>
            </a:prstGeom>
            <a:noFill/>
            <a:ln w="38100">
              <a:solidFill>
                <a:schemeClr val="accent1"/>
              </a:solidFill>
            </a:ln>
          </p:spPr>
          <p:txBody>
            <a:bodyPr wrap="square" rtlCol="0">
              <a:spAutoFit/>
            </a:bodyPr>
            <a:lstStyle/>
            <a:p>
              <a:r>
                <a:rPr lang="en-US" sz="2400" dirty="0"/>
                <a:t>Space</a:t>
              </a:r>
            </a:p>
          </p:txBody>
        </p:sp>
        <p:pic>
          <p:nvPicPr>
            <p:cNvPr id="21" name="Picture 20">
              <a:extLst>
                <a:ext uri="{FF2B5EF4-FFF2-40B4-BE49-F238E27FC236}">
                  <a16:creationId xmlns:a16="http://schemas.microsoft.com/office/drawing/2014/main" id="{B7FC8978-6B73-7F4D-8643-157C420152D8}"/>
                </a:ext>
              </a:extLst>
            </p:cNvPr>
            <p:cNvPicPr>
              <a:picLocks noChangeAspect="1"/>
            </p:cNvPicPr>
            <p:nvPr/>
          </p:nvPicPr>
          <p:blipFill rotWithShape="1">
            <a:blip r:embed="rId6"/>
            <a:srcRect l="74120" t="33727" r="-78" b="33590"/>
            <a:stretch/>
          </p:blipFill>
          <p:spPr>
            <a:xfrm>
              <a:off x="4854760" y="2444398"/>
              <a:ext cx="1994992" cy="1724543"/>
            </a:xfrm>
            <a:prstGeom prst="rect">
              <a:avLst/>
            </a:prstGeom>
          </p:spPr>
        </p:pic>
        <p:pic>
          <p:nvPicPr>
            <p:cNvPr id="22" name="Picture 21">
              <a:extLst>
                <a:ext uri="{FF2B5EF4-FFF2-40B4-BE49-F238E27FC236}">
                  <a16:creationId xmlns:a16="http://schemas.microsoft.com/office/drawing/2014/main" id="{6341FFA8-CA58-AE4A-B865-2FEDEE04E5FA}"/>
                </a:ext>
              </a:extLst>
            </p:cNvPr>
            <p:cNvPicPr>
              <a:picLocks noChangeAspect="1"/>
            </p:cNvPicPr>
            <p:nvPr/>
          </p:nvPicPr>
          <p:blipFill rotWithShape="1">
            <a:blip r:embed="rId6"/>
            <a:srcRect l="50012" t="65565" r="25715" b="1102"/>
            <a:stretch/>
          </p:blipFill>
          <p:spPr>
            <a:xfrm>
              <a:off x="2935247" y="4204374"/>
              <a:ext cx="1824167" cy="1719758"/>
            </a:xfrm>
            <a:prstGeom prst="rect">
              <a:avLst/>
            </a:prstGeom>
          </p:spPr>
        </p:pic>
        <p:pic>
          <p:nvPicPr>
            <p:cNvPr id="33" name="Picture 32">
              <a:extLst>
                <a:ext uri="{FF2B5EF4-FFF2-40B4-BE49-F238E27FC236}">
                  <a16:creationId xmlns:a16="http://schemas.microsoft.com/office/drawing/2014/main" id="{E0BCB97D-9D49-6847-B6B6-3A57A61CA3B2}"/>
                </a:ext>
              </a:extLst>
            </p:cNvPr>
            <p:cNvPicPr>
              <a:picLocks noChangeAspect="1"/>
            </p:cNvPicPr>
            <p:nvPr/>
          </p:nvPicPr>
          <p:blipFill rotWithShape="1">
            <a:blip r:embed="rId6"/>
            <a:srcRect l="74120" t="66250" r="-78" b="906"/>
            <a:stretch/>
          </p:blipFill>
          <p:spPr>
            <a:xfrm>
              <a:off x="4847890" y="4204374"/>
              <a:ext cx="2001862" cy="1739007"/>
            </a:xfrm>
            <a:prstGeom prst="rect">
              <a:avLst/>
            </a:prstGeom>
          </p:spPr>
        </p:pic>
      </p:grpSp>
    </p:spTree>
    <p:extLst>
      <p:ext uri="{BB962C8B-B14F-4D97-AF65-F5344CB8AC3E}">
        <p14:creationId xmlns:p14="http://schemas.microsoft.com/office/powerpoint/2010/main" val="275480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E8FAA8-A5DA-4242-8464-5C8C3C84EF0E}"/>
              </a:ext>
            </a:extLst>
          </p:cNvPr>
          <p:cNvPicPr>
            <a:picLocks noChangeAspect="1"/>
          </p:cNvPicPr>
          <p:nvPr/>
        </p:nvPicPr>
        <p:blipFill>
          <a:blip r:embed="rId3"/>
          <a:stretch>
            <a:fillRect/>
          </a:stretch>
        </p:blipFill>
        <p:spPr>
          <a:xfrm>
            <a:off x="2808" y="0"/>
            <a:ext cx="12189192" cy="6857999"/>
          </a:xfrm>
          <a:prstGeom prst="rect">
            <a:avLst/>
          </a:prstGeom>
        </p:spPr>
      </p:pic>
      <p:sp>
        <p:nvSpPr>
          <p:cNvPr id="8" name="Rectangle 7">
            <a:extLst>
              <a:ext uri="{FF2B5EF4-FFF2-40B4-BE49-F238E27FC236}">
                <a16:creationId xmlns:a16="http://schemas.microsoft.com/office/drawing/2014/main" id="{8500F831-68FC-2A44-AA47-FD1231995451}"/>
              </a:ext>
            </a:extLst>
          </p:cNvPr>
          <p:cNvSpPr/>
          <p:nvPr/>
        </p:nvSpPr>
        <p:spPr>
          <a:xfrm>
            <a:off x="136525" y="6346561"/>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9" name="Rectangle 8">
            <a:extLst>
              <a:ext uri="{FF2B5EF4-FFF2-40B4-BE49-F238E27FC236}">
                <a16:creationId xmlns:a16="http://schemas.microsoft.com/office/drawing/2014/main" id="{63CAA2F1-AF9C-094E-856E-CDC933EF952A}"/>
              </a:ext>
            </a:extLst>
          </p:cNvPr>
          <p:cNvSpPr/>
          <p:nvPr/>
        </p:nvSpPr>
        <p:spPr>
          <a:xfrm>
            <a:off x="9101095" y="6346561"/>
            <a:ext cx="2955937" cy="369332"/>
          </a:xfrm>
          <a:prstGeom prst="rect">
            <a:avLst/>
          </a:prstGeom>
        </p:spPr>
        <p:txBody>
          <a:bodyPr wrap="none">
            <a:spAutoFit/>
          </a:bodyPr>
          <a:lstStyle/>
          <a:p>
            <a:r>
              <a:rPr lang="en-GB" dirty="0">
                <a:hlinkClick r:id="rId4">
                  <a:extLst>
                    <a:ext uri="{A12FA001-AC4F-418D-AE19-62706E023703}">
                      <ahyp:hlinkClr xmlns:ahyp="http://schemas.microsoft.com/office/drawing/2018/hyperlinkcolor" xmlns="" val="tx"/>
                    </a:ext>
                  </a:extLst>
                </a:hlinkClick>
              </a:rPr>
              <a:t>https://showyourstripes.info/</a:t>
            </a:r>
            <a:endParaRPr lang="en-US" dirty="0"/>
          </a:p>
        </p:txBody>
      </p:sp>
    </p:spTree>
    <p:extLst>
      <p:ext uri="{BB962C8B-B14F-4D97-AF65-F5344CB8AC3E}">
        <p14:creationId xmlns:p14="http://schemas.microsoft.com/office/powerpoint/2010/main" val="1584906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4E5C92-3009-1C4F-AC98-5D7DB81BA274}"/>
              </a:ext>
            </a:extLst>
          </p:cNvPr>
          <p:cNvGrpSpPr/>
          <p:nvPr/>
        </p:nvGrpSpPr>
        <p:grpSpPr>
          <a:xfrm>
            <a:off x="0" y="6251438"/>
            <a:ext cx="12192000" cy="606561"/>
            <a:chOff x="0" y="6251438"/>
            <a:chExt cx="12192000" cy="606561"/>
          </a:xfrm>
        </p:grpSpPr>
        <p:grpSp>
          <p:nvGrpSpPr>
            <p:cNvPr id="11" name="Group 10">
              <a:extLst>
                <a:ext uri="{FF2B5EF4-FFF2-40B4-BE49-F238E27FC236}">
                  <a16:creationId xmlns:a16="http://schemas.microsoft.com/office/drawing/2014/main" id="{2CD184C3-D387-7D45-8CFE-E6085840133C}"/>
                </a:ext>
              </a:extLst>
            </p:cNvPr>
            <p:cNvGrpSpPr/>
            <p:nvPr/>
          </p:nvGrpSpPr>
          <p:grpSpPr>
            <a:xfrm>
              <a:off x="0" y="6251438"/>
              <a:ext cx="12192000" cy="606561"/>
              <a:chOff x="0" y="5860786"/>
              <a:chExt cx="12192000" cy="997214"/>
            </a:xfrm>
          </p:grpSpPr>
          <p:pic>
            <p:nvPicPr>
              <p:cNvPr id="14" name="Picture 13">
                <a:extLst>
                  <a:ext uri="{FF2B5EF4-FFF2-40B4-BE49-F238E27FC236}">
                    <a16:creationId xmlns:a16="http://schemas.microsoft.com/office/drawing/2014/main" id="{EB3831FF-99A3-344D-839C-FF7A56AEE41E}"/>
                  </a:ext>
                </a:extLst>
              </p:cNvPr>
              <p:cNvPicPr>
                <a:picLocks noChangeAspect="1"/>
              </p:cNvPicPr>
              <p:nvPr/>
            </p:nvPicPr>
            <p:blipFill rotWithShape="1">
              <a:blip r:embed="rId3"/>
              <a:srcRect t="86036" r="70675"/>
              <a:stretch/>
            </p:blipFill>
            <p:spPr>
              <a:xfrm>
                <a:off x="0" y="5860786"/>
                <a:ext cx="3575304" cy="997214"/>
              </a:xfrm>
              <a:prstGeom prst="rect">
                <a:avLst/>
              </a:prstGeom>
            </p:spPr>
          </p:pic>
          <p:pic>
            <p:nvPicPr>
              <p:cNvPr id="15" name="Picture 14">
                <a:extLst>
                  <a:ext uri="{FF2B5EF4-FFF2-40B4-BE49-F238E27FC236}">
                    <a16:creationId xmlns:a16="http://schemas.microsoft.com/office/drawing/2014/main" id="{9B2A0CF4-3D1D-8241-9676-8461A31FA18E}"/>
                  </a:ext>
                </a:extLst>
              </p:cNvPr>
              <p:cNvPicPr>
                <a:picLocks noChangeAspect="1"/>
              </p:cNvPicPr>
              <p:nvPr/>
            </p:nvPicPr>
            <p:blipFill rotWithShape="1">
              <a:blip r:embed="rId4"/>
              <a:srcRect t="70918"/>
              <a:stretch/>
            </p:blipFill>
            <p:spPr>
              <a:xfrm>
                <a:off x="3575304" y="5860786"/>
                <a:ext cx="8616696" cy="997214"/>
              </a:xfrm>
              <a:prstGeom prst="rect">
                <a:avLst/>
              </a:prstGeom>
            </p:spPr>
          </p:pic>
        </p:grpSp>
        <p:sp>
          <p:nvSpPr>
            <p:cNvPr id="12" name="Rectangle 11">
              <a:extLst>
                <a:ext uri="{FF2B5EF4-FFF2-40B4-BE49-F238E27FC236}">
                  <a16:creationId xmlns:a16="http://schemas.microsoft.com/office/drawing/2014/main" id="{F39A821D-D639-4445-8822-D0E964FD0D88}"/>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13" name="Rectangle 12">
              <a:extLst>
                <a:ext uri="{FF2B5EF4-FFF2-40B4-BE49-F238E27FC236}">
                  <a16:creationId xmlns:a16="http://schemas.microsoft.com/office/drawing/2014/main" id="{A3659409-8091-8B40-B7EF-DD79714378C9}"/>
                </a:ext>
              </a:extLst>
            </p:cNvPr>
            <p:cNvSpPr/>
            <p:nvPr/>
          </p:nvSpPr>
          <p:spPr>
            <a:xfrm>
              <a:off x="9144000" y="6488667"/>
              <a:ext cx="2955937" cy="369332"/>
            </a:xfrm>
            <a:prstGeom prst="rect">
              <a:avLst/>
            </a:prstGeom>
          </p:spPr>
          <p:txBody>
            <a:bodyPr wrap="none">
              <a:spAutoFit/>
            </a:bodyPr>
            <a:lstStyle/>
            <a:p>
              <a:r>
                <a:rPr lang="en-GB" dirty="0">
                  <a:hlinkClick r:id="rId5">
                    <a:extLst>
                      <a:ext uri="{A12FA001-AC4F-418D-AE19-62706E023703}">
                        <ahyp:hlinkClr xmlns:ahyp="http://schemas.microsoft.com/office/drawing/2018/hyperlinkcolor" xmlns="" val="tx"/>
                      </a:ext>
                    </a:extLst>
                  </a:hlinkClick>
                </a:rPr>
                <a:t>https://showyourstripes.info/</a:t>
              </a:r>
              <a:endParaRPr lang="en-US" dirty="0"/>
            </a:p>
          </p:txBody>
        </p:sp>
      </p:grpSp>
      <p:sp>
        <p:nvSpPr>
          <p:cNvPr id="16" name="TextBox 15">
            <a:extLst>
              <a:ext uri="{FF2B5EF4-FFF2-40B4-BE49-F238E27FC236}">
                <a16:creationId xmlns:a16="http://schemas.microsoft.com/office/drawing/2014/main" id="{C513DE55-9B77-2B4B-9928-4BFA6D6CFCEA}"/>
              </a:ext>
            </a:extLst>
          </p:cNvPr>
          <p:cNvSpPr txBox="1"/>
          <p:nvPr/>
        </p:nvSpPr>
        <p:spPr>
          <a:xfrm>
            <a:off x="428263" y="775326"/>
            <a:ext cx="2977191" cy="1200329"/>
          </a:xfrm>
          <a:prstGeom prst="rect">
            <a:avLst/>
          </a:prstGeom>
          <a:noFill/>
          <a:ln w="38100">
            <a:solidFill>
              <a:srgbClr val="00B050"/>
            </a:solidFill>
          </a:ln>
        </p:spPr>
        <p:txBody>
          <a:bodyPr wrap="square" rtlCol="0">
            <a:spAutoFit/>
          </a:bodyPr>
          <a:lstStyle/>
          <a:p>
            <a:r>
              <a:rPr lang="en-US" sz="2400" dirty="0"/>
              <a:t>Sociocultural relations</a:t>
            </a:r>
          </a:p>
          <a:p>
            <a:pPr marL="457200" indent="-457200">
              <a:buFont typeface="Arial" panose="020B0604020202020204" pitchFamily="34" charset="0"/>
              <a:buChar char="•"/>
            </a:pPr>
            <a:r>
              <a:rPr lang="en-US" sz="2400" dirty="0"/>
              <a:t>Diverse  </a:t>
            </a:r>
            <a:r>
              <a:rPr lang="en-US" sz="2400" dirty="0">
                <a:solidFill>
                  <a:srgbClr val="C00000"/>
                </a:solidFill>
              </a:rPr>
              <a:t>-  -</a:t>
            </a:r>
          </a:p>
          <a:p>
            <a:pPr marL="457200" indent="-457200">
              <a:buFont typeface="Arial" panose="020B0604020202020204" pitchFamily="34" charset="0"/>
              <a:buChar char="•"/>
            </a:pPr>
            <a:r>
              <a:rPr lang="en-US" sz="2400" dirty="0">
                <a:solidFill>
                  <a:srgbClr val="C00000"/>
                </a:solidFill>
              </a:rPr>
              <a:t>Recreation</a:t>
            </a:r>
          </a:p>
        </p:txBody>
      </p:sp>
      <p:sp>
        <p:nvSpPr>
          <p:cNvPr id="18" name="TextBox 17">
            <a:extLst>
              <a:ext uri="{FF2B5EF4-FFF2-40B4-BE49-F238E27FC236}">
                <a16:creationId xmlns:a16="http://schemas.microsoft.com/office/drawing/2014/main" id="{D365463B-DC8A-D84B-9979-257341649BD4}"/>
              </a:ext>
            </a:extLst>
          </p:cNvPr>
          <p:cNvSpPr txBox="1"/>
          <p:nvPr/>
        </p:nvSpPr>
        <p:spPr>
          <a:xfrm>
            <a:off x="8847360" y="783299"/>
            <a:ext cx="2877793" cy="1569660"/>
          </a:xfrm>
          <a:prstGeom prst="rect">
            <a:avLst/>
          </a:prstGeom>
          <a:noFill/>
          <a:ln w="38100">
            <a:solidFill>
              <a:schemeClr val="accent1"/>
            </a:solidFill>
          </a:ln>
        </p:spPr>
        <p:txBody>
          <a:bodyPr wrap="square" rtlCol="0">
            <a:spAutoFit/>
          </a:bodyPr>
          <a:lstStyle/>
          <a:p>
            <a:r>
              <a:rPr lang="en-US" sz="2400" dirty="0"/>
              <a:t>Materials</a:t>
            </a:r>
          </a:p>
          <a:p>
            <a:pPr marL="457200" indent="-457200">
              <a:buFont typeface="Arial" panose="020B0604020202020204" pitchFamily="34" charset="0"/>
              <a:buChar char="•"/>
            </a:pPr>
            <a:r>
              <a:rPr lang="en-US" sz="2400" dirty="0"/>
              <a:t>Sand &amp; gravel</a:t>
            </a:r>
            <a:endParaRPr lang="en-US" sz="2400" dirty="0">
              <a:solidFill>
                <a:srgbClr val="C00000"/>
              </a:solidFill>
            </a:endParaRPr>
          </a:p>
          <a:p>
            <a:pPr marL="457200" indent="-457200">
              <a:buFont typeface="Arial" panose="020B0604020202020204" pitchFamily="34" charset="0"/>
              <a:buChar char="•"/>
            </a:pPr>
            <a:r>
              <a:rPr lang="en-US" sz="2400" dirty="0">
                <a:solidFill>
                  <a:srgbClr val="C00000"/>
                </a:solidFill>
              </a:rPr>
              <a:t>Energy</a:t>
            </a:r>
          </a:p>
          <a:p>
            <a:pPr marL="457200" indent="-457200">
              <a:buFont typeface="Arial" panose="020B0604020202020204" pitchFamily="34" charset="0"/>
              <a:buChar char="•"/>
            </a:pPr>
            <a:r>
              <a:rPr lang="en-US" sz="2400" dirty="0">
                <a:solidFill>
                  <a:srgbClr val="C00000"/>
                </a:solidFill>
              </a:rPr>
              <a:t>Genetic resources</a:t>
            </a:r>
          </a:p>
        </p:txBody>
      </p:sp>
      <p:sp>
        <p:nvSpPr>
          <p:cNvPr id="19" name="TextBox 18">
            <a:extLst>
              <a:ext uri="{FF2B5EF4-FFF2-40B4-BE49-F238E27FC236}">
                <a16:creationId xmlns:a16="http://schemas.microsoft.com/office/drawing/2014/main" id="{4C093953-652E-E149-B599-2A9EDA76DCB6}"/>
              </a:ext>
            </a:extLst>
          </p:cNvPr>
          <p:cNvSpPr txBox="1"/>
          <p:nvPr/>
        </p:nvSpPr>
        <p:spPr>
          <a:xfrm>
            <a:off x="3607576" y="774136"/>
            <a:ext cx="2103442" cy="1569660"/>
          </a:xfrm>
          <a:prstGeom prst="rect">
            <a:avLst/>
          </a:prstGeom>
          <a:noFill/>
          <a:ln w="38100">
            <a:solidFill>
              <a:schemeClr val="accent1"/>
            </a:solidFill>
          </a:ln>
        </p:spPr>
        <p:txBody>
          <a:bodyPr wrap="square" rtlCol="0">
            <a:spAutoFit/>
          </a:bodyPr>
          <a:lstStyle/>
          <a:p>
            <a:r>
              <a:rPr lang="en-US" sz="2400" dirty="0"/>
              <a:t>Food </a:t>
            </a:r>
          </a:p>
          <a:p>
            <a:pPr marL="457200" indent="-457200">
              <a:buFont typeface="Arial" panose="020B0604020202020204" pitchFamily="34" charset="0"/>
              <a:buChar char="•"/>
            </a:pPr>
            <a:r>
              <a:rPr lang="en-US" sz="2400" dirty="0"/>
              <a:t>Seafood </a:t>
            </a:r>
            <a:r>
              <a:rPr lang="en-US" sz="2400" dirty="0">
                <a:solidFill>
                  <a:srgbClr val="C00000"/>
                </a:solidFill>
              </a:rPr>
              <a:t>++</a:t>
            </a:r>
          </a:p>
          <a:p>
            <a:pPr marL="457200" indent="-457200">
              <a:buFont typeface="Arial" panose="020B0604020202020204" pitchFamily="34" charset="0"/>
              <a:buChar char="•"/>
            </a:pPr>
            <a:r>
              <a:rPr lang="en-US" sz="2400" dirty="0">
                <a:solidFill>
                  <a:srgbClr val="C00000"/>
                </a:solidFill>
              </a:rPr>
              <a:t>Feeds</a:t>
            </a:r>
          </a:p>
          <a:p>
            <a:pPr marL="457200" indent="-457200">
              <a:buFont typeface="Arial" panose="020B0604020202020204" pitchFamily="34" charset="0"/>
              <a:buChar char="•"/>
            </a:pPr>
            <a:r>
              <a:rPr lang="en-US" sz="2400" dirty="0">
                <a:solidFill>
                  <a:srgbClr val="C00000"/>
                </a:solidFill>
              </a:rPr>
              <a:t>Health sup</a:t>
            </a:r>
          </a:p>
        </p:txBody>
      </p:sp>
      <p:sp>
        <p:nvSpPr>
          <p:cNvPr id="21" name="TextBox 20">
            <a:extLst>
              <a:ext uri="{FF2B5EF4-FFF2-40B4-BE49-F238E27FC236}">
                <a16:creationId xmlns:a16="http://schemas.microsoft.com/office/drawing/2014/main" id="{94B25230-D6CD-A845-8C10-2BE3A0BDFF3C}"/>
              </a:ext>
            </a:extLst>
          </p:cNvPr>
          <p:cNvSpPr txBox="1"/>
          <p:nvPr/>
        </p:nvSpPr>
        <p:spPr>
          <a:xfrm>
            <a:off x="3537204" y="62860"/>
            <a:ext cx="5118716" cy="523220"/>
          </a:xfrm>
          <a:prstGeom prst="rect">
            <a:avLst/>
          </a:prstGeom>
          <a:noFill/>
        </p:spPr>
        <p:txBody>
          <a:bodyPr wrap="square" rtlCol="0">
            <a:spAutoFit/>
          </a:bodyPr>
          <a:lstStyle/>
          <a:p>
            <a:pPr algn="ctr"/>
            <a:r>
              <a:rPr lang="en-US" sz="2800" dirty="0"/>
              <a:t>New ‘frontier’ Ocean Economies</a:t>
            </a:r>
          </a:p>
        </p:txBody>
      </p:sp>
      <p:pic>
        <p:nvPicPr>
          <p:cNvPr id="26" name="Picture 25">
            <a:extLst>
              <a:ext uri="{FF2B5EF4-FFF2-40B4-BE49-F238E27FC236}">
                <a16:creationId xmlns:a16="http://schemas.microsoft.com/office/drawing/2014/main" id="{E96524D3-4C66-1748-AD38-008847D0C91E}"/>
              </a:ext>
            </a:extLst>
          </p:cNvPr>
          <p:cNvPicPr>
            <a:picLocks noChangeAspect="1"/>
          </p:cNvPicPr>
          <p:nvPr/>
        </p:nvPicPr>
        <p:blipFill rotWithShape="1">
          <a:blip r:embed="rId6"/>
          <a:srcRect l="65900"/>
          <a:stretch/>
        </p:blipFill>
        <p:spPr>
          <a:xfrm>
            <a:off x="5755499" y="3659139"/>
            <a:ext cx="2621152" cy="1799667"/>
          </a:xfrm>
          <a:prstGeom prst="rect">
            <a:avLst/>
          </a:prstGeom>
        </p:spPr>
      </p:pic>
      <p:pic>
        <p:nvPicPr>
          <p:cNvPr id="28" name="Picture 27">
            <a:extLst>
              <a:ext uri="{FF2B5EF4-FFF2-40B4-BE49-F238E27FC236}">
                <a16:creationId xmlns:a16="http://schemas.microsoft.com/office/drawing/2014/main" id="{6831529A-DCC0-224F-8095-5F3F6B2F53DE}"/>
              </a:ext>
            </a:extLst>
          </p:cNvPr>
          <p:cNvPicPr>
            <a:picLocks noChangeAspect="1"/>
          </p:cNvPicPr>
          <p:nvPr/>
        </p:nvPicPr>
        <p:blipFill rotWithShape="1">
          <a:blip r:embed="rId7"/>
          <a:srcRect r="24317"/>
          <a:stretch/>
        </p:blipFill>
        <p:spPr>
          <a:xfrm>
            <a:off x="2940075" y="3659139"/>
            <a:ext cx="2581973" cy="1799667"/>
          </a:xfrm>
          <a:prstGeom prst="rect">
            <a:avLst/>
          </a:prstGeom>
        </p:spPr>
      </p:pic>
      <p:pic>
        <p:nvPicPr>
          <p:cNvPr id="29" name="Picture 28">
            <a:extLst>
              <a:ext uri="{FF2B5EF4-FFF2-40B4-BE49-F238E27FC236}">
                <a16:creationId xmlns:a16="http://schemas.microsoft.com/office/drawing/2014/main" id="{0AF0C504-6D75-C14E-B71C-DD71164C0CEE}"/>
              </a:ext>
            </a:extLst>
          </p:cNvPr>
          <p:cNvPicPr>
            <a:picLocks noChangeAspect="1"/>
          </p:cNvPicPr>
          <p:nvPr/>
        </p:nvPicPr>
        <p:blipFill rotWithShape="1">
          <a:blip r:embed="rId8"/>
          <a:srcRect l="7493" r="9204" b="49966"/>
          <a:stretch/>
        </p:blipFill>
        <p:spPr>
          <a:xfrm>
            <a:off x="54863" y="3659139"/>
            <a:ext cx="2688337" cy="1799667"/>
          </a:xfrm>
          <a:prstGeom prst="rect">
            <a:avLst/>
          </a:prstGeom>
        </p:spPr>
      </p:pic>
      <p:sp>
        <p:nvSpPr>
          <p:cNvPr id="20" name="TextBox 19">
            <a:extLst>
              <a:ext uri="{FF2B5EF4-FFF2-40B4-BE49-F238E27FC236}">
                <a16:creationId xmlns:a16="http://schemas.microsoft.com/office/drawing/2014/main" id="{5E0FE16B-57D1-8848-BC7B-72DF28BE8913}"/>
              </a:ext>
            </a:extLst>
          </p:cNvPr>
          <p:cNvSpPr txBox="1"/>
          <p:nvPr/>
        </p:nvSpPr>
        <p:spPr>
          <a:xfrm>
            <a:off x="5947836" y="774136"/>
            <a:ext cx="2718090" cy="2308324"/>
          </a:xfrm>
          <a:prstGeom prst="rect">
            <a:avLst/>
          </a:prstGeom>
          <a:noFill/>
          <a:ln w="38100">
            <a:solidFill>
              <a:schemeClr val="accent1"/>
            </a:solidFill>
          </a:ln>
        </p:spPr>
        <p:txBody>
          <a:bodyPr wrap="square" rtlCol="0">
            <a:spAutoFit/>
          </a:bodyPr>
          <a:lstStyle/>
          <a:p>
            <a:r>
              <a:rPr lang="en-US" sz="2400" dirty="0"/>
              <a:t>Space</a:t>
            </a:r>
          </a:p>
          <a:p>
            <a:pPr marL="457200" indent="-457200">
              <a:buFont typeface="Arial" panose="020B0604020202020204" pitchFamily="34" charset="0"/>
              <a:buChar char="•"/>
            </a:pPr>
            <a:r>
              <a:rPr lang="en-US" sz="2400" dirty="0"/>
              <a:t>Transport </a:t>
            </a:r>
            <a:r>
              <a:rPr lang="en-US" sz="2400" dirty="0">
                <a:solidFill>
                  <a:srgbClr val="C00000"/>
                </a:solidFill>
              </a:rPr>
              <a:t>++</a:t>
            </a:r>
          </a:p>
          <a:p>
            <a:pPr marL="457200" indent="-457200">
              <a:buFont typeface="Arial" panose="020B0604020202020204" pitchFamily="34" charset="0"/>
              <a:buChar char="•"/>
            </a:pPr>
            <a:r>
              <a:rPr lang="en-US" sz="2400" dirty="0">
                <a:solidFill>
                  <a:srgbClr val="C00000"/>
                </a:solidFill>
              </a:rPr>
              <a:t>Land</a:t>
            </a:r>
          </a:p>
          <a:p>
            <a:pPr marL="457200" indent="-457200">
              <a:buFont typeface="Arial" panose="020B0604020202020204" pitchFamily="34" charset="0"/>
              <a:buChar char="•"/>
            </a:pPr>
            <a:r>
              <a:rPr lang="en-US" sz="2400" dirty="0">
                <a:solidFill>
                  <a:srgbClr val="C00000"/>
                </a:solidFill>
              </a:rPr>
              <a:t>Waste</a:t>
            </a:r>
          </a:p>
          <a:p>
            <a:pPr marL="457200" indent="-457200">
              <a:buFont typeface="Arial" panose="020B0604020202020204" pitchFamily="34" charset="0"/>
              <a:buChar char="•"/>
            </a:pPr>
            <a:r>
              <a:rPr lang="en-US" sz="2400" dirty="0">
                <a:solidFill>
                  <a:srgbClr val="C00000"/>
                </a:solidFill>
              </a:rPr>
              <a:t>Geoengineering</a:t>
            </a:r>
          </a:p>
          <a:p>
            <a:pPr marL="457200" indent="-457200">
              <a:buFont typeface="Arial" panose="020B0604020202020204" pitchFamily="34" charset="0"/>
              <a:buChar char="•"/>
            </a:pPr>
            <a:r>
              <a:rPr lang="en-US" sz="2400" dirty="0">
                <a:solidFill>
                  <a:srgbClr val="C00000"/>
                </a:solidFill>
              </a:rPr>
              <a:t>MPA’s</a:t>
            </a:r>
          </a:p>
        </p:txBody>
      </p:sp>
      <p:pic>
        <p:nvPicPr>
          <p:cNvPr id="22" name="Picture 21">
            <a:extLst>
              <a:ext uri="{FF2B5EF4-FFF2-40B4-BE49-F238E27FC236}">
                <a16:creationId xmlns:a16="http://schemas.microsoft.com/office/drawing/2014/main" id="{88A451AA-9983-0947-ABBD-5626213B34DF}"/>
              </a:ext>
            </a:extLst>
          </p:cNvPr>
          <p:cNvPicPr>
            <a:picLocks noChangeAspect="1"/>
          </p:cNvPicPr>
          <p:nvPr/>
        </p:nvPicPr>
        <p:blipFill rotWithShape="1">
          <a:blip r:embed="rId9"/>
          <a:srcRect l="24115" r="39808"/>
          <a:stretch/>
        </p:blipFill>
        <p:spPr>
          <a:xfrm>
            <a:off x="8610102" y="3659138"/>
            <a:ext cx="3265523" cy="1799667"/>
          </a:xfrm>
          <a:prstGeom prst="rect">
            <a:avLst/>
          </a:prstGeom>
        </p:spPr>
      </p:pic>
    </p:spTree>
    <p:extLst>
      <p:ext uri="{BB962C8B-B14F-4D97-AF65-F5344CB8AC3E}">
        <p14:creationId xmlns:p14="http://schemas.microsoft.com/office/powerpoint/2010/main" val="2622775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4E5C92-3009-1C4F-AC98-5D7DB81BA274}"/>
              </a:ext>
            </a:extLst>
          </p:cNvPr>
          <p:cNvGrpSpPr/>
          <p:nvPr/>
        </p:nvGrpSpPr>
        <p:grpSpPr>
          <a:xfrm>
            <a:off x="0" y="6251438"/>
            <a:ext cx="12192000" cy="606561"/>
            <a:chOff x="0" y="6251438"/>
            <a:chExt cx="12192000" cy="606561"/>
          </a:xfrm>
        </p:grpSpPr>
        <p:grpSp>
          <p:nvGrpSpPr>
            <p:cNvPr id="11" name="Group 10">
              <a:extLst>
                <a:ext uri="{FF2B5EF4-FFF2-40B4-BE49-F238E27FC236}">
                  <a16:creationId xmlns:a16="http://schemas.microsoft.com/office/drawing/2014/main" id="{2CD184C3-D387-7D45-8CFE-E6085840133C}"/>
                </a:ext>
              </a:extLst>
            </p:cNvPr>
            <p:cNvGrpSpPr/>
            <p:nvPr/>
          </p:nvGrpSpPr>
          <p:grpSpPr>
            <a:xfrm>
              <a:off x="0" y="6251438"/>
              <a:ext cx="12192000" cy="606561"/>
              <a:chOff x="0" y="5860786"/>
              <a:chExt cx="12192000" cy="997214"/>
            </a:xfrm>
          </p:grpSpPr>
          <p:pic>
            <p:nvPicPr>
              <p:cNvPr id="14" name="Picture 13">
                <a:extLst>
                  <a:ext uri="{FF2B5EF4-FFF2-40B4-BE49-F238E27FC236}">
                    <a16:creationId xmlns:a16="http://schemas.microsoft.com/office/drawing/2014/main" id="{EB3831FF-99A3-344D-839C-FF7A56AEE41E}"/>
                  </a:ext>
                </a:extLst>
              </p:cNvPr>
              <p:cNvPicPr>
                <a:picLocks noChangeAspect="1"/>
              </p:cNvPicPr>
              <p:nvPr/>
            </p:nvPicPr>
            <p:blipFill rotWithShape="1">
              <a:blip r:embed="rId3"/>
              <a:srcRect t="86036" r="70675"/>
              <a:stretch/>
            </p:blipFill>
            <p:spPr>
              <a:xfrm>
                <a:off x="0" y="5860786"/>
                <a:ext cx="3575304" cy="997214"/>
              </a:xfrm>
              <a:prstGeom prst="rect">
                <a:avLst/>
              </a:prstGeom>
            </p:spPr>
          </p:pic>
          <p:pic>
            <p:nvPicPr>
              <p:cNvPr id="15" name="Picture 14">
                <a:extLst>
                  <a:ext uri="{FF2B5EF4-FFF2-40B4-BE49-F238E27FC236}">
                    <a16:creationId xmlns:a16="http://schemas.microsoft.com/office/drawing/2014/main" id="{9B2A0CF4-3D1D-8241-9676-8461A31FA18E}"/>
                  </a:ext>
                </a:extLst>
              </p:cNvPr>
              <p:cNvPicPr>
                <a:picLocks noChangeAspect="1"/>
              </p:cNvPicPr>
              <p:nvPr/>
            </p:nvPicPr>
            <p:blipFill rotWithShape="1">
              <a:blip r:embed="rId4"/>
              <a:srcRect t="70918"/>
              <a:stretch/>
            </p:blipFill>
            <p:spPr>
              <a:xfrm>
                <a:off x="3575304" y="5860786"/>
                <a:ext cx="8616696" cy="997214"/>
              </a:xfrm>
              <a:prstGeom prst="rect">
                <a:avLst/>
              </a:prstGeom>
            </p:spPr>
          </p:pic>
        </p:grpSp>
        <p:sp>
          <p:nvSpPr>
            <p:cNvPr id="12" name="Rectangle 11">
              <a:extLst>
                <a:ext uri="{FF2B5EF4-FFF2-40B4-BE49-F238E27FC236}">
                  <a16:creationId xmlns:a16="http://schemas.microsoft.com/office/drawing/2014/main" id="{F39A821D-D639-4445-8822-D0E964FD0D88}"/>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13" name="Rectangle 12">
              <a:extLst>
                <a:ext uri="{FF2B5EF4-FFF2-40B4-BE49-F238E27FC236}">
                  <a16:creationId xmlns:a16="http://schemas.microsoft.com/office/drawing/2014/main" id="{A3659409-8091-8B40-B7EF-DD79714378C9}"/>
                </a:ext>
              </a:extLst>
            </p:cNvPr>
            <p:cNvSpPr/>
            <p:nvPr/>
          </p:nvSpPr>
          <p:spPr>
            <a:xfrm>
              <a:off x="9144000" y="6488667"/>
              <a:ext cx="2955937" cy="369332"/>
            </a:xfrm>
            <a:prstGeom prst="rect">
              <a:avLst/>
            </a:prstGeom>
          </p:spPr>
          <p:txBody>
            <a:bodyPr wrap="none">
              <a:spAutoFit/>
            </a:bodyPr>
            <a:lstStyle/>
            <a:p>
              <a:r>
                <a:rPr lang="en-GB" dirty="0">
                  <a:hlinkClick r:id="rId5">
                    <a:extLst>
                      <a:ext uri="{A12FA001-AC4F-418D-AE19-62706E023703}">
                        <ahyp:hlinkClr xmlns:ahyp="http://schemas.microsoft.com/office/drawing/2018/hyperlinkcolor" xmlns="" val="tx"/>
                      </a:ext>
                    </a:extLst>
                  </a:hlinkClick>
                </a:rPr>
                <a:t>https://showyourstripes.info/</a:t>
              </a:r>
              <a:endParaRPr lang="en-US" dirty="0"/>
            </a:p>
          </p:txBody>
        </p:sp>
      </p:grpSp>
      <p:sp>
        <p:nvSpPr>
          <p:cNvPr id="16" name="TextBox 15">
            <a:extLst>
              <a:ext uri="{FF2B5EF4-FFF2-40B4-BE49-F238E27FC236}">
                <a16:creationId xmlns:a16="http://schemas.microsoft.com/office/drawing/2014/main" id="{C513DE55-9B77-2B4B-9928-4BFA6D6CFCEA}"/>
              </a:ext>
            </a:extLst>
          </p:cNvPr>
          <p:cNvSpPr txBox="1"/>
          <p:nvPr/>
        </p:nvSpPr>
        <p:spPr>
          <a:xfrm>
            <a:off x="706056" y="783299"/>
            <a:ext cx="3061573" cy="1200329"/>
          </a:xfrm>
          <a:prstGeom prst="rect">
            <a:avLst/>
          </a:prstGeom>
          <a:noFill/>
          <a:ln w="38100">
            <a:solidFill>
              <a:srgbClr val="00B050"/>
            </a:solidFill>
          </a:ln>
        </p:spPr>
        <p:txBody>
          <a:bodyPr wrap="square" rtlCol="0">
            <a:spAutoFit/>
          </a:bodyPr>
          <a:lstStyle/>
          <a:p>
            <a:r>
              <a:rPr lang="en-US" sz="2400" dirty="0"/>
              <a:t>Sociocultural relations</a:t>
            </a:r>
          </a:p>
          <a:p>
            <a:pPr marL="457200" indent="-457200">
              <a:buFont typeface="Arial" panose="020B0604020202020204" pitchFamily="34" charset="0"/>
              <a:buChar char="•"/>
            </a:pPr>
            <a:r>
              <a:rPr lang="en-US" sz="2400" dirty="0"/>
              <a:t>Diverse  </a:t>
            </a:r>
            <a:r>
              <a:rPr lang="en-US" sz="2400" dirty="0">
                <a:solidFill>
                  <a:srgbClr val="C00000"/>
                </a:solidFill>
              </a:rPr>
              <a:t>-  -</a:t>
            </a:r>
          </a:p>
          <a:p>
            <a:pPr marL="457200" indent="-457200">
              <a:buFont typeface="Arial" panose="020B0604020202020204" pitchFamily="34" charset="0"/>
              <a:buChar char="•"/>
            </a:pPr>
            <a:r>
              <a:rPr lang="en-US" sz="2400" dirty="0">
                <a:solidFill>
                  <a:srgbClr val="C00000"/>
                </a:solidFill>
              </a:rPr>
              <a:t>Recreation</a:t>
            </a:r>
          </a:p>
        </p:txBody>
      </p:sp>
      <p:sp>
        <p:nvSpPr>
          <p:cNvPr id="18" name="TextBox 17">
            <a:extLst>
              <a:ext uri="{FF2B5EF4-FFF2-40B4-BE49-F238E27FC236}">
                <a16:creationId xmlns:a16="http://schemas.microsoft.com/office/drawing/2014/main" id="{D365463B-DC8A-D84B-9979-257341649BD4}"/>
              </a:ext>
            </a:extLst>
          </p:cNvPr>
          <p:cNvSpPr txBox="1"/>
          <p:nvPr/>
        </p:nvSpPr>
        <p:spPr>
          <a:xfrm>
            <a:off x="8923023" y="783299"/>
            <a:ext cx="2883154" cy="1569660"/>
          </a:xfrm>
          <a:prstGeom prst="rect">
            <a:avLst/>
          </a:prstGeom>
          <a:noFill/>
          <a:ln w="38100">
            <a:solidFill>
              <a:schemeClr val="accent1"/>
            </a:solidFill>
          </a:ln>
        </p:spPr>
        <p:txBody>
          <a:bodyPr wrap="square" rtlCol="0">
            <a:spAutoFit/>
          </a:bodyPr>
          <a:lstStyle/>
          <a:p>
            <a:r>
              <a:rPr lang="en-US" sz="2400" dirty="0"/>
              <a:t>Resources</a:t>
            </a:r>
          </a:p>
          <a:p>
            <a:pPr marL="457200" indent="-457200">
              <a:buFont typeface="Arial" panose="020B0604020202020204" pitchFamily="34" charset="0"/>
              <a:buChar char="•"/>
            </a:pPr>
            <a:r>
              <a:rPr lang="en-US" sz="2400" dirty="0"/>
              <a:t>Minerals </a:t>
            </a:r>
            <a:r>
              <a:rPr lang="en-US" sz="2400" dirty="0">
                <a:solidFill>
                  <a:srgbClr val="C00000"/>
                </a:solidFill>
              </a:rPr>
              <a:t>++</a:t>
            </a:r>
          </a:p>
          <a:p>
            <a:pPr marL="457200" indent="-457200">
              <a:buFont typeface="Arial" panose="020B0604020202020204" pitchFamily="34" charset="0"/>
              <a:buChar char="•"/>
            </a:pPr>
            <a:r>
              <a:rPr lang="en-US" sz="2400" dirty="0">
                <a:solidFill>
                  <a:srgbClr val="C00000"/>
                </a:solidFill>
              </a:rPr>
              <a:t>Energy</a:t>
            </a:r>
          </a:p>
          <a:p>
            <a:pPr marL="457200" indent="-457200">
              <a:buFont typeface="Arial" panose="020B0604020202020204" pitchFamily="34" charset="0"/>
              <a:buChar char="•"/>
            </a:pPr>
            <a:r>
              <a:rPr lang="en-US" sz="2400" dirty="0">
                <a:solidFill>
                  <a:srgbClr val="C00000"/>
                </a:solidFill>
              </a:rPr>
              <a:t>Genetic resources</a:t>
            </a:r>
          </a:p>
        </p:txBody>
      </p:sp>
      <p:sp>
        <p:nvSpPr>
          <p:cNvPr id="19" name="TextBox 18">
            <a:extLst>
              <a:ext uri="{FF2B5EF4-FFF2-40B4-BE49-F238E27FC236}">
                <a16:creationId xmlns:a16="http://schemas.microsoft.com/office/drawing/2014/main" id="{4C093953-652E-E149-B599-2A9EDA76DCB6}"/>
              </a:ext>
            </a:extLst>
          </p:cNvPr>
          <p:cNvSpPr txBox="1"/>
          <p:nvPr/>
        </p:nvSpPr>
        <p:spPr>
          <a:xfrm>
            <a:off x="3859069" y="793987"/>
            <a:ext cx="2103442" cy="1200329"/>
          </a:xfrm>
          <a:prstGeom prst="rect">
            <a:avLst/>
          </a:prstGeom>
          <a:noFill/>
          <a:ln w="38100">
            <a:solidFill>
              <a:schemeClr val="accent1"/>
            </a:solidFill>
          </a:ln>
        </p:spPr>
        <p:txBody>
          <a:bodyPr wrap="square" rtlCol="0">
            <a:spAutoFit/>
          </a:bodyPr>
          <a:lstStyle/>
          <a:p>
            <a:r>
              <a:rPr lang="en-US" sz="2400" dirty="0"/>
              <a:t>Food </a:t>
            </a:r>
          </a:p>
          <a:p>
            <a:pPr marL="457200" indent="-457200">
              <a:buFont typeface="Arial" panose="020B0604020202020204" pitchFamily="34" charset="0"/>
              <a:buChar char="•"/>
            </a:pPr>
            <a:r>
              <a:rPr lang="en-US" sz="2400" dirty="0"/>
              <a:t>Seafood </a:t>
            </a:r>
            <a:r>
              <a:rPr lang="en-US" sz="2400" dirty="0">
                <a:solidFill>
                  <a:srgbClr val="C00000"/>
                </a:solidFill>
              </a:rPr>
              <a:t>++</a:t>
            </a:r>
          </a:p>
          <a:p>
            <a:pPr marL="457200" indent="-457200">
              <a:buFont typeface="Arial" panose="020B0604020202020204" pitchFamily="34" charset="0"/>
              <a:buChar char="•"/>
            </a:pPr>
            <a:r>
              <a:rPr lang="en-US" sz="2400" dirty="0">
                <a:solidFill>
                  <a:srgbClr val="C00000"/>
                </a:solidFill>
              </a:rPr>
              <a:t>Health sup</a:t>
            </a:r>
          </a:p>
        </p:txBody>
      </p:sp>
      <p:sp>
        <p:nvSpPr>
          <p:cNvPr id="21" name="TextBox 20">
            <a:extLst>
              <a:ext uri="{FF2B5EF4-FFF2-40B4-BE49-F238E27FC236}">
                <a16:creationId xmlns:a16="http://schemas.microsoft.com/office/drawing/2014/main" id="{94B25230-D6CD-A845-8C10-2BE3A0BDFF3C}"/>
              </a:ext>
            </a:extLst>
          </p:cNvPr>
          <p:cNvSpPr txBox="1"/>
          <p:nvPr/>
        </p:nvSpPr>
        <p:spPr>
          <a:xfrm>
            <a:off x="3529584" y="103577"/>
            <a:ext cx="5004695" cy="523220"/>
          </a:xfrm>
          <a:prstGeom prst="rect">
            <a:avLst/>
          </a:prstGeom>
          <a:noFill/>
        </p:spPr>
        <p:txBody>
          <a:bodyPr wrap="square" rtlCol="0">
            <a:spAutoFit/>
          </a:bodyPr>
          <a:lstStyle/>
          <a:p>
            <a:pPr algn="ctr"/>
            <a:r>
              <a:rPr lang="en-US" sz="2800" dirty="0"/>
              <a:t>New ‘frontier’ Ocean Economies</a:t>
            </a:r>
          </a:p>
        </p:txBody>
      </p:sp>
      <p:sp>
        <p:nvSpPr>
          <p:cNvPr id="25" name="TextBox 24">
            <a:extLst>
              <a:ext uri="{FF2B5EF4-FFF2-40B4-BE49-F238E27FC236}">
                <a16:creationId xmlns:a16="http://schemas.microsoft.com/office/drawing/2014/main" id="{55C4605C-E259-FC45-8947-2F3CCB30F811}"/>
              </a:ext>
            </a:extLst>
          </p:cNvPr>
          <p:cNvSpPr txBox="1"/>
          <p:nvPr/>
        </p:nvSpPr>
        <p:spPr>
          <a:xfrm>
            <a:off x="8923023" y="3699799"/>
            <a:ext cx="2883154" cy="1200329"/>
          </a:xfrm>
          <a:prstGeom prst="rect">
            <a:avLst/>
          </a:prstGeom>
          <a:noFill/>
          <a:ln w="38100">
            <a:solidFill>
              <a:srgbClr val="C00000"/>
            </a:solidFill>
          </a:ln>
        </p:spPr>
        <p:txBody>
          <a:bodyPr wrap="square" rtlCol="0">
            <a:spAutoFit/>
          </a:bodyPr>
          <a:lstStyle/>
          <a:p>
            <a:r>
              <a:rPr lang="en-US" sz="2400" dirty="0">
                <a:solidFill>
                  <a:srgbClr val="C00000"/>
                </a:solidFill>
              </a:rPr>
              <a:t>Speculative</a:t>
            </a:r>
          </a:p>
          <a:p>
            <a:pPr marL="457200" indent="-457200">
              <a:buFont typeface="Arial" panose="020B0604020202020204" pitchFamily="34" charset="0"/>
              <a:buChar char="•"/>
            </a:pPr>
            <a:r>
              <a:rPr lang="en-US" sz="2400" dirty="0">
                <a:solidFill>
                  <a:srgbClr val="C00000"/>
                </a:solidFill>
              </a:rPr>
              <a:t>Finance</a:t>
            </a:r>
          </a:p>
          <a:p>
            <a:pPr marL="457200" indent="-457200">
              <a:buFont typeface="Arial" panose="020B0604020202020204" pitchFamily="34" charset="0"/>
              <a:buChar char="•"/>
            </a:pPr>
            <a:r>
              <a:rPr lang="en-US" sz="2400" dirty="0">
                <a:solidFill>
                  <a:srgbClr val="C00000"/>
                </a:solidFill>
              </a:rPr>
              <a:t>Investments</a:t>
            </a:r>
          </a:p>
        </p:txBody>
      </p:sp>
      <p:sp>
        <p:nvSpPr>
          <p:cNvPr id="23" name="TextBox 22">
            <a:extLst>
              <a:ext uri="{FF2B5EF4-FFF2-40B4-BE49-F238E27FC236}">
                <a16:creationId xmlns:a16="http://schemas.microsoft.com/office/drawing/2014/main" id="{F21AAEBC-7096-5846-B1F9-9E49808F1604}"/>
              </a:ext>
            </a:extLst>
          </p:cNvPr>
          <p:cNvSpPr txBox="1"/>
          <p:nvPr/>
        </p:nvSpPr>
        <p:spPr>
          <a:xfrm>
            <a:off x="6068635" y="783660"/>
            <a:ext cx="2718090" cy="2308324"/>
          </a:xfrm>
          <a:prstGeom prst="rect">
            <a:avLst/>
          </a:prstGeom>
          <a:noFill/>
          <a:ln w="38100">
            <a:solidFill>
              <a:schemeClr val="accent1"/>
            </a:solidFill>
          </a:ln>
        </p:spPr>
        <p:txBody>
          <a:bodyPr wrap="square" rtlCol="0">
            <a:spAutoFit/>
          </a:bodyPr>
          <a:lstStyle/>
          <a:p>
            <a:r>
              <a:rPr lang="en-US" sz="2400" dirty="0"/>
              <a:t>Space</a:t>
            </a:r>
          </a:p>
          <a:p>
            <a:pPr marL="457200" indent="-457200">
              <a:buFont typeface="Arial" panose="020B0604020202020204" pitchFamily="34" charset="0"/>
              <a:buChar char="•"/>
            </a:pPr>
            <a:r>
              <a:rPr lang="en-US" sz="2400" dirty="0"/>
              <a:t>Transport </a:t>
            </a:r>
            <a:r>
              <a:rPr lang="en-US" sz="2400" dirty="0">
                <a:solidFill>
                  <a:srgbClr val="C00000"/>
                </a:solidFill>
              </a:rPr>
              <a:t>++</a:t>
            </a:r>
          </a:p>
          <a:p>
            <a:pPr marL="457200" indent="-457200">
              <a:buFont typeface="Arial" panose="020B0604020202020204" pitchFamily="34" charset="0"/>
              <a:buChar char="•"/>
            </a:pPr>
            <a:r>
              <a:rPr lang="en-US" sz="2400" dirty="0">
                <a:solidFill>
                  <a:srgbClr val="C00000"/>
                </a:solidFill>
              </a:rPr>
              <a:t>Land</a:t>
            </a:r>
          </a:p>
          <a:p>
            <a:pPr marL="457200" indent="-457200">
              <a:buFont typeface="Arial" panose="020B0604020202020204" pitchFamily="34" charset="0"/>
              <a:buChar char="•"/>
            </a:pPr>
            <a:r>
              <a:rPr lang="en-US" sz="2400" dirty="0">
                <a:solidFill>
                  <a:srgbClr val="C00000"/>
                </a:solidFill>
              </a:rPr>
              <a:t>Waste</a:t>
            </a:r>
          </a:p>
          <a:p>
            <a:pPr marL="457200" indent="-457200">
              <a:buFont typeface="Arial" panose="020B0604020202020204" pitchFamily="34" charset="0"/>
              <a:buChar char="•"/>
            </a:pPr>
            <a:r>
              <a:rPr lang="en-US" sz="2400" dirty="0">
                <a:solidFill>
                  <a:srgbClr val="C00000"/>
                </a:solidFill>
              </a:rPr>
              <a:t>Geoengineering</a:t>
            </a:r>
          </a:p>
          <a:p>
            <a:pPr marL="457200" indent="-457200">
              <a:buFont typeface="Arial" panose="020B0604020202020204" pitchFamily="34" charset="0"/>
              <a:buChar char="•"/>
            </a:pPr>
            <a:r>
              <a:rPr lang="en-US" sz="2400" dirty="0">
                <a:solidFill>
                  <a:srgbClr val="C00000"/>
                </a:solidFill>
              </a:rPr>
              <a:t>MPA’s</a:t>
            </a:r>
          </a:p>
        </p:txBody>
      </p:sp>
      <p:pic>
        <p:nvPicPr>
          <p:cNvPr id="2" name="Picture 1">
            <a:extLst>
              <a:ext uri="{FF2B5EF4-FFF2-40B4-BE49-F238E27FC236}">
                <a16:creationId xmlns:a16="http://schemas.microsoft.com/office/drawing/2014/main" id="{32AFE1E9-3113-0C4E-9311-C7F6A810AF13}"/>
              </a:ext>
            </a:extLst>
          </p:cNvPr>
          <p:cNvPicPr>
            <a:picLocks noChangeAspect="1"/>
          </p:cNvPicPr>
          <p:nvPr/>
        </p:nvPicPr>
        <p:blipFill>
          <a:blip r:embed="rId6"/>
          <a:stretch>
            <a:fillRect/>
          </a:stretch>
        </p:blipFill>
        <p:spPr>
          <a:xfrm>
            <a:off x="194877" y="2731761"/>
            <a:ext cx="5737460" cy="2859059"/>
          </a:xfrm>
          <a:prstGeom prst="rect">
            <a:avLst/>
          </a:prstGeom>
        </p:spPr>
      </p:pic>
    </p:spTree>
    <p:extLst>
      <p:ext uri="{BB962C8B-B14F-4D97-AF65-F5344CB8AC3E}">
        <p14:creationId xmlns:p14="http://schemas.microsoft.com/office/powerpoint/2010/main" val="3198625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BFDD65-CD61-5941-9909-F10B947579BE}"/>
              </a:ext>
            </a:extLst>
          </p:cNvPr>
          <p:cNvPicPr>
            <a:picLocks noChangeAspect="1"/>
          </p:cNvPicPr>
          <p:nvPr/>
        </p:nvPicPr>
        <p:blipFill>
          <a:blip r:embed="rId2"/>
          <a:stretch>
            <a:fillRect/>
          </a:stretch>
        </p:blipFill>
        <p:spPr>
          <a:xfrm>
            <a:off x="0" y="1315453"/>
            <a:ext cx="12209287" cy="4971840"/>
          </a:xfrm>
          <a:prstGeom prst="rect">
            <a:avLst/>
          </a:prstGeom>
        </p:spPr>
      </p:pic>
      <p:pic>
        <p:nvPicPr>
          <p:cNvPr id="3" name="Picture 2">
            <a:extLst>
              <a:ext uri="{FF2B5EF4-FFF2-40B4-BE49-F238E27FC236}">
                <a16:creationId xmlns:a16="http://schemas.microsoft.com/office/drawing/2014/main" id="{9434545A-C9EF-CC41-B43E-8FAFC00740C7}"/>
              </a:ext>
            </a:extLst>
          </p:cNvPr>
          <p:cNvPicPr>
            <a:picLocks noChangeAspect="1"/>
          </p:cNvPicPr>
          <p:nvPr/>
        </p:nvPicPr>
        <p:blipFill>
          <a:blip r:embed="rId3"/>
          <a:stretch>
            <a:fillRect/>
          </a:stretch>
        </p:blipFill>
        <p:spPr>
          <a:xfrm>
            <a:off x="6454540" y="3510993"/>
            <a:ext cx="5737460" cy="2859059"/>
          </a:xfrm>
          <a:prstGeom prst="rect">
            <a:avLst/>
          </a:prstGeom>
        </p:spPr>
      </p:pic>
      <p:grpSp>
        <p:nvGrpSpPr>
          <p:cNvPr id="4" name="Group 3">
            <a:extLst>
              <a:ext uri="{FF2B5EF4-FFF2-40B4-BE49-F238E27FC236}">
                <a16:creationId xmlns:a16="http://schemas.microsoft.com/office/drawing/2014/main" id="{7A2EE55B-4738-B04E-AFFE-8C413C67DCC8}"/>
              </a:ext>
            </a:extLst>
          </p:cNvPr>
          <p:cNvGrpSpPr/>
          <p:nvPr/>
        </p:nvGrpSpPr>
        <p:grpSpPr>
          <a:xfrm>
            <a:off x="0" y="6251438"/>
            <a:ext cx="12192000" cy="606561"/>
            <a:chOff x="0" y="6251438"/>
            <a:chExt cx="12192000" cy="606561"/>
          </a:xfrm>
        </p:grpSpPr>
        <p:grpSp>
          <p:nvGrpSpPr>
            <p:cNvPr id="5" name="Group 4">
              <a:extLst>
                <a:ext uri="{FF2B5EF4-FFF2-40B4-BE49-F238E27FC236}">
                  <a16:creationId xmlns:a16="http://schemas.microsoft.com/office/drawing/2014/main" id="{109D47FF-3E9E-DF47-93B9-F5DDF075F0B0}"/>
                </a:ext>
              </a:extLst>
            </p:cNvPr>
            <p:cNvGrpSpPr/>
            <p:nvPr/>
          </p:nvGrpSpPr>
          <p:grpSpPr>
            <a:xfrm>
              <a:off x="0" y="6251438"/>
              <a:ext cx="12192000" cy="606561"/>
              <a:chOff x="0" y="5860786"/>
              <a:chExt cx="12192000" cy="997214"/>
            </a:xfrm>
          </p:grpSpPr>
          <p:pic>
            <p:nvPicPr>
              <p:cNvPr id="8" name="Picture 7">
                <a:extLst>
                  <a:ext uri="{FF2B5EF4-FFF2-40B4-BE49-F238E27FC236}">
                    <a16:creationId xmlns:a16="http://schemas.microsoft.com/office/drawing/2014/main" id="{C4437CDA-1AB2-4A42-B339-4AA4BEE1FEFC}"/>
                  </a:ext>
                </a:extLst>
              </p:cNvPr>
              <p:cNvPicPr>
                <a:picLocks noChangeAspect="1"/>
              </p:cNvPicPr>
              <p:nvPr/>
            </p:nvPicPr>
            <p:blipFill rotWithShape="1">
              <a:blip r:embed="rId4"/>
              <a:srcRect t="86036" r="70675"/>
              <a:stretch/>
            </p:blipFill>
            <p:spPr>
              <a:xfrm>
                <a:off x="0" y="5860786"/>
                <a:ext cx="3575304" cy="997214"/>
              </a:xfrm>
              <a:prstGeom prst="rect">
                <a:avLst/>
              </a:prstGeom>
            </p:spPr>
          </p:pic>
          <p:pic>
            <p:nvPicPr>
              <p:cNvPr id="9" name="Picture 8">
                <a:extLst>
                  <a:ext uri="{FF2B5EF4-FFF2-40B4-BE49-F238E27FC236}">
                    <a16:creationId xmlns:a16="http://schemas.microsoft.com/office/drawing/2014/main" id="{DEA60B58-3C28-2A49-8126-705C95340E10}"/>
                  </a:ext>
                </a:extLst>
              </p:cNvPr>
              <p:cNvPicPr>
                <a:picLocks noChangeAspect="1"/>
              </p:cNvPicPr>
              <p:nvPr/>
            </p:nvPicPr>
            <p:blipFill rotWithShape="1">
              <a:blip r:embed="rId5"/>
              <a:srcRect t="70918"/>
              <a:stretch/>
            </p:blipFill>
            <p:spPr>
              <a:xfrm>
                <a:off x="3575304" y="5860786"/>
                <a:ext cx="8616696" cy="997214"/>
              </a:xfrm>
              <a:prstGeom prst="rect">
                <a:avLst/>
              </a:prstGeom>
            </p:spPr>
          </p:pic>
        </p:grpSp>
        <p:sp>
          <p:nvSpPr>
            <p:cNvPr id="6" name="Rectangle 5">
              <a:extLst>
                <a:ext uri="{FF2B5EF4-FFF2-40B4-BE49-F238E27FC236}">
                  <a16:creationId xmlns:a16="http://schemas.microsoft.com/office/drawing/2014/main" id="{11ADF235-DC3F-5E46-A929-FA64B989E179}"/>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7" name="Rectangle 6">
              <a:extLst>
                <a:ext uri="{FF2B5EF4-FFF2-40B4-BE49-F238E27FC236}">
                  <a16:creationId xmlns:a16="http://schemas.microsoft.com/office/drawing/2014/main" id="{82E449C5-6134-E445-8320-25AE88ADE330}"/>
                </a:ext>
              </a:extLst>
            </p:cNvPr>
            <p:cNvSpPr/>
            <p:nvPr/>
          </p:nvSpPr>
          <p:spPr>
            <a:xfrm>
              <a:off x="9144000" y="6488667"/>
              <a:ext cx="2955937" cy="369332"/>
            </a:xfrm>
            <a:prstGeom prst="rect">
              <a:avLst/>
            </a:prstGeom>
          </p:spPr>
          <p:txBody>
            <a:bodyPr wrap="none">
              <a:spAutoFit/>
            </a:bodyPr>
            <a:lstStyle/>
            <a:p>
              <a:r>
                <a:rPr lang="en-GB" dirty="0">
                  <a:hlinkClick r:id="rId6">
                    <a:extLst>
                      <a:ext uri="{A12FA001-AC4F-418D-AE19-62706E023703}">
                        <ahyp:hlinkClr xmlns:ahyp="http://schemas.microsoft.com/office/drawing/2018/hyperlinkcolor" xmlns="" val="tx"/>
                      </a:ext>
                    </a:extLst>
                  </a:hlinkClick>
                </a:rPr>
                <a:t>https://showyourstripes.info/</a:t>
              </a:r>
              <a:endParaRPr lang="en-US" dirty="0"/>
            </a:p>
          </p:txBody>
        </p:sp>
      </p:grpSp>
      <p:sp>
        <p:nvSpPr>
          <p:cNvPr id="10" name="Title 1">
            <a:extLst>
              <a:ext uri="{FF2B5EF4-FFF2-40B4-BE49-F238E27FC236}">
                <a16:creationId xmlns:a16="http://schemas.microsoft.com/office/drawing/2014/main" id="{4BC1DAB0-445C-5348-B754-B2EEB28EE0F8}"/>
              </a:ext>
            </a:extLst>
          </p:cNvPr>
          <p:cNvSpPr txBox="1">
            <a:spLocks/>
          </p:cNvSpPr>
          <p:nvPr/>
        </p:nvSpPr>
        <p:spPr>
          <a:xfrm>
            <a:off x="433085" y="144422"/>
            <a:ext cx="1121348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Speculative economies:</a:t>
            </a:r>
          </a:p>
          <a:p>
            <a:r>
              <a:rPr lang="en-US" sz="3600" dirty="0"/>
              <a:t>Conservation, debt, and, finance in Seychelles</a:t>
            </a:r>
          </a:p>
        </p:txBody>
      </p:sp>
    </p:spTree>
    <p:extLst>
      <p:ext uri="{BB962C8B-B14F-4D97-AF65-F5344CB8AC3E}">
        <p14:creationId xmlns:p14="http://schemas.microsoft.com/office/powerpoint/2010/main" val="160891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CA2C6-F79A-D041-8B70-E4EF4D963D0C}"/>
              </a:ext>
            </a:extLst>
          </p:cNvPr>
          <p:cNvPicPr>
            <a:picLocks noChangeAspect="1"/>
          </p:cNvPicPr>
          <p:nvPr/>
        </p:nvPicPr>
        <p:blipFill>
          <a:blip r:embed="rId3"/>
          <a:stretch>
            <a:fillRect/>
          </a:stretch>
        </p:blipFill>
        <p:spPr>
          <a:xfrm>
            <a:off x="-20515" y="1219200"/>
            <a:ext cx="12212515" cy="5638800"/>
          </a:xfrm>
          <a:prstGeom prst="rect">
            <a:avLst/>
          </a:prstGeom>
        </p:spPr>
      </p:pic>
      <p:pic>
        <p:nvPicPr>
          <p:cNvPr id="5" name="Picture 4">
            <a:extLst>
              <a:ext uri="{FF2B5EF4-FFF2-40B4-BE49-F238E27FC236}">
                <a16:creationId xmlns:a16="http://schemas.microsoft.com/office/drawing/2014/main" id="{915DC0F0-011B-3444-94C1-CBB33B4BA584}"/>
              </a:ext>
            </a:extLst>
          </p:cNvPr>
          <p:cNvPicPr>
            <a:picLocks noChangeAspect="1"/>
          </p:cNvPicPr>
          <p:nvPr/>
        </p:nvPicPr>
        <p:blipFill rotWithShape="1">
          <a:blip r:embed="rId4"/>
          <a:srcRect l="22222" t="17309" r="32749" b="26784"/>
          <a:stretch/>
        </p:blipFill>
        <p:spPr>
          <a:xfrm>
            <a:off x="7251032" y="2417374"/>
            <a:ext cx="4940968" cy="3834063"/>
          </a:xfrm>
          <a:prstGeom prst="rect">
            <a:avLst/>
          </a:prstGeom>
        </p:spPr>
      </p:pic>
      <p:grpSp>
        <p:nvGrpSpPr>
          <p:cNvPr id="6" name="Group 5">
            <a:extLst>
              <a:ext uri="{FF2B5EF4-FFF2-40B4-BE49-F238E27FC236}">
                <a16:creationId xmlns:a16="http://schemas.microsoft.com/office/drawing/2014/main" id="{CA2F3703-30A3-B64C-8A55-0B5238307456}"/>
              </a:ext>
            </a:extLst>
          </p:cNvPr>
          <p:cNvGrpSpPr/>
          <p:nvPr/>
        </p:nvGrpSpPr>
        <p:grpSpPr>
          <a:xfrm>
            <a:off x="0" y="6251438"/>
            <a:ext cx="12192000" cy="606561"/>
            <a:chOff x="0" y="6251438"/>
            <a:chExt cx="12192000" cy="606561"/>
          </a:xfrm>
        </p:grpSpPr>
        <p:grpSp>
          <p:nvGrpSpPr>
            <p:cNvPr id="7" name="Group 6">
              <a:extLst>
                <a:ext uri="{FF2B5EF4-FFF2-40B4-BE49-F238E27FC236}">
                  <a16:creationId xmlns:a16="http://schemas.microsoft.com/office/drawing/2014/main" id="{2E6EC0E2-532A-3E48-8571-44241575DC24}"/>
                </a:ext>
              </a:extLst>
            </p:cNvPr>
            <p:cNvGrpSpPr/>
            <p:nvPr/>
          </p:nvGrpSpPr>
          <p:grpSpPr>
            <a:xfrm>
              <a:off x="0" y="6251438"/>
              <a:ext cx="12192000" cy="606561"/>
              <a:chOff x="0" y="5860786"/>
              <a:chExt cx="12192000" cy="997214"/>
            </a:xfrm>
          </p:grpSpPr>
          <p:pic>
            <p:nvPicPr>
              <p:cNvPr id="10" name="Picture 9">
                <a:extLst>
                  <a:ext uri="{FF2B5EF4-FFF2-40B4-BE49-F238E27FC236}">
                    <a16:creationId xmlns:a16="http://schemas.microsoft.com/office/drawing/2014/main" id="{726ECD0C-FF31-F044-B4C2-D2642B88635E}"/>
                  </a:ext>
                </a:extLst>
              </p:cNvPr>
              <p:cNvPicPr>
                <a:picLocks noChangeAspect="1"/>
              </p:cNvPicPr>
              <p:nvPr/>
            </p:nvPicPr>
            <p:blipFill rotWithShape="1">
              <a:blip r:embed="rId5"/>
              <a:srcRect t="86036" r="70675"/>
              <a:stretch/>
            </p:blipFill>
            <p:spPr>
              <a:xfrm>
                <a:off x="0" y="5860786"/>
                <a:ext cx="3575304" cy="997214"/>
              </a:xfrm>
              <a:prstGeom prst="rect">
                <a:avLst/>
              </a:prstGeom>
            </p:spPr>
          </p:pic>
          <p:pic>
            <p:nvPicPr>
              <p:cNvPr id="11" name="Picture 10">
                <a:extLst>
                  <a:ext uri="{FF2B5EF4-FFF2-40B4-BE49-F238E27FC236}">
                    <a16:creationId xmlns:a16="http://schemas.microsoft.com/office/drawing/2014/main" id="{DEE41F83-70BD-AA41-8C7B-85E05EE8BC4D}"/>
                  </a:ext>
                </a:extLst>
              </p:cNvPr>
              <p:cNvPicPr>
                <a:picLocks noChangeAspect="1"/>
              </p:cNvPicPr>
              <p:nvPr/>
            </p:nvPicPr>
            <p:blipFill rotWithShape="1">
              <a:blip r:embed="rId6"/>
              <a:srcRect t="70918"/>
              <a:stretch/>
            </p:blipFill>
            <p:spPr>
              <a:xfrm>
                <a:off x="3575304" y="5860786"/>
                <a:ext cx="8616696" cy="997214"/>
              </a:xfrm>
              <a:prstGeom prst="rect">
                <a:avLst/>
              </a:prstGeom>
            </p:spPr>
          </p:pic>
        </p:grpSp>
        <p:sp>
          <p:nvSpPr>
            <p:cNvPr id="8" name="Rectangle 7">
              <a:extLst>
                <a:ext uri="{FF2B5EF4-FFF2-40B4-BE49-F238E27FC236}">
                  <a16:creationId xmlns:a16="http://schemas.microsoft.com/office/drawing/2014/main" id="{0D3E8A52-7E02-244F-9585-4B8F58B871BF}"/>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9" name="Rectangle 8">
              <a:extLst>
                <a:ext uri="{FF2B5EF4-FFF2-40B4-BE49-F238E27FC236}">
                  <a16:creationId xmlns:a16="http://schemas.microsoft.com/office/drawing/2014/main" id="{93D28C50-39D5-0246-A613-8296C9213889}"/>
                </a:ext>
              </a:extLst>
            </p:cNvPr>
            <p:cNvSpPr/>
            <p:nvPr/>
          </p:nvSpPr>
          <p:spPr>
            <a:xfrm>
              <a:off x="9144000" y="6488667"/>
              <a:ext cx="2955937" cy="369332"/>
            </a:xfrm>
            <a:prstGeom prst="rect">
              <a:avLst/>
            </a:prstGeom>
          </p:spPr>
          <p:txBody>
            <a:bodyPr wrap="none">
              <a:spAutoFit/>
            </a:bodyPr>
            <a:lstStyle/>
            <a:p>
              <a:r>
                <a:rPr lang="en-GB" dirty="0">
                  <a:hlinkClick r:id="rId7">
                    <a:extLst>
                      <a:ext uri="{A12FA001-AC4F-418D-AE19-62706E023703}">
                        <ahyp:hlinkClr xmlns:ahyp="http://schemas.microsoft.com/office/drawing/2018/hyperlinkcolor" xmlns="" val="tx"/>
                      </a:ext>
                    </a:extLst>
                  </a:hlinkClick>
                </a:rPr>
                <a:t>https://showyourstripes.info/</a:t>
              </a:r>
              <a:endParaRPr lang="en-US" dirty="0"/>
            </a:p>
          </p:txBody>
        </p:sp>
      </p:grpSp>
      <p:sp>
        <p:nvSpPr>
          <p:cNvPr id="13" name="Title 1">
            <a:extLst>
              <a:ext uri="{FF2B5EF4-FFF2-40B4-BE49-F238E27FC236}">
                <a16:creationId xmlns:a16="http://schemas.microsoft.com/office/drawing/2014/main" id="{A02C2CE9-9317-AD4E-B6B7-444804155142}"/>
              </a:ext>
            </a:extLst>
          </p:cNvPr>
          <p:cNvSpPr txBox="1">
            <a:spLocks/>
          </p:cNvSpPr>
          <p:nvPr/>
        </p:nvSpPr>
        <p:spPr>
          <a:xfrm>
            <a:off x="433085" y="144422"/>
            <a:ext cx="1121348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Speculative economies:</a:t>
            </a:r>
          </a:p>
          <a:p>
            <a:r>
              <a:rPr lang="en-US" sz="3600" dirty="0"/>
              <a:t>Infra structure investment in Africa</a:t>
            </a:r>
          </a:p>
        </p:txBody>
      </p:sp>
    </p:spTree>
    <p:extLst>
      <p:ext uri="{BB962C8B-B14F-4D97-AF65-F5344CB8AC3E}">
        <p14:creationId xmlns:p14="http://schemas.microsoft.com/office/powerpoint/2010/main" val="425524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88A4F4E-6DBE-0D46-9B13-319307D86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27" y="1256403"/>
            <a:ext cx="11654423" cy="5230368"/>
          </a:xfrm>
          <a:prstGeom prst="rect">
            <a:avLst/>
          </a:prstGeom>
        </p:spPr>
      </p:pic>
      <p:pic>
        <p:nvPicPr>
          <p:cNvPr id="3" name="Picture 2">
            <a:extLst>
              <a:ext uri="{FF2B5EF4-FFF2-40B4-BE49-F238E27FC236}">
                <a16:creationId xmlns:a16="http://schemas.microsoft.com/office/drawing/2014/main" id="{CFB90D35-F9FD-9A44-9DC5-EA11CD4E3D17}"/>
              </a:ext>
            </a:extLst>
          </p:cNvPr>
          <p:cNvPicPr>
            <a:picLocks noChangeAspect="1"/>
          </p:cNvPicPr>
          <p:nvPr/>
        </p:nvPicPr>
        <p:blipFill>
          <a:blip r:embed="rId4"/>
          <a:stretch>
            <a:fillRect/>
          </a:stretch>
        </p:blipFill>
        <p:spPr>
          <a:xfrm>
            <a:off x="9847394" y="5527272"/>
            <a:ext cx="1072129" cy="1002173"/>
          </a:xfrm>
          <a:prstGeom prst="rect">
            <a:avLst/>
          </a:prstGeom>
        </p:spPr>
      </p:pic>
      <p:sp>
        <p:nvSpPr>
          <p:cNvPr id="20" name="Rectangle 19">
            <a:extLst>
              <a:ext uri="{FF2B5EF4-FFF2-40B4-BE49-F238E27FC236}">
                <a16:creationId xmlns:a16="http://schemas.microsoft.com/office/drawing/2014/main" id="{014F73B1-DDA6-5040-A0FF-6B115EB964A1}"/>
              </a:ext>
            </a:extLst>
          </p:cNvPr>
          <p:cNvSpPr/>
          <p:nvPr/>
        </p:nvSpPr>
        <p:spPr>
          <a:xfrm>
            <a:off x="585573" y="200361"/>
            <a:ext cx="10773195" cy="779757"/>
          </a:xfrm>
          <a:prstGeom prst="rect">
            <a:avLst/>
          </a:prstGeom>
        </p:spPr>
        <p:txBody>
          <a:bodyPr wrap="square" lIns="121912" tIns="60956" rIns="121912" bIns="60956">
            <a:spAutoFit/>
          </a:bodyPr>
          <a:lstStyle/>
          <a:p>
            <a:r>
              <a:rPr lang="en-US" sz="4267" dirty="0">
                <a:solidFill>
                  <a:schemeClr val="tx2"/>
                </a:solidFill>
              </a:rPr>
              <a:t>Catching up with the ‘Blue Economy’</a:t>
            </a:r>
          </a:p>
        </p:txBody>
      </p:sp>
      <p:sp>
        <p:nvSpPr>
          <p:cNvPr id="2" name="TextBox 1">
            <a:extLst>
              <a:ext uri="{FF2B5EF4-FFF2-40B4-BE49-F238E27FC236}">
                <a16:creationId xmlns:a16="http://schemas.microsoft.com/office/drawing/2014/main" id="{A37BC70D-9D22-C44F-B302-39A8F30663B0}"/>
              </a:ext>
            </a:extLst>
          </p:cNvPr>
          <p:cNvSpPr txBox="1"/>
          <p:nvPr/>
        </p:nvSpPr>
        <p:spPr>
          <a:xfrm>
            <a:off x="10735057" y="2018792"/>
            <a:ext cx="1456944" cy="338554"/>
          </a:xfrm>
          <a:prstGeom prst="rect">
            <a:avLst/>
          </a:prstGeom>
          <a:noFill/>
        </p:spPr>
        <p:txBody>
          <a:bodyPr wrap="square" rtlCol="0">
            <a:spAutoFit/>
          </a:bodyPr>
          <a:lstStyle/>
          <a:p>
            <a:r>
              <a:rPr lang="en-US" sz="1600" dirty="0"/>
              <a:t>(</a:t>
            </a:r>
            <a:r>
              <a:rPr lang="en-US" sz="1600" dirty="0">
                <a:solidFill>
                  <a:srgbClr val="FF0000"/>
                </a:solidFill>
              </a:rPr>
              <a:t>Speculation</a:t>
            </a:r>
            <a:r>
              <a:rPr lang="en-US" sz="1600" dirty="0"/>
              <a:t>)</a:t>
            </a:r>
          </a:p>
        </p:txBody>
      </p:sp>
      <p:sp>
        <p:nvSpPr>
          <p:cNvPr id="6" name="TextBox 5">
            <a:extLst>
              <a:ext uri="{FF2B5EF4-FFF2-40B4-BE49-F238E27FC236}">
                <a16:creationId xmlns:a16="http://schemas.microsoft.com/office/drawing/2014/main" id="{E51B8A98-9853-4449-87B1-D77B2E4C789A}"/>
              </a:ext>
            </a:extLst>
          </p:cNvPr>
          <p:cNvSpPr txBox="1"/>
          <p:nvPr/>
        </p:nvSpPr>
        <p:spPr>
          <a:xfrm>
            <a:off x="10658856" y="2797858"/>
            <a:ext cx="885444" cy="338554"/>
          </a:xfrm>
          <a:prstGeom prst="rect">
            <a:avLst/>
          </a:prstGeom>
          <a:noFill/>
        </p:spPr>
        <p:txBody>
          <a:bodyPr wrap="square" rtlCol="0">
            <a:spAutoFit/>
          </a:bodyPr>
          <a:lstStyle/>
          <a:p>
            <a:r>
              <a:rPr lang="en-US" sz="1600" dirty="0"/>
              <a:t>(Food)</a:t>
            </a:r>
          </a:p>
        </p:txBody>
      </p:sp>
      <p:sp>
        <p:nvSpPr>
          <p:cNvPr id="8" name="TextBox 7">
            <a:extLst>
              <a:ext uri="{FF2B5EF4-FFF2-40B4-BE49-F238E27FC236}">
                <a16:creationId xmlns:a16="http://schemas.microsoft.com/office/drawing/2014/main" id="{BBEC5FA7-A26B-294E-A6D4-4F2927BD9344}"/>
              </a:ext>
            </a:extLst>
          </p:cNvPr>
          <p:cNvSpPr txBox="1"/>
          <p:nvPr/>
        </p:nvSpPr>
        <p:spPr>
          <a:xfrm>
            <a:off x="11248753" y="1620685"/>
            <a:ext cx="1171193" cy="338554"/>
          </a:xfrm>
          <a:prstGeom prst="rect">
            <a:avLst/>
          </a:prstGeom>
          <a:noFill/>
        </p:spPr>
        <p:txBody>
          <a:bodyPr wrap="square" rtlCol="0">
            <a:spAutoFit/>
          </a:bodyPr>
          <a:lstStyle/>
          <a:p>
            <a:r>
              <a:rPr lang="en-US" sz="1600" dirty="0"/>
              <a:t>(Materials)</a:t>
            </a:r>
          </a:p>
        </p:txBody>
      </p:sp>
      <p:sp>
        <p:nvSpPr>
          <p:cNvPr id="9" name="TextBox 8">
            <a:extLst>
              <a:ext uri="{FF2B5EF4-FFF2-40B4-BE49-F238E27FC236}">
                <a16:creationId xmlns:a16="http://schemas.microsoft.com/office/drawing/2014/main" id="{728F6365-56BE-CC41-A765-435194CA4AD4}"/>
              </a:ext>
            </a:extLst>
          </p:cNvPr>
          <p:cNvSpPr txBox="1"/>
          <p:nvPr/>
        </p:nvSpPr>
        <p:spPr>
          <a:xfrm>
            <a:off x="10383458" y="3244409"/>
            <a:ext cx="1808543" cy="584775"/>
          </a:xfrm>
          <a:prstGeom prst="rect">
            <a:avLst/>
          </a:prstGeom>
          <a:noFill/>
        </p:spPr>
        <p:txBody>
          <a:bodyPr wrap="square" rtlCol="0">
            <a:spAutoFit/>
          </a:bodyPr>
          <a:lstStyle/>
          <a:p>
            <a:r>
              <a:rPr lang="en-US" sz="1600" dirty="0"/>
              <a:t>(Sociocultural relations)</a:t>
            </a:r>
          </a:p>
        </p:txBody>
      </p:sp>
      <p:sp>
        <p:nvSpPr>
          <p:cNvPr id="10" name="TextBox 9">
            <a:extLst>
              <a:ext uri="{FF2B5EF4-FFF2-40B4-BE49-F238E27FC236}">
                <a16:creationId xmlns:a16="http://schemas.microsoft.com/office/drawing/2014/main" id="{F6C61C18-101E-D34A-BA6F-2D7C5572F7FC}"/>
              </a:ext>
            </a:extLst>
          </p:cNvPr>
          <p:cNvSpPr txBox="1"/>
          <p:nvPr/>
        </p:nvSpPr>
        <p:spPr>
          <a:xfrm>
            <a:off x="10760457" y="4162565"/>
            <a:ext cx="885444" cy="338554"/>
          </a:xfrm>
          <a:prstGeom prst="rect">
            <a:avLst/>
          </a:prstGeom>
          <a:noFill/>
        </p:spPr>
        <p:txBody>
          <a:bodyPr wrap="square" rtlCol="0">
            <a:spAutoFit/>
          </a:bodyPr>
          <a:lstStyle/>
          <a:p>
            <a:r>
              <a:rPr lang="en-US" sz="1600" dirty="0"/>
              <a:t>(Food)</a:t>
            </a:r>
          </a:p>
        </p:txBody>
      </p:sp>
      <p:sp>
        <p:nvSpPr>
          <p:cNvPr id="4" name="Rectangle 3">
            <a:extLst>
              <a:ext uri="{FF2B5EF4-FFF2-40B4-BE49-F238E27FC236}">
                <a16:creationId xmlns:a16="http://schemas.microsoft.com/office/drawing/2014/main" id="{3058667E-25B8-B248-8039-23715220638E}"/>
              </a:ext>
            </a:extLst>
          </p:cNvPr>
          <p:cNvSpPr/>
          <p:nvPr/>
        </p:nvSpPr>
        <p:spPr>
          <a:xfrm>
            <a:off x="291637" y="6247193"/>
            <a:ext cx="3832075" cy="369332"/>
          </a:xfrm>
          <a:prstGeom prst="rect">
            <a:avLst/>
          </a:prstGeom>
        </p:spPr>
        <p:txBody>
          <a:bodyPr wrap="none">
            <a:spAutoFit/>
          </a:bodyPr>
          <a:lstStyle/>
          <a:p>
            <a:r>
              <a:rPr lang="en-US" dirty="0">
                <a:solidFill>
                  <a:srgbClr val="002060"/>
                </a:solidFill>
              </a:rPr>
              <a:t>Cisneros-Montemayor et al (in review) </a:t>
            </a:r>
            <a:endParaRPr lang="en-US" dirty="0">
              <a:solidFill>
                <a:srgbClr val="C00000"/>
              </a:solidFill>
            </a:endParaRPr>
          </a:p>
        </p:txBody>
      </p:sp>
      <p:sp>
        <p:nvSpPr>
          <p:cNvPr id="12" name="TextBox 11">
            <a:extLst>
              <a:ext uri="{FF2B5EF4-FFF2-40B4-BE49-F238E27FC236}">
                <a16:creationId xmlns:a16="http://schemas.microsoft.com/office/drawing/2014/main" id="{66120622-C65F-0344-AC89-86DD0B7C25BD}"/>
              </a:ext>
            </a:extLst>
          </p:cNvPr>
          <p:cNvSpPr txBox="1"/>
          <p:nvPr/>
        </p:nvSpPr>
        <p:spPr>
          <a:xfrm>
            <a:off x="10955955" y="2408325"/>
            <a:ext cx="1171193" cy="338554"/>
          </a:xfrm>
          <a:prstGeom prst="rect">
            <a:avLst/>
          </a:prstGeom>
          <a:noFill/>
        </p:spPr>
        <p:txBody>
          <a:bodyPr wrap="square" rtlCol="0">
            <a:spAutoFit/>
          </a:bodyPr>
          <a:lstStyle/>
          <a:p>
            <a:r>
              <a:rPr lang="en-US" sz="1600" dirty="0"/>
              <a:t>(Materials)</a:t>
            </a:r>
          </a:p>
        </p:txBody>
      </p:sp>
    </p:spTree>
    <p:extLst>
      <p:ext uri="{BB962C8B-B14F-4D97-AF65-F5344CB8AC3E}">
        <p14:creationId xmlns:p14="http://schemas.microsoft.com/office/powerpoint/2010/main" val="1567702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6DBEF-3E18-2146-AF24-826F170EE504}"/>
              </a:ext>
            </a:extLst>
          </p:cNvPr>
          <p:cNvSpPr>
            <a:spLocks noGrp="1"/>
          </p:cNvSpPr>
          <p:nvPr>
            <p:ph type="title"/>
          </p:nvPr>
        </p:nvSpPr>
        <p:spPr>
          <a:xfrm>
            <a:off x="433085" y="32128"/>
            <a:ext cx="8791937" cy="1325563"/>
          </a:xfrm>
        </p:spPr>
        <p:txBody>
          <a:bodyPr/>
          <a:lstStyle/>
          <a:p>
            <a:r>
              <a:rPr lang="en-US" b="1" dirty="0">
                <a:solidFill>
                  <a:schemeClr val="tx2"/>
                </a:solidFill>
              </a:rPr>
              <a:t>Is this the blue economy moment?</a:t>
            </a:r>
          </a:p>
        </p:txBody>
      </p:sp>
      <p:sp>
        <p:nvSpPr>
          <p:cNvPr id="3" name="Content Placeholder 2">
            <a:extLst>
              <a:ext uri="{FF2B5EF4-FFF2-40B4-BE49-F238E27FC236}">
                <a16:creationId xmlns:a16="http://schemas.microsoft.com/office/drawing/2014/main" id="{A512C5E0-49D0-A94B-BB7E-99C6B7273C91}"/>
              </a:ext>
            </a:extLst>
          </p:cNvPr>
          <p:cNvSpPr>
            <a:spLocks noGrp="1"/>
          </p:cNvSpPr>
          <p:nvPr>
            <p:ph idx="1"/>
          </p:nvPr>
        </p:nvSpPr>
        <p:spPr>
          <a:xfrm>
            <a:off x="489108" y="1359982"/>
            <a:ext cx="6973750" cy="2442258"/>
          </a:xfrm>
        </p:spPr>
        <p:txBody>
          <a:bodyPr>
            <a:normAutofit fontScale="92500" lnSpcReduction="10000"/>
          </a:bodyPr>
          <a:lstStyle/>
          <a:p>
            <a:r>
              <a:rPr lang="en-US" dirty="0"/>
              <a:t>Much of this is justified within the BE.</a:t>
            </a:r>
          </a:p>
          <a:p>
            <a:pPr lvl="1"/>
            <a:r>
              <a:rPr lang="en-US" dirty="0"/>
              <a:t>The growth in </a:t>
            </a:r>
            <a:r>
              <a:rPr lang="en-US" b="1" dirty="0"/>
              <a:t>space</a:t>
            </a:r>
            <a:r>
              <a:rPr lang="en-US" dirty="0"/>
              <a:t> (MPA’s) </a:t>
            </a:r>
            <a:r>
              <a:rPr lang="en-US" dirty="0">
                <a:sym typeface="Wingdings" pitchFamily="2" charset="2"/>
              </a:rPr>
              <a:t></a:t>
            </a:r>
            <a:r>
              <a:rPr lang="en-US" dirty="0"/>
              <a:t> conservation </a:t>
            </a:r>
          </a:p>
          <a:p>
            <a:pPr lvl="1"/>
            <a:r>
              <a:rPr lang="en-US" dirty="0"/>
              <a:t>Growth in </a:t>
            </a:r>
            <a:r>
              <a:rPr lang="en-US" b="1" dirty="0"/>
              <a:t>food</a:t>
            </a:r>
            <a:r>
              <a:rPr lang="en-US" dirty="0"/>
              <a:t> (Aquaculture) </a:t>
            </a:r>
            <a:r>
              <a:rPr lang="en-US" dirty="0">
                <a:sym typeface="Wingdings" pitchFamily="2" charset="2"/>
              </a:rPr>
              <a:t> relieves pressures on fish stocks</a:t>
            </a:r>
          </a:p>
          <a:p>
            <a:pPr lvl="1"/>
            <a:r>
              <a:rPr lang="en-US" dirty="0">
                <a:sym typeface="Wingdings" pitchFamily="2" charset="2"/>
              </a:rPr>
              <a:t>Growth in </a:t>
            </a:r>
            <a:r>
              <a:rPr lang="en-US" b="1" dirty="0">
                <a:sym typeface="Wingdings" pitchFamily="2" charset="2"/>
              </a:rPr>
              <a:t>materials</a:t>
            </a:r>
            <a:r>
              <a:rPr lang="en-US" dirty="0">
                <a:sym typeface="Wingdings" pitchFamily="2" charset="2"/>
              </a:rPr>
              <a:t> (Green energy)  tackles climate change</a:t>
            </a:r>
          </a:p>
          <a:p>
            <a:pPr lvl="1"/>
            <a:r>
              <a:rPr lang="en-US" dirty="0">
                <a:sym typeface="Wingdings" pitchFamily="2" charset="2"/>
              </a:rPr>
              <a:t>Finance  needed to support governance</a:t>
            </a:r>
            <a:endParaRPr lang="en-US" dirty="0"/>
          </a:p>
        </p:txBody>
      </p:sp>
      <p:sp>
        <p:nvSpPr>
          <p:cNvPr id="7" name="Content Placeholder 2">
            <a:extLst>
              <a:ext uri="{FF2B5EF4-FFF2-40B4-BE49-F238E27FC236}">
                <a16:creationId xmlns:a16="http://schemas.microsoft.com/office/drawing/2014/main" id="{D764BDE3-5D52-E644-B5A3-3BE147C56D94}"/>
              </a:ext>
            </a:extLst>
          </p:cNvPr>
          <p:cNvSpPr txBox="1">
            <a:spLocks/>
          </p:cNvSpPr>
          <p:nvPr/>
        </p:nvSpPr>
        <p:spPr>
          <a:xfrm>
            <a:off x="433085" y="3973119"/>
            <a:ext cx="6973750" cy="2529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Except, this is all happening in addition to, rather than replacing</a:t>
            </a:r>
          </a:p>
          <a:p>
            <a:r>
              <a:rPr lang="en-US" dirty="0"/>
              <a:t>It also all predated the Blue Economy. </a:t>
            </a:r>
          </a:p>
          <a:p>
            <a:r>
              <a:rPr lang="en-US" dirty="0"/>
              <a:t>Has the Blue Economy has spurred interest in these industries –ramping them up?. </a:t>
            </a:r>
          </a:p>
        </p:txBody>
      </p:sp>
      <p:grpSp>
        <p:nvGrpSpPr>
          <p:cNvPr id="9" name="Group 8">
            <a:extLst>
              <a:ext uri="{FF2B5EF4-FFF2-40B4-BE49-F238E27FC236}">
                <a16:creationId xmlns:a16="http://schemas.microsoft.com/office/drawing/2014/main" id="{482145A2-6812-A040-9B30-03565AB4E1C4}"/>
              </a:ext>
            </a:extLst>
          </p:cNvPr>
          <p:cNvGrpSpPr/>
          <p:nvPr/>
        </p:nvGrpSpPr>
        <p:grpSpPr>
          <a:xfrm>
            <a:off x="7518881" y="824702"/>
            <a:ext cx="4217847" cy="2998772"/>
            <a:chOff x="7518881" y="824702"/>
            <a:chExt cx="4217847" cy="2998772"/>
          </a:xfrm>
        </p:grpSpPr>
        <p:pic>
          <p:nvPicPr>
            <p:cNvPr id="5" name="Picture 4">
              <a:extLst>
                <a:ext uri="{FF2B5EF4-FFF2-40B4-BE49-F238E27FC236}">
                  <a16:creationId xmlns:a16="http://schemas.microsoft.com/office/drawing/2014/main" id="{6B6A63BC-C556-7742-BEBC-B0789668DABF}"/>
                </a:ext>
              </a:extLst>
            </p:cNvPr>
            <p:cNvPicPr>
              <a:picLocks noChangeAspect="1"/>
            </p:cNvPicPr>
            <p:nvPr/>
          </p:nvPicPr>
          <p:blipFill>
            <a:blip r:embed="rId3"/>
            <a:stretch>
              <a:fillRect/>
            </a:stretch>
          </p:blipFill>
          <p:spPr>
            <a:xfrm>
              <a:off x="7518881" y="1024757"/>
              <a:ext cx="4217847" cy="2798717"/>
            </a:xfrm>
            <a:prstGeom prst="rect">
              <a:avLst/>
            </a:prstGeom>
          </p:spPr>
        </p:pic>
        <p:sp>
          <p:nvSpPr>
            <p:cNvPr id="6" name="TextBox 5">
              <a:extLst>
                <a:ext uri="{FF2B5EF4-FFF2-40B4-BE49-F238E27FC236}">
                  <a16:creationId xmlns:a16="http://schemas.microsoft.com/office/drawing/2014/main" id="{FDE94967-DA07-494F-B464-39403BFE54D1}"/>
                </a:ext>
              </a:extLst>
            </p:cNvPr>
            <p:cNvSpPr txBox="1"/>
            <p:nvPr/>
          </p:nvSpPr>
          <p:spPr>
            <a:xfrm>
              <a:off x="7881192" y="824702"/>
              <a:ext cx="3493224" cy="400110"/>
            </a:xfrm>
            <a:prstGeom prst="rect">
              <a:avLst/>
            </a:prstGeom>
            <a:solidFill>
              <a:srgbClr val="FFFFFF"/>
            </a:solidFill>
          </p:spPr>
          <p:txBody>
            <a:bodyPr wrap="square" rtlCol="0">
              <a:spAutoFit/>
            </a:bodyPr>
            <a:lstStyle/>
            <a:p>
              <a:r>
                <a:rPr lang="en-US" sz="2000" dirty="0"/>
                <a:t>Fisheries and Aquaculture</a:t>
              </a:r>
            </a:p>
          </p:txBody>
        </p:sp>
      </p:grpSp>
      <p:grpSp>
        <p:nvGrpSpPr>
          <p:cNvPr id="10" name="Group 9">
            <a:extLst>
              <a:ext uri="{FF2B5EF4-FFF2-40B4-BE49-F238E27FC236}">
                <a16:creationId xmlns:a16="http://schemas.microsoft.com/office/drawing/2014/main" id="{A77B0F57-0A78-664B-B9AB-83E9414533FB}"/>
              </a:ext>
            </a:extLst>
          </p:cNvPr>
          <p:cNvGrpSpPr/>
          <p:nvPr/>
        </p:nvGrpSpPr>
        <p:grpSpPr>
          <a:xfrm>
            <a:off x="7769824" y="3690595"/>
            <a:ext cx="4422176" cy="3071003"/>
            <a:chOff x="7769824" y="3690595"/>
            <a:chExt cx="4422176" cy="3071003"/>
          </a:xfrm>
        </p:grpSpPr>
        <p:pic>
          <p:nvPicPr>
            <p:cNvPr id="4" name="Picture 3">
              <a:extLst>
                <a:ext uri="{FF2B5EF4-FFF2-40B4-BE49-F238E27FC236}">
                  <a16:creationId xmlns:a16="http://schemas.microsoft.com/office/drawing/2014/main" id="{D8338DB7-05D0-C047-8447-173CE78F1B8C}"/>
                </a:ext>
              </a:extLst>
            </p:cNvPr>
            <p:cNvPicPr>
              <a:picLocks noChangeAspect="1"/>
            </p:cNvPicPr>
            <p:nvPr/>
          </p:nvPicPr>
          <p:blipFill>
            <a:blip r:embed="rId4"/>
            <a:stretch>
              <a:fillRect/>
            </a:stretch>
          </p:blipFill>
          <p:spPr>
            <a:xfrm>
              <a:off x="7769824" y="3823474"/>
              <a:ext cx="4422176" cy="2938124"/>
            </a:xfrm>
            <a:prstGeom prst="rect">
              <a:avLst/>
            </a:prstGeom>
          </p:spPr>
        </p:pic>
        <p:sp>
          <p:nvSpPr>
            <p:cNvPr id="8" name="TextBox 7">
              <a:extLst>
                <a:ext uri="{FF2B5EF4-FFF2-40B4-BE49-F238E27FC236}">
                  <a16:creationId xmlns:a16="http://schemas.microsoft.com/office/drawing/2014/main" id="{9F77D2D4-7C84-F647-B18F-2B7161A0F407}"/>
                </a:ext>
              </a:extLst>
            </p:cNvPr>
            <p:cNvSpPr txBox="1"/>
            <p:nvPr/>
          </p:nvSpPr>
          <p:spPr>
            <a:xfrm>
              <a:off x="7769824" y="3690595"/>
              <a:ext cx="3493224" cy="400110"/>
            </a:xfrm>
            <a:prstGeom prst="rect">
              <a:avLst/>
            </a:prstGeom>
            <a:solidFill>
              <a:srgbClr val="FFFFFF"/>
            </a:solidFill>
          </p:spPr>
          <p:txBody>
            <a:bodyPr wrap="square" rtlCol="0">
              <a:spAutoFit/>
            </a:bodyPr>
            <a:lstStyle/>
            <a:p>
              <a:r>
                <a:rPr lang="en-US" sz="2000" dirty="0"/>
                <a:t>Global energy consumption</a:t>
              </a:r>
            </a:p>
          </p:txBody>
        </p:sp>
      </p:grpSp>
    </p:spTree>
    <p:extLst>
      <p:ext uri="{BB962C8B-B14F-4D97-AF65-F5344CB8AC3E}">
        <p14:creationId xmlns:p14="http://schemas.microsoft.com/office/powerpoint/2010/main" val="84395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2CEA3-C928-4541-9FB5-9C613B4A2004}"/>
              </a:ext>
            </a:extLst>
          </p:cNvPr>
          <p:cNvPicPr>
            <a:picLocks noChangeAspect="1"/>
          </p:cNvPicPr>
          <p:nvPr/>
        </p:nvPicPr>
        <p:blipFill>
          <a:blip r:embed="rId3"/>
          <a:stretch>
            <a:fillRect/>
          </a:stretch>
        </p:blipFill>
        <p:spPr>
          <a:xfrm>
            <a:off x="1" y="733236"/>
            <a:ext cx="12192000" cy="6221016"/>
          </a:xfrm>
          <a:prstGeom prst="rect">
            <a:avLst/>
          </a:prstGeom>
        </p:spPr>
      </p:pic>
      <p:sp>
        <p:nvSpPr>
          <p:cNvPr id="2" name="Title 1">
            <a:extLst>
              <a:ext uri="{FF2B5EF4-FFF2-40B4-BE49-F238E27FC236}">
                <a16:creationId xmlns:a16="http://schemas.microsoft.com/office/drawing/2014/main" id="{389CF062-1C62-3041-93BD-085F04E3EC94}"/>
              </a:ext>
            </a:extLst>
          </p:cNvPr>
          <p:cNvSpPr txBox="1">
            <a:spLocks/>
          </p:cNvSpPr>
          <p:nvPr/>
        </p:nvSpPr>
        <p:spPr>
          <a:xfrm>
            <a:off x="482914" y="23159"/>
            <a:ext cx="11049338" cy="6987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1. Drives Ecosystem collapse: </a:t>
            </a:r>
            <a:r>
              <a:rPr lang="en-US" dirty="0"/>
              <a:t>pollution</a:t>
            </a:r>
            <a:endParaRPr lang="en-US" b="1" dirty="0"/>
          </a:p>
        </p:txBody>
      </p:sp>
    </p:spTree>
    <p:extLst>
      <p:ext uri="{BB962C8B-B14F-4D97-AF65-F5344CB8AC3E}">
        <p14:creationId xmlns:p14="http://schemas.microsoft.com/office/powerpoint/2010/main" val="3492037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CF062-1C62-3041-93BD-085F04E3EC94}"/>
              </a:ext>
            </a:extLst>
          </p:cNvPr>
          <p:cNvSpPr txBox="1">
            <a:spLocks/>
          </p:cNvSpPr>
          <p:nvPr/>
        </p:nvSpPr>
        <p:spPr>
          <a:xfrm>
            <a:off x="482914" y="23159"/>
            <a:ext cx="11049338" cy="6987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1. Drives Ecosystem collapse: </a:t>
            </a:r>
            <a:r>
              <a:rPr lang="en-US" dirty="0"/>
              <a:t>climate change</a:t>
            </a:r>
            <a:endParaRPr lang="en-US" b="1" dirty="0"/>
          </a:p>
        </p:txBody>
      </p:sp>
      <p:pic>
        <p:nvPicPr>
          <p:cNvPr id="8" name="Picture 7">
            <a:extLst>
              <a:ext uri="{FF2B5EF4-FFF2-40B4-BE49-F238E27FC236}">
                <a16:creationId xmlns:a16="http://schemas.microsoft.com/office/drawing/2014/main" id="{029DFD10-FEE3-C249-92F2-6C7528CB45DD}"/>
              </a:ext>
            </a:extLst>
          </p:cNvPr>
          <p:cNvPicPr>
            <a:picLocks noChangeAspect="1"/>
          </p:cNvPicPr>
          <p:nvPr/>
        </p:nvPicPr>
        <p:blipFill rotWithShape="1">
          <a:blip r:embed="rId3"/>
          <a:srcRect b="16119"/>
          <a:stretch/>
        </p:blipFill>
        <p:spPr>
          <a:xfrm>
            <a:off x="0" y="721909"/>
            <a:ext cx="12192000" cy="6136091"/>
          </a:xfrm>
          <a:prstGeom prst="rect">
            <a:avLst/>
          </a:prstGeom>
        </p:spPr>
      </p:pic>
    </p:spTree>
    <p:extLst>
      <p:ext uri="{BB962C8B-B14F-4D97-AF65-F5344CB8AC3E}">
        <p14:creationId xmlns:p14="http://schemas.microsoft.com/office/powerpoint/2010/main" val="53192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524F01-5D88-2549-ABA3-6EB560023276}"/>
              </a:ext>
            </a:extLst>
          </p:cNvPr>
          <p:cNvPicPr>
            <a:picLocks noChangeAspect="1"/>
          </p:cNvPicPr>
          <p:nvPr/>
        </p:nvPicPr>
        <p:blipFill>
          <a:blip r:embed="rId3"/>
          <a:stretch>
            <a:fillRect/>
          </a:stretch>
        </p:blipFill>
        <p:spPr>
          <a:xfrm>
            <a:off x="219953" y="1144714"/>
            <a:ext cx="4238152" cy="5477178"/>
          </a:xfrm>
          <a:prstGeom prst="rect">
            <a:avLst/>
          </a:prstGeom>
        </p:spPr>
      </p:pic>
      <p:sp>
        <p:nvSpPr>
          <p:cNvPr id="10" name="TextBox 9">
            <a:extLst>
              <a:ext uri="{FF2B5EF4-FFF2-40B4-BE49-F238E27FC236}">
                <a16:creationId xmlns:a16="http://schemas.microsoft.com/office/drawing/2014/main" id="{A8034675-D97F-A94A-BBBA-F71A5EBEB664}"/>
              </a:ext>
            </a:extLst>
          </p:cNvPr>
          <p:cNvSpPr txBox="1"/>
          <p:nvPr/>
        </p:nvSpPr>
        <p:spPr>
          <a:xfrm>
            <a:off x="1169661" y="919159"/>
            <a:ext cx="1606522" cy="461663"/>
          </a:xfrm>
          <a:prstGeom prst="rect">
            <a:avLst/>
          </a:prstGeom>
          <a:noFill/>
        </p:spPr>
        <p:txBody>
          <a:bodyPr wrap="none" lIns="91436" tIns="45719" rIns="91436" bIns="45719" rtlCol="0">
            <a:spAutoFit/>
          </a:bodyPr>
          <a:lstStyle/>
          <a:p>
            <a:pPr defTabSz="457167" eaLnBrk="0" fontAlgn="base" hangingPunct="0">
              <a:spcBef>
                <a:spcPct val="0"/>
              </a:spcBef>
              <a:spcAft>
                <a:spcPct val="0"/>
              </a:spcAft>
            </a:pPr>
            <a:r>
              <a:rPr lang="en-US" sz="2400" dirty="0">
                <a:solidFill>
                  <a:prstClr val="black"/>
                </a:solidFill>
                <a:latin typeface="Arial" panose="020B0604020202020204" pitchFamily="34" charset="0"/>
                <a:ea typeface="ＭＳ Ｐゴシック" panose="020B0600070205080204" pitchFamily="34" charset="-128"/>
              </a:rPr>
              <a:t>High Seas</a:t>
            </a:r>
          </a:p>
        </p:txBody>
      </p:sp>
      <p:sp>
        <p:nvSpPr>
          <p:cNvPr id="11" name="TextBox 10">
            <a:extLst>
              <a:ext uri="{FF2B5EF4-FFF2-40B4-BE49-F238E27FC236}">
                <a16:creationId xmlns:a16="http://schemas.microsoft.com/office/drawing/2014/main" id="{982C90A3-8406-5641-8F3A-6A807D852FA1}"/>
              </a:ext>
            </a:extLst>
          </p:cNvPr>
          <p:cNvSpPr txBox="1"/>
          <p:nvPr/>
        </p:nvSpPr>
        <p:spPr>
          <a:xfrm>
            <a:off x="275945" y="6352881"/>
            <a:ext cx="5271500" cy="369330"/>
          </a:xfrm>
          <a:prstGeom prst="rect">
            <a:avLst/>
          </a:prstGeom>
          <a:noFill/>
        </p:spPr>
        <p:txBody>
          <a:bodyPr wrap="none" lIns="91436" tIns="45719" rIns="91436" bIns="45719" rtlCol="0">
            <a:spAutoFit/>
          </a:bodyPr>
          <a:lstStyle/>
          <a:p>
            <a:pPr defTabSz="457167" eaLnBrk="0" fontAlgn="base" hangingPunct="0">
              <a:spcBef>
                <a:spcPct val="0"/>
              </a:spcBef>
              <a:spcAft>
                <a:spcPct val="0"/>
              </a:spcAft>
            </a:pPr>
            <a:r>
              <a:rPr lang="en-US" dirty="0">
                <a:solidFill>
                  <a:prstClr val="black"/>
                </a:solidFill>
                <a:latin typeface="Arial" panose="020B0604020202020204" pitchFamily="34" charset="0"/>
                <a:ea typeface="ＭＳ Ｐゴシック" panose="020B0600070205080204" pitchFamily="34" charset="-128"/>
              </a:rPr>
              <a:t>McCauley, D. J. </a:t>
            </a:r>
            <a:r>
              <a:rPr lang="en-US" i="1" dirty="0">
                <a:solidFill>
                  <a:prstClr val="black"/>
                </a:solidFill>
                <a:latin typeface="Arial" panose="020B0604020202020204" pitchFamily="34" charset="0"/>
                <a:ea typeface="ＭＳ Ｐゴシック" panose="020B0600070205080204" pitchFamily="34" charset="-128"/>
              </a:rPr>
              <a:t>et al. </a:t>
            </a:r>
            <a:r>
              <a:rPr lang="en-US" dirty="0">
                <a:solidFill>
                  <a:prstClr val="black"/>
                </a:solidFill>
                <a:latin typeface="Arial" panose="020B0604020202020204" pitchFamily="34" charset="0"/>
                <a:ea typeface="ＭＳ Ｐゴシック" panose="020B0600070205080204" pitchFamily="34" charset="-128"/>
              </a:rPr>
              <a:t>(2018). </a:t>
            </a:r>
            <a:r>
              <a:rPr lang="en-US" b="1" i="1" dirty="0">
                <a:solidFill>
                  <a:prstClr val="black"/>
                </a:solidFill>
                <a:latin typeface="Arial" panose="020B0604020202020204" pitchFamily="34" charset="0"/>
                <a:ea typeface="ＭＳ Ｐゴシック" panose="020B0600070205080204" pitchFamily="34" charset="-128"/>
              </a:rPr>
              <a:t>Science advances</a:t>
            </a:r>
            <a:r>
              <a:rPr lang="en-US" dirty="0">
                <a:solidFill>
                  <a:prstClr val="black"/>
                </a:solidFill>
                <a:latin typeface="Arial" panose="020B0604020202020204" pitchFamily="34" charset="0"/>
                <a:ea typeface="ＭＳ Ｐゴシック" panose="020B0600070205080204" pitchFamily="34" charset="-128"/>
              </a:rPr>
              <a:t>.</a:t>
            </a:r>
          </a:p>
        </p:txBody>
      </p:sp>
      <p:sp>
        <p:nvSpPr>
          <p:cNvPr id="2" name="Rectangle 1">
            <a:extLst>
              <a:ext uri="{FF2B5EF4-FFF2-40B4-BE49-F238E27FC236}">
                <a16:creationId xmlns:a16="http://schemas.microsoft.com/office/drawing/2014/main" id="{586BA5E9-3B0D-EB4A-ADC6-C13B67C5FD34}"/>
              </a:ext>
            </a:extLst>
          </p:cNvPr>
          <p:cNvSpPr/>
          <p:nvPr/>
        </p:nvSpPr>
        <p:spPr>
          <a:xfrm>
            <a:off x="4966809" y="961719"/>
            <a:ext cx="7225191" cy="4339648"/>
          </a:xfrm>
          <a:prstGeom prst="rect">
            <a:avLst/>
          </a:prstGeom>
        </p:spPr>
        <p:txBody>
          <a:bodyPr wrap="square" lIns="91436" tIns="45719" rIns="91436" bIns="45719">
            <a:spAutoFit/>
          </a:bodyPr>
          <a:lstStyle/>
          <a:p>
            <a:pPr defTabSz="457167" eaLnBrk="0" fontAlgn="base" hangingPunct="0">
              <a:spcBef>
                <a:spcPct val="0"/>
              </a:spcBef>
              <a:spcAft>
                <a:spcPct val="0"/>
              </a:spcAft>
            </a:pPr>
            <a:r>
              <a:rPr lang="en-US" sz="2800" b="1" dirty="0">
                <a:solidFill>
                  <a:prstClr val="black"/>
                </a:solidFill>
                <a:latin typeface="Arial" panose="020B0604020202020204" pitchFamily="34" charset="0"/>
                <a:ea typeface="ＭＳ Ｐゴシック" panose="020B0600070205080204" pitchFamily="34" charset="-128"/>
              </a:rPr>
              <a:t>Inequality at sea:  who harvests from the high seas and EEZs?</a:t>
            </a:r>
            <a:r>
              <a:rPr lang="en-US" sz="2400" b="1" dirty="0">
                <a:solidFill>
                  <a:prstClr val="black"/>
                </a:solidFill>
                <a:latin typeface="Arial" panose="020B0604020202020204" pitchFamily="34" charset="0"/>
                <a:ea typeface="ＭＳ Ｐゴシック" panose="020B0600070205080204" pitchFamily="34" charset="-128"/>
              </a:rPr>
              <a:t/>
            </a:r>
            <a:br>
              <a:rPr lang="en-US" sz="2400" b="1" dirty="0">
                <a:solidFill>
                  <a:prstClr val="black"/>
                </a:solidFill>
                <a:latin typeface="Arial" panose="020B0604020202020204" pitchFamily="34" charset="0"/>
                <a:ea typeface="ＭＳ Ｐゴシック" panose="020B0600070205080204" pitchFamily="34" charset="-128"/>
              </a:rPr>
            </a:br>
            <a:r>
              <a:rPr lang="en-US" sz="2000" dirty="0">
                <a:solidFill>
                  <a:prstClr val="black"/>
                </a:solidFill>
                <a:latin typeface="Arial" panose="020B0604020202020204" pitchFamily="34" charset="0"/>
                <a:ea typeface="ＭＳ Ｐゴシック" panose="020B0600070205080204" pitchFamily="34" charset="-128"/>
              </a:rPr>
              <a:t/>
            </a:r>
            <a:br>
              <a:rPr lang="en-US" sz="2000" dirty="0">
                <a:solidFill>
                  <a:prstClr val="black"/>
                </a:solidFill>
                <a:latin typeface="Arial" panose="020B0604020202020204" pitchFamily="34" charset="0"/>
                <a:ea typeface="ＭＳ Ｐゴシック" panose="020B0600070205080204" pitchFamily="34" charset="-128"/>
              </a:rPr>
            </a:br>
            <a:r>
              <a:rPr lang="en-US" sz="2000" dirty="0">
                <a:solidFill>
                  <a:prstClr val="black"/>
                </a:solidFill>
                <a:latin typeface="Arial" panose="020B0604020202020204" pitchFamily="34" charset="0"/>
                <a:ea typeface="ＭＳ Ｐゴシック" panose="020B0600070205080204" pitchFamily="34" charset="-128"/>
              </a:rPr>
              <a:t>- Five High and upper middle-income countries completely dominate fishing on the high seas (‘the common heritage of mankind’)</a:t>
            </a:r>
            <a:br>
              <a:rPr lang="en-US" sz="2000" dirty="0">
                <a:solidFill>
                  <a:prstClr val="black"/>
                </a:solidFill>
                <a:latin typeface="Arial" panose="020B0604020202020204" pitchFamily="34" charset="0"/>
                <a:ea typeface="ＭＳ Ｐゴシック" panose="020B0600070205080204" pitchFamily="34" charset="-128"/>
              </a:rPr>
            </a:br>
            <a:r>
              <a:rPr lang="en-US" sz="2000" dirty="0">
                <a:solidFill>
                  <a:prstClr val="black"/>
                </a:solidFill>
                <a:latin typeface="Arial" panose="020B0604020202020204" pitchFamily="34" charset="0"/>
                <a:ea typeface="ＭＳ Ｐゴシック" panose="020B0600070205080204" pitchFamily="34" charset="-128"/>
              </a:rPr>
              <a:t/>
            </a:r>
            <a:br>
              <a:rPr lang="en-US" sz="2000" dirty="0">
                <a:solidFill>
                  <a:prstClr val="black"/>
                </a:solidFill>
                <a:latin typeface="Arial" panose="020B0604020202020204" pitchFamily="34" charset="0"/>
                <a:ea typeface="ＭＳ Ｐゴシック" panose="020B0600070205080204" pitchFamily="34" charset="-128"/>
              </a:rPr>
            </a:br>
            <a:r>
              <a:rPr lang="en-US" sz="2000" dirty="0">
                <a:solidFill>
                  <a:prstClr val="black"/>
                </a:solidFill>
                <a:latin typeface="Arial" panose="020B0604020202020204" pitchFamily="34" charset="0"/>
                <a:ea typeface="ＭＳ Ｐゴシック" panose="020B0600070205080204" pitchFamily="34" charset="-128"/>
              </a:rPr>
              <a:t>In the EEZs of low-income countries, industrial fishing is dominated by foreign fishing vessels from high and middle-income countries</a:t>
            </a:r>
            <a:br>
              <a:rPr lang="en-US" sz="2000" dirty="0">
                <a:solidFill>
                  <a:prstClr val="black"/>
                </a:solidFill>
                <a:latin typeface="Arial" panose="020B0604020202020204" pitchFamily="34" charset="0"/>
                <a:ea typeface="ＭＳ Ｐゴシック" panose="020B0600070205080204" pitchFamily="34" charset="-128"/>
              </a:rPr>
            </a:br>
            <a:r>
              <a:rPr lang="en-US" sz="2000" dirty="0">
                <a:solidFill>
                  <a:prstClr val="black"/>
                </a:solidFill>
                <a:latin typeface="Arial" panose="020B0604020202020204" pitchFamily="34" charset="0"/>
                <a:ea typeface="ＭＳ Ｐゴシック" panose="020B0600070205080204" pitchFamily="34" charset="-128"/>
              </a:rPr>
              <a:t/>
            </a:r>
            <a:br>
              <a:rPr lang="en-US" sz="2000" dirty="0">
                <a:solidFill>
                  <a:prstClr val="black"/>
                </a:solidFill>
                <a:latin typeface="Arial" panose="020B0604020202020204" pitchFamily="34" charset="0"/>
                <a:ea typeface="ＭＳ Ｐゴシック" panose="020B0600070205080204" pitchFamily="34" charset="-128"/>
              </a:rPr>
            </a:br>
            <a:r>
              <a:rPr lang="en-US" sz="2000" dirty="0">
                <a:solidFill>
                  <a:prstClr val="black"/>
                </a:solidFill>
                <a:latin typeface="Arial" panose="020B0604020202020204" pitchFamily="34" charset="0"/>
                <a:ea typeface="ＭＳ Ｐゴシック" panose="020B0600070205080204" pitchFamily="34" charset="-128"/>
              </a:rPr>
              <a:t>In the EEZs of middle and high-income countries, fishing is dominated by home fleets</a:t>
            </a:r>
          </a:p>
        </p:txBody>
      </p:sp>
      <p:sp>
        <p:nvSpPr>
          <p:cNvPr id="6" name="Title 1">
            <a:extLst>
              <a:ext uri="{FF2B5EF4-FFF2-40B4-BE49-F238E27FC236}">
                <a16:creationId xmlns:a16="http://schemas.microsoft.com/office/drawing/2014/main" id="{15E02B15-07FF-2245-8226-BE54E2712AD6}"/>
              </a:ext>
            </a:extLst>
          </p:cNvPr>
          <p:cNvSpPr txBox="1">
            <a:spLocks/>
          </p:cNvSpPr>
          <p:nvPr/>
        </p:nvSpPr>
        <p:spPr>
          <a:xfrm>
            <a:off x="571330" y="188325"/>
            <a:ext cx="11620669" cy="6987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2. Ignores social justice: </a:t>
            </a:r>
            <a:r>
              <a:rPr lang="en-US" sz="4000" dirty="0"/>
              <a:t>drives</a:t>
            </a:r>
            <a:r>
              <a:rPr lang="en-US" sz="4000" b="1" dirty="0"/>
              <a:t> </a:t>
            </a:r>
            <a:r>
              <a:rPr lang="en-US" sz="4000" dirty="0"/>
              <a:t>unequal fish harvest</a:t>
            </a:r>
            <a:endParaRPr lang="en-US" b="1" dirty="0"/>
          </a:p>
        </p:txBody>
      </p:sp>
      <p:sp>
        <p:nvSpPr>
          <p:cNvPr id="7" name="TextBox 6">
            <a:extLst>
              <a:ext uri="{FF2B5EF4-FFF2-40B4-BE49-F238E27FC236}">
                <a16:creationId xmlns:a16="http://schemas.microsoft.com/office/drawing/2014/main" id="{1AC3549C-D87C-9245-BE3F-D77BC22949EB}"/>
              </a:ext>
            </a:extLst>
          </p:cNvPr>
          <p:cNvSpPr txBox="1"/>
          <p:nvPr/>
        </p:nvSpPr>
        <p:spPr>
          <a:xfrm>
            <a:off x="1248090" y="3081703"/>
            <a:ext cx="782578" cy="461663"/>
          </a:xfrm>
          <a:prstGeom prst="rect">
            <a:avLst/>
          </a:prstGeom>
          <a:noFill/>
        </p:spPr>
        <p:txBody>
          <a:bodyPr wrap="none" lIns="91436" tIns="45719" rIns="91436" bIns="45719" rtlCol="0">
            <a:spAutoFit/>
          </a:bodyPr>
          <a:lstStyle/>
          <a:p>
            <a:pPr defTabSz="457167" eaLnBrk="0" fontAlgn="base" hangingPunct="0">
              <a:spcBef>
                <a:spcPct val="0"/>
              </a:spcBef>
              <a:spcAft>
                <a:spcPct val="0"/>
              </a:spcAft>
            </a:pPr>
            <a:r>
              <a:rPr lang="en-US" sz="2400" dirty="0">
                <a:solidFill>
                  <a:prstClr val="black"/>
                </a:solidFill>
                <a:latin typeface="Arial" panose="020B0604020202020204" pitchFamily="34" charset="0"/>
                <a:ea typeface="ＭＳ Ｐゴシック" panose="020B0600070205080204" pitchFamily="34" charset="-128"/>
              </a:rPr>
              <a:t>EEZ</a:t>
            </a:r>
          </a:p>
        </p:txBody>
      </p:sp>
      <p:sp>
        <p:nvSpPr>
          <p:cNvPr id="3" name="Rectangle 2">
            <a:extLst>
              <a:ext uri="{FF2B5EF4-FFF2-40B4-BE49-F238E27FC236}">
                <a16:creationId xmlns:a16="http://schemas.microsoft.com/office/drawing/2014/main" id="{E4BB9F7C-D470-C742-AA12-4EC638811A8B}"/>
              </a:ext>
            </a:extLst>
          </p:cNvPr>
          <p:cNvSpPr/>
          <p:nvPr/>
        </p:nvSpPr>
        <p:spPr>
          <a:xfrm>
            <a:off x="275945" y="3141663"/>
            <a:ext cx="11611255" cy="219233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16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65F0C10-E00C-744C-B6C4-92F0291C7F4B}"/>
              </a:ext>
            </a:extLst>
          </p:cNvPr>
          <p:cNvSpPr txBox="1"/>
          <p:nvPr/>
        </p:nvSpPr>
        <p:spPr>
          <a:xfrm>
            <a:off x="133611" y="6519446"/>
            <a:ext cx="2612843" cy="369332"/>
          </a:xfrm>
          <a:prstGeom prst="rect">
            <a:avLst/>
          </a:prstGeom>
          <a:noFill/>
        </p:spPr>
        <p:txBody>
          <a:bodyPr wrap="square" rtlCol="0">
            <a:spAutoFit/>
          </a:bodyPr>
          <a:lstStyle/>
          <a:p>
            <a:r>
              <a:rPr lang="en-US" dirty="0">
                <a:latin typeface="Calibri" pitchFamily="34" charset="0"/>
                <a:cs typeface="Calibri" pitchFamily="34" charset="0"/>
              </a:rPr>
              <a:t>Hicks et al 2019 </a:t>
            </a:r>
            <a:r>
              <a:rPr lang="en-US" b="1" i="1" dirty="0">
                <a:latin typeface="Calibri" pitchFamily="34" charset="0"/>
                <a:cs typeface="Calibri" pitchFamily="34" charset="0"/>
              </a:rPr>
              <a:t>Nature</a:t>
            </a:r>
          </a:p>
        </p:txBody>
      </p:sp>
      <p:sp>
        <p:nvSpPr>
          <p:cNvPr id="27" name="Title 1">
            <a:extLst>
              <a:ext uri="{FF2B5EF4-FFF2-40B4-BE49-F238E27FC236}">
                <a16:creationId xmlns:a16="http://schemas.microsoft.com/office/drawing/2014/main" id="{D605658D-30CE-914F-9494-EF4D6D093A6D}"/>
              </a:ext>
            </a:extLst>
          </p:cNvPr>
          <p:cNvSpPr txBox="1">
            <a:spLocks/>
          </p:cNvSpPr>
          <p:nvPr/>
        </p:nvSpPr>
        <p:spPr>
          <a:xfrm>
            <a:off x="809284" y="317368"/>
            <a:ext cx="11382716" cy="6987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2. Ignores social justice: </a:t>
            </a:r>
            <a:r>
              <a:rPr lang="en-US" dirty="0"/>
              <a:t>exacerbates malnutrition</a:t>
            </a:r>
            <a:endParaRPr lang="en-US" b="1" dirty="0"/>
          </a:p>
        </p:txBody>
      </p:sp>
    </p:spTree>
    <p:extLst>
      <p:ext uri="{BB962C8B-B14F-4D97-AF65-F5344CB8AC3E}">
        <p14:creationId xmlns:p14="http://schemas.microsoft.com/office/powerpoint/2010/main" val="1285615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34D5DB-DF4A-EB4D-8B95-06459A182051}"/>
              </a:ext>
            </a:extLst>
          </p:cNvPr>
          <p:cNvGrpSpPr/>
          <p:nvPr/>
        </p:nvGrpSpPr>
        <p:grpSpPr>
          <a:xfrm>
            <a:off x="0" y="0"/>
            <a:ext cx="12192000" cy="6858000"/>
            <a:chOff x="0" y="5860786"/>
            <a:chExt cx="12192000" cy="997214"/>
          </a:xfrm>
        </p:grpSpPr>
        <p:pic>
          <p:nvPicPr>
            <p:cNvPr id="3" name="Picture 2">
              <a:extLst>
                <a:ext uri="{FF2B5EF4-FFF2-40B4-BE49-F238E27FC236}">
                  <a16:creationId xmlns:a16="http://schemas.microsoft.com/office/drawing/2014/main" id="{27CC4C3E-10EC-CB48-A6A1-B31756E50696}"/>
                </a:ext>
              </a:extLst>
            </p:cNvPr>
            <p:cNvPicPr>
              <a:picLocks noChangeAspect="1"/>
            </p:cNvPicPr>
            <p:nvPr/>
          </p:nvPicPr>
          <p:blipFill rotWithShape="1">
            <a:blip r:embed="rId3"/>
            <a:srcRect t="86036" r="70675"/>
            <a:stretch/>
          </p:blipFill>
          <p:spPr>
            <a:xfrm>
              <a:off x="0" y="5860786"/>
              <a:ext cx="3575304" cy="997214"/>
            </a:xfrm>
            <a:prstGeom prst="rect">
              <a:avLst/>
            </a:prstGeom>
          </p:spPr>
        </p:pic>
        <p:pic>
          <p:nvPicPr>
            <p:cNvPr id="4" name="Picture 3">
              <a:extLst>
                <a:ext uri="{FF2B5EF4-FFF2-40B4-BE49-F238E27FC236}">
                  <a16:creationId xmlns:a16="http://schemas.microsoft.com/office/drawing/2014/main" id="{6C667AA4-345F-E143-A770-60537F77354B}"/>
                </a:ext>
              </a:extLst>
            </p:cNvPr>
            <p:cNvPicPr>
              <a:picLocks noChangeAspect="1"/>
            </p:cNvPicPr>
            <p:nvPr/>
          </p:nvPicPr>
          <p:blipFill rotWithShape="1">
            <a:blip r:embed="rId4"/>
            <a:srcRect t="70918"/>
            <a:stretch/>
          </p:blipFill>
          <p:spPr>
            <a:xfrm>
              <a:off x="3575304" y="5860786"/>
              <a:ext cx="8616696" cy="997214"/>
            </a:xfrm>
            <a:prstGeom prst="rect">
              <a:avLst/>
            </a:prstGeom>
          </p:spPr>
        </p:pic>
      </p:grpSp>
      <p:sp>
        <p:nvSpPr>
          <p:cNvPr id="5" name="Rectangle 4">
            <a:extLst>
              <a:ext uri="{FF2B5EF4-FFF2-40B4-BE49-F238E27FC236}">
                <a16:creationId xmlns:a16="http://schemas.microsoft.com/office/drawing/2014/main" id="{9C4F1E35-F8DD-D14D-AD1E-E4F49C34A6F6}"/>
              </a:ext>
            </a:extLst>
          </p:cNvPr>
          <p:cNvSpPr/>
          <p:nvPr/>
        </p:nvSpPr>
        <p:spPr>
          <a:xfrm>
            <a:off x="136525" y="6346561"/>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6" name="Rectangle 5">
            <a:extLst>
              <a:ext uri="{FF2B5EF4-FFF2-40B4-BE49-F238E27FC236}">
                <a16:creationId xmlns:a16="http://schemas.microsoft.com/office/drawing/2014/main" id="{3EB3A2FB-E14A-0747-93E8-E0D64F7FF960}"/>
              </a:ext>
            </a:extLst>
          </p:cNvPr>
          <p:cNvSpPr/>
          <p:nvPr/>
        </p:nvSpPr>
        <p:spPr>
          <a:xfrm>
            <a:off x="9101095" y="6346561"/>
            <a:ext cx="2955937" cy="369332"/>
          </a:xfrm>
          <a:prstGeom prst="rect">
            <a:avLst/>
          </a:prstGeom>
        </p:spPr>
        <p:txBody>
          <a:bodyPr wrap="none">
            <a:spAutoFit/>
          </a:bodyPr>
          <a:lstStyle/>
          <a:p>
            <a:r>
              <a:rPr lang="en-GB" dirty="0">
                <a:hlinkClick r:id="rId5">
                  <a:extLst>
                    <a:ext uri="{A12FA001-AC4F-418D-AE19-62706E023703}">
                      <ahyp:hlinkClr xmlns:ahyp="http://schemas.microsoft.com/office/drawing/2018/hyperlinkcolor" xmlns="" val="tx"/>
                    </a:ext>
                  </a:extLst>
                </a:hlinkClick>
              </a:rPr>
              <a:t>https://showyourstripes.info/</a:t>
            </a:r>
            <a:endParaRPr lang="en-US" dirty="0"/>
          </a:p>
        </p:txBody>
      </p:sp>
    </p:spTree>
    <p:extLst>
      <p:ext uri="{BB962C8B-B14F-4D97-AF65-F5344CB8AC3E}">
        <p14:creationId xmlns:p14="http://schemas.microsoft.com/office/powerpoint/2010/main" val="2453231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8FF8FF-660F-1340-944D-4C232D7574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7061" y="1363927"/>
            <a:ext cx="3784261" cy="2211304"/>
          </a:xfrm>
          <a:prstGeom prst="rect">
            <a:avLst/>
          </a:prstGeom>
        </p:spPr>
      </p:pic>
      <p:pic>
        <p:nvPicPr>
          <p:cNvPr id="8" name="Picture 7">
            <a:extLst>
              <a:ext uri="{FF2B5EF4-FFF2-40B4-BE49-F238E27FC236}">
                <a16:creationId xmlns:a16="http://schemas.microsoft.com/office/drawing/2014/main" id="{4C6C544C-827D-A04D-9E47-866F980392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6268" y="4326091"/>
            <a:ext cx="3909645" cy="2211305"/>
          </a:xfrm>
          <a:prstGeom prst="rect">
            <a:avLst/>
          </a:prstGeom>
        </p:spPr>
      </p:pic>
      <p:pic>
        <p:nvPicPr>
          <p:cNvPr id="9" name="Picture 8">
            <a:extLst>
              <a:ext uri="{FF2B5EF4-FFF2-40B4-BE49-F238E27FC236}">
                <a16:creationId xmlns:a16="http://schemas.microsoft.com/office/drawing/2014/main" id="{E38A82EE-1A1E-004E-BE88-E67E7EDEA93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01988" y="4326092"/>
            <a:ext cx="3863166" cy="2211304"/>
          </a:xfrm>
          <a:prstGeom prst="rect">
            <a:avLst/>
          </a:prstGeom>
        </p:spPr>
      </p:pic>
      <p:pic>
        <p:nvPicPr>
          <p:cNvPr id="10" name="Picture 9">
            <a:extLst>
              <a:ext uri="{FF2B5EF4-FFF2-40B4-BE49-F238E27FC236}">
                <a16:creationId xmlns:a16="http://schemas.microsoft.com/office/drawing/2014/main" id="{610F1A55-642F-2A4C-897B-5CE70BAA4A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05070" y="4326091"/>
            <a:ext cx="3784261" cy="2211305"/>
          </a:xfrm>
          <a:prstGeom prst="rect">
            <a:avLst/>
          </a:prstGeom>
        </p:spPr>
      </p:pic>
      <p:pic>
        <p:nvPicPr>
          <p:cNvPr id="11" name="Picture 10">
            <a:extLst>
              <a:ext uri="{FF2B5EF4-FFF2-40B4-BE49-F238E27FC236}">
                <a16:creationId xmlns:a16="http://schemas.microsoft.com/office/drawing/2014/main" id="{AC040070-70E0-604B-A12D-BE1E324E7FC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094621" y="1363927"/>
            <a:ext cx="3891056" cy="2257568"/>
          </a:xfrm>
          <a:prstGeom prst="rect">
            <a:avLst/>
          </a:prstGeom>
        </p:spPr>
      </p:pic>
      <p:pic>
        <p:nvPicPr>
          <p:cNvPr id="13" name="Picture 12">
            <a:extLst>
              <a:ext uri="{FF2B5EF4-FFF2-40B4-BE49-F238E27FC236}">
                <a16:creationId xmlns:a16="http://schemas.microsoft.com/office/drawing/2014/main" id="{925A334E-3268-4C4D-8EBB-BF72F8DC928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268570" y="1363927"/>
            <a:ext cx="3688803" cy="2211305"/>
          </a:xfrm>
          <a:prstGeom prst="rect">
            <a:avLst/>
          </a:prstGeom>
        </p:spPr>
      </p:pic>
      <p:sp>
        <p:nvSpPr>
          <p:cNvPr id="14" name="TextBox 13">
            <a:extLst>
              <a:ext uri="{FF2B5EF4-FFF2-40B4-BE49-F238E27FC236}">
                <a16:creationId xmlns:a16="http://schemas.microsoft.com/office/drawing/2014/main" id="{7EC698AE-290C-8944-9AF9-AA43CE1EB3B8}"/>
              </a:ext>
            </a:extLst>
          </p:cNvPr>
          <p:cNvSpPr txBox="1"/>
          <p:nvPr/>
        </p:nvSpPr>
        <p:spPr>
          <a:xfrm>
            <a:off x="2029922" y="1044324"/>
            <a:ext cx="8166100" cy="400110"/>
          </a:xfrm>
          <a:prstGeom prst="rect">
            <a:avLst/>
          </a:prstGeom>
          <a:noFill/>
        </p:spPr>
        <p:txBody>
          <a:bodyPr wrap="square" rtlCol="0">
            <a:spAutoFit/>
          </a:bodyPr>
          <a:lstStyle/>
          <a:p>
            <a:pPr algn="ctr"/>
            <a:r>
              <a:rPr lang="en-US" sz="2000" dirty="0"/>
              <a:t>Concentrations of key nutrients in catches within each country’s EEZ</a:t>
            </a:r>
          </a:p>
        </p:txBody>
      </p:sp>
      <p:grpSp>
        <p:nvGrpSpPr>
          <p:cNvPr id="16" name="Group 15">
            <a:extLst>
              <a:ext uri="{FF2B5EF4-FFF2-40B4-BE49-F238E27FC236}">
                <a16:creationId xmlns:a16="http://schemas.microsoft.com/office/drawing/2014/main" id="{6A624434-C090-CB49-9C89-9A3F7302858F}"/>
              </a:ext>
            </a:extLst>
          </p:cNvPr>
          <p:cNvGrpSpPr/>
          <p:nvPr/>
        </p:nvGrpSpPr>
        <p:grpSpPr>
          <a:xfrm>
            <a:off x="7924160" y="1615049"/>
            <a:ext cx="3934462" cy="3294136"/>
            <a:chOff x="5302366" y="4221089"/>
            <a:chExt cx="2752279" cy="3294136"/>
          </a:xfrm>
        </p:grpSpPr>
        <p:sp>
          <p:nvSpPr>
            <p:cNvPr id="17" name="Oval 16">
              <a:extLst>
                <a:ext uri="{FF2B5EF4-FFF2-40B4-BE49-F238E27FC236}">
                  <a16:creationId xmlns:a16="http://schemas.microsoft.com/office/drawing/2014/main" id="{587A91E1-13B8-6843-8DD5-7E3E421BDA5F}"/>
                </a:ext>
              </a:extLst>
            </p:cNvPr>
            <p:cNvSpPr/>
            <p:nvPr/>
          </p:nvSpPr>
          <p:spPr>
            <a:xfrm>
              <a:off x="5894208" y="5736133"/>
              <a:ext cx="1776716" cy="304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3303296-6BC0-FF42-A704-49F065951101}"/>
                </a:ext>
              </a:extLst>
            </p:cNvPr>
            <p:cNvSpPr/>
            <p:nvPr/>
          </p:nvSpPr>
          <p:spPr>
            <a:xfrm>
              <a:off x="5347954" y="7179170"/>
              <a:ext cx="2706691" cy="33605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6A20B6B-C345-2649-8928-E84576272867}"/>
                </a:ext>
              </a:extLst>
            </p:cNvPr>
            <p:cNvSpPr/>
            <p:nvPr/>
          </p:nvSpPr>
          <p:spPr>
            <a:xfrm>
              <a:off x="5302366" y="4221089"/>
              <a:ext cx="2552331" cy="37698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FD0D14E7-B4B8-0542-AFEB-AEADEB4F72EF}"/>
              </a:ext>
            </a:extLst>
          </p:cNvPr>
          <p:cNvGrpSpPr/>
          <p:nvPr/>
        </p:nvGrpSpPr>
        <p:grpSpPr>
          <a:xfrm>
            <a:off x="882765" y="2317092"/>
            <a:ext cx="6418147" cy="3420768"/>
            <a:chOff x="1268521" y="578558"/>
            <a:chExt cx="6418147" cy="3420768"/>
          </a:xfrm>
        </p:grpSpPr>
        <p:sp>
          <p:nvSpPr>
            <p:cNvPr id="21" name="Oval 20">
              <a:extLst>
                <a:ext uri="{FF2B5EF4-FFF2-40B4-BE49-F238E27FC236}">
                  <a16:creationId xmlns:a16="http://schemas.microsoft.com/office/drawing/2014/main" id="{0E3A1D0A-5F8F-A047-8FBE-08A7366BE46E}"/>
                </a:ext>
              </a:extLst>
            </p:cNvPr>
            <p:cNvSpPr/>
            <p:nvPr/>
          </p:nvSpPr>
          <p:spPr>
            <a:xfrm>
              <a:off x="1268521" y="578558"/>
              <a:ext cx="936104" cy="304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6038403-68A0-3D4D-9F10-F290637D82D8}"/>
                </a:ext>
              </a:extLst>
            </p:cNvPr>
            <p:cNvSpPr/>
            <p:nvPr/>
          </p:nvSpPr>
          <p:spPr>
            <a:xfrm>
              <a:off x="2586845" y="3540722"/>
              <a:ext cx="1199335" cy="4586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0FAAE91-140E-8E43-89F0-433F2981E97B}"/>
                </a:ext>
              </a:extLst>
            </p:cNvPr>
            <p:cNvSpPr/>
            <p:nvPr/>
          </p:nvSpPr>
          <p:spPr>
            <a:xfrm>
              <a:off x="6481755" y="578558"/>
              <a:ext cx="1204913" cy="50611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78E44570-B528-D44F-903B-E9C79195F634}"/>
              </a:ext>
            </a:extLst>
          </p:cNvPr>
          <p:cNvSpPr txBox="1"/>
          <p:nvPr/>
        </p:nvSpPr>
        <p:spPr>
          <a:xfrm>
            <a:off x="2121179" y="3734622"/>
            <a:ext cx="3892435" cy="369332"/>
          </a:xfrm>
          <a:prstGeom prst="rect">
            <a:avLst/>
          </a:prstGeom>
          <a:noFill/>
        </p:spPr>
        <p:txBody>
          <a:bodyPr wrap="square" rtlCol="0">
            <a:spAutoFit/>
          </a:bodyPr>
          <a:lstStyle/>
          <a:p>
            <a:r>
              <a:rPr lang="en-US" dirty="0"/>
              <a:t>High where MND are most prevalent</a:t>
            </a:r>
          </a:p>
        </p:txBody>
      </p:sp>
      <p:sp>
        <p:nvSpPr>
          <p:cNvPr id="25" name="TextBox 24">
            <a:extLst>
              <a:ext uri="{FF2B5EF4-FFF2-40B4-BE49-F238E27FC236}">
                <a16:creationId xmlns:a16="http://schemas.microsoft.com/office/drawing/2014/main" id="{E4148284-44E7-6F4D-AFE1-1547B01C07F3}"/>
              </a:ext>
            </a:extLst>
          </p:cNvPr>
          <p:cNvSpPr txBox="1"/>
          <p:nvPr/>
        </p:nvSpPr>
        <p:spPr>
          <a:xfrm>
            <a:off x="7843521" y="3742525"/>
            <a:ext cx="4299780" cy="369332"/>
          </a:xfrm>
          <a:prstGeom prst="rect">
            <a:avLst/>
          </a:prstGeom>
          <a:noFill/>
        </p:spPr>
        <p:txBody>
          <a:bodyPr wrap="square" rtlCol="0">
            <a:spAutoFit/>
          </a:bodyPr>
          <a:lstStyle/>
          <a:p>
            <a:r>
              <a:rPr lang="en-US" dirty="0"/>
              <a:t>High where implicated NCD are prevalent</a:t>
            </a:r>
          </a:p>
        </p:txBody>
      </p:sp>
      <p:sp>
        <p:nvSpPr>
          <p:cNvPr id="26" name="TextBox 25">
            <a:extLst>
              <a:ext uri="{FF2B5EF4-FFF2-40B4-BE49-F238E27FC236}">
                <a16:creationId xmlns:a16="http://schemas.microsoft.com/office/drawing/2014/main" id="{665F0C10-E00C-744C-B6C4-92F0291C7F4B}"/>
              </a:ext>
            </a:extLst>
          </p:cNvPr>
          <p:cNvSpPr txBox="1"/>
          <p:nvPr/>
        </p:nvSpPr>
        <p:spPr>
          <a:xfrm>
            <a:off x="133611" y="6519446"/>
            <a:ext cx="2612843" cy="369332"/>
          </a:xfrm>
          <a:prstGeom prst="rect">
            <a:avLst/>
          </a:prstGeom>
          <a:noFill/>
        </p:spPr>
        <p:txBody>
          <a:bodyPr wrap="square" rtlCol="0">
            <a:spAutoFit/>
          </a:bodyPr>
          <a:lstStyle/>
          <a:p>
            <a:r>
              <a:rPr lang="en-US" dirty="0">
                <a:latin typeface="Calibri" pitchFamily="34" charset="0"/>
                <a:cs typeface="Calibri" pitchFamily="34" charset="0"/>
              </a:rPr>
              <a:t>Hicks et al 2019 </a:t>
            </a:r>
            <a:r>
              <a:rPr lang="en-US" b="1" i="1" dirty="0">
                <a:latin typeface="Calibri" pitchFamily="34" charset="0"/>
                <a:cs typeface="Calibri" pitchFamily="34" charset="0"/>
              </a:rPr>
              <a:t>Nature</a:t>
            </a:r>
          </a:p>
        </p:txBody>
      </p:sp>
      <p:sp>
        <p:nvSpPr>
          <p:cNvPr id="27" name="Title 1">
            <a:extLst>
              <a:ext uri="{FF2B5EF4-FFF2-40B4-BE49-F238E27FC236}">
                <a16:creationId xmlns:a16="http://schemas.microsoft.com/office/drawing/2014/main" id="{D605658D-30CE-914F-9494-EF4D6D093A6D}"/>
              </a:ext>
            </a:extLst>
          </p:cNvPr>
          <p:cNvSpPr txBox="1">
            <a:spLocks/>
          </p:cNvSpPr>
          <p:nvPr/>
        </p:nvSpPr>
        <p:spPr>
          <a:xfrm>
            <a:off x="809284" y="317368"/>
            <a:ext cx="11382716" cy="6987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2. Ignores social justice: </a:t>
            </a:r>
            <a:r>
              <a:rPr lang="en-US" dirty="0"/>
              <a:t>exacerbates malnutrition</a:t>
            </a:r>
            <a:endParaRPr lang="en-US" b="1" dirty="0"/>
          </a:p>
        </p:txBody>
      </p:sp>
    </p:spTree>
    <p:extLst>
      <p:ext uri="{BB962C8B-B14F-4D97-AF65-F5344CB8AC3E}">
        <p14:creationId xmlns:p14="http://schemas.microsoft.com/office/powerpoint/2010/main" val="403489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A596E-4452-7E44-B45D-7CEA30C23AAE}"/>
              </a:ext>
            </a:extLst>
          </p:cNvPr>
          <p:cNvSpPr txBox="1"/>
          <p:nvPr/>
        </p:nvSpPr>
        <p:spPr>
          <a:xfrm>
            <a:off x="2348165" y="967906"/>
            <a:ext cx="6042025" cy="400110"/>
          </a:xfrm>
          <a:prstGeom prst="rect">
            <a:avLst/>
          </a:prstGeom>
          <a:noFill/>
        </p:spPr>
        <p:txBody>
          <a:bodyPr wrap="square" rtlCol="0">
            <a:spAutoFit/>
          </a:bodyPr>
          <a:lstStyle/>
          <a:p>
            <a:r>
              <a:rPr lang="en-US" sz="2000" dirty="0"/>
              <a:t>Calcium			   	           Iron</a:t>
            </a:r>
          </a:p>
        </p:txBody>
      </p:sp>
      <p:sp>
        <p:nvSpPr>
          <p:cNvPr id="18" name="TextBox 17">
            <a:extLst>
              <a:ext uri="{FF2B5EF4-FFF2-40B4-BE49-F238E27FC236}">
                <a16:creationId xmlns:a16="http://schemas.microsoft.com/office/drawing/2014/main" id="{D93413EC-55D8-A949-8A05-C417568702EA}"/>
              </a:ext>
            </a:extLst>
          </p:cNvPr>
          <p:cNvSpPr txBox="1"/>
          <p:nvPr/>
        </p:nvSpPr>
        <p:spPr>
          <a:xfrm>
            <a:off x="2463258" y="3768408"/>
            <a:ext cx="5354637" cy="400110"/>
          </a:xfrm>
          <a:prstGeom prst="rect">
            <a:avLst/>
          </a:prstGeom>
          <a:noFill/>
        </p:spPr>
        <p:txBody>
          <a:bodyPr wrap="square" rtlCol="0">
            <a:spAutoFit/>
          </a:bodyPr>
          <a:lstStyle/>
          <a:p>
            <a:r>
              <a:rPr lang="en-US" sz="2000" dirty="0"/>
              <a:t>Zinc		        	      	     Vitamin A</a:t>
            </a:r>
          </a:p>
        </p:txBody>
      </p:sp>
      <p:pic>
        <p:nvPicPr>
          <p:cNvPr id="15" name="Picture 14">
            <a:extLst>
              <a:ext uri="{FF2B5EF4-FFF2-40B4-BE49-F238E27FC236}">
                <a16:creationId xmlns:a16="http://schemas.microsoft.com/office/drawing/2014/main" id="{29461826-E5D4-7341-95C1-949099922D1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7812" t="39416" r="41380" b="20956"/>
          <a:stretch/>
        </p:blipFill>
        <p:spPr>
          <a:xfrm>
            <a:off x="1771650" y="1404998"/>
            <a:ext cx="2451100" cy="2348208"/>
          </a:xfrm>
          <a:prstGeom prst="rect">
            <a:avLst/>
          </a:prstGeom>
        </p:spPr>
      </p:pic>
      <p:pic>
        <p:nvPicPr>
          <p:cNvPr id="16" name="Picture 15">
            <a:extLst>
              <a:ext uri="{FF2B5EF4-FFF2-40B4-BE49-F238E27FC236}">
                <a16:creationId xmlns:a16="http://schemas.microsoft.com/office/drawing/2014/main" id="{AAB56825-1524-3F42-AE48-69CF4A7DD3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457" t="40434" r="42197" b="21086"/>
          <a:stretch/>
        </p:blipFill>
        <p:spPr>
          <a:xfrm>
            <a:off x="5505450" y="1404998"/>
            <a:ext cx="2427541" cy="2348208"/>
          </a:xfrm>
          <a:prstGeom prst="rect">
            <a:avLst/>
          </a:prstGeom>
        </p:spPr>
      </p:pic>
      <p:pic>
        <p:nvPicPr>
          <p:cNvPr id="23" name="Picture 22">
            <a:extLst>
              <a:ext uri="{FF2B5EF4-FFF2-40B4-BE49-F238E27FC236}">
                <a16:creationId xmlns:a16="http://schemas.microsoft.com/office/drawing/2014/main" id="{9CB19C87-DD02-2344-8293-7E65CB4BCF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7026" t="37196" r="42631" b="20076"/>
          <a:stretch/>
        </p:blipFill>
        <p:spPr>
          <a:xfrm>
            <a:off x="1771650" y="4123892"/>
            <a:ext cx="2451100" cy="2341645"/>
          </a:xfrm>
          <a:prstGeom prst="rect">
            <a:avLst/>
          </a:prstGeom>
        </p:spPr>
      </p:pic>
      <p:pic>
        <p:nvPicPr>
          <p:cNvPr id="24" name="Picture 23">
            <a:extLst>
              <a:ext uri="{FF2B5EF4-FFF2-40B4-BE49-F238E27FC236}">
                <a16:creationId xmlns:a16="http://schemas.microsoft.com/office/drawing/2014/main" id="{5606134B-5BF0-1247-B276-EFDDB0D2D8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558" t="37196" r="42930" b="20076"/>
          <a:stretch/>
        </p:blipFill>
        <p:spPr>
          <a:xfrm>
            <a:off x="5577141" y="4163082"/>
            <a:ext cx="2355850" cy="2366490"/>
          </a:xfrm>
          <a:prstGeom prst="rect">
            <a:avLst/>
          </a:prstGeom>
        </p:spPr>
      </p:pic>
      <p:pic>
        <p:nvPicPr>
          <p:cNvPr id="25" name="Picture 24">
            <a:extLst>
              <a:ext uri="{FF2B5EF4-FFF2-40B4-BE49-F238E27FC236}">
                <a16:creationId xmlns:a16="http://schemas.microsoft.com/office/drawing/2014/main" id="{B6CFACD7-5DEF-3744-B9C3-72E193788B5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8959" t="34553" r="42881" b="18352"/>
          <a:stretch/>
        </p:blipFill>
        <p:spPr>
          <a:xfrm>
            <a:off x="9143711" y="2493388"/>
            <a:ext cx="2216150" cy="2457072"/>
          </a:xfrm>
          <a:prstGeom prst="rect">
            <a:avLst/>
          </a:prstGeom>
        </p:spPr>
      </p:pic>
      <p:sp>
        <p:nvSpPr>
          <p:cNvPr id="26" name="TextBox 25">
            <a:extLst>
              <a:ext uri="{FF2B5EF4-FFF2-40B4-BE49-F238E27FC236}">
                <a16:creationId xmlns:a16="http://schemas.microsoft.com/office/drawing/2014/main" id="{CB01DEF2-6BD6-9A4C-B7F8-14335DFC6054}"/>
              </a:ext>
            </a:extLst>
          </p:cNvPr>
          <p:cNvSpPr txBox="1"/>
          <p:nvPr/>
        </p:nvSpPr>
        <p:spPr>
          <a:xfrm>
            <a:off x="9806907" y="2001233"/>
            <a:ext cx="1191293" cy="400110"/>
          </a:xfrm>
          <a:prstGeom prst="rect">
            <a:avLst/>
          </a:prstGeom>
          <a:noFill/>
        </p:spPr>
        <p:txBody>
          <a:bodyPr wrap="square" rtlCol="0">
            <a:spAutoFit/>
          </a:bodyPr>
          <a:lstStyle/>
          <a:p>
            <a:r>
              <a:rPr lang="en-US" sz="2000" dirty="0"/>
              <a:t>Omega-3</a:t>
            </a:r>
          </a:p>
        </p:txBody>
      </p:sp>
      <p:sp>
        <p:nvSpPr>
          <p:cNvPr id="28" name="TextBox 27">
            <a:extLst>
              <a:ext uri="{FF2B5EF4-FFF2-40B4-BE49-F238E27FC236}">
                <a16:creationId xmlns:a16="http://schemas.microsoft.com/office/drawing/2014/main" id="{4FDA038C-FAA0-0F45-9D54-9AA4484463DD}"/>
              </a:ext>
            </a:extLst>
          </p:cNvPr>
          <p:cNvSpPr txBox="1"/>
          <p:nvPr/>
        </p:nvSpPr>
        <p:spPr>
          <a:xfrm>
            <a:off x="133611" y="6519446"/>
            <a:ext cx="2612843" cy="369332"/>
          </a:xfrm>
          <a:prstGeom prst="rect">
            <a:avLst/>
          </a:prstGeom>
          <a:noFill/>
        </p:spPr>
        <p:txBody>
          <a:bodyPr wrap="square" rtlCol="0">
            <a:spAutoFit/>
          </a:bodyPr>
          <a:lstStyle/>
          <a:p>
            <a:r>
              <a:rPr lang="en-US" dirty="0">
                <a:latin typeface="Calibri" pitchFamily="34" charset="0"/>
                <a:cs typeface="Calibri" pitchFamily="34" charset="0"/>
              </a:rPr>
              <a:t>Hicks et al 2019 </a:t>
            </a:r>
            <a:r>
              <a:rPr lang="en-US" b="1" i="1" dirty="0">
                <a:latin typeface="Calibri" pitchFamily="34" charset="0"/>
                <a:cs typeface="Calibri" pitchFamily="34" charset="0"/>
              </a:rPr>
              <a:t>Nature</a:t>
            </a:r>
          </a:p>
        </p:txBody>
      </p:sp>
      <p:sp>
        <p:nvSpPr>
          <p:cNvPr id="12" name="Title 1">
            <a:extLst>
              <a:ext uri="{FF2B5EF4-FFF2-40B4-BE49-F238E27FC236}">
                <a16:creationId xmlns:a16="http://schemas.microsoft.com/office/drawing/2014/main" id="{1049CB3A-9340-AA42-920D-58DFB5FE57A6}"/>
              </a:ext>
            </a:extLst>
          </p:cNvPr>
          <p:cNvSpPr txBox="1">
            <a:spLocks/>
          </p:cNvSpPr>
          <p:nvPr/>
        </p:nvSpPr>
        <p:spPr>
          <a:xfrm>
            <a:off x="809284" y="317368"/>
            <a:ext cx="11382716" cy="6987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2. Ignores social justice: </a:t>
            </a:r>
            <a:r>
              <a:rPr lang="en-US" dirty="0"/>
              <a:t>exacerbates malnutrition</a:t>
            </a:r>
            <a:endParaRPr lang="en-US" b="1" dirty="0"/>
          </a:p>
        </p:txBody>
      </p:sp>
    </p:spTree>
    <p:extLst>
      <p:ext uri="{BB962C8B-B14F-4D97-AF65-F5344CB8AC3E}">
        <p14:creationId xmlns:p14="http://schemas.microsoft.com/office/powerpoint/2010/main" val="3282336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6B16C7-66F8-CB4D-ABCC-02B15D9B28C8}"/>
              </a:ext>
            </a:extLst>
          </p:cNvPr>
          <p:cNvPicPr>
            <a:picLocks noChangeAspect="1"/>
          </p:cNvPicPr>
          <p:nvPr/>
        </p:nvPicPr>
        <p:blipFill>
          <a:blip r:embed="rId2"/>
          <a:stretch>
            <a:fillRect/>
          </a:stretch>
        </p:blipFill>
        <p:spPr>
          <a:xfrm>
            <a:off x="6482925" y="1633598"/>
            <a:ext cx="3213100" cy="4953000"/>
          </a:xfrm>
          <a:prstGeom prst="rect">
            <a:avLst/>
          </a:prstGeom>
        </p:spPr>
      </p:pic>
      <p:pic>
        <p:nvPicPr>
          <p:cNvPr id="8" name="Picture 7">
            <a:extLst>
              <a:ext uri="{FF2B5EF4-FFF2-40B4-BE49-F238E27FC236}">
                <a16:creationId xmlns:a16="http://schemas.microsoft.com/office/drawing/2014/main" id="{96B56850-10AB-3146-8C48-BF0AA3F37110}"/>
              </a:ext>
            </a:extLst>
          </p:cNvPr>
          <p:cNvPicPr>
            <a:picLocks noChangeAspect="1"/>
          </p:cNvPicPr>
          <p:nvPr/>
        </p:nvPicPr>
        <p:blipFill>
          <a:blip r:embed="rId3"/>
          <a:stretch>
            <a:fillRect/>
          </a:stretch>
        </p:blipFill>
        <p:spPr>
          <a:xfrm>
            <a:off x="1706360" y="1633598"/>
            <a:ext cx="3733800" cy="5143500"/>
          </a:xfrm>
          <a:prstGeom prst="rect">
            <a:avLst/>
          </a:prstGeom>
        </p:spPr>
      </p:pic>
      <p:grpSp>
        <p:nvGrpSpPr>
          <p:cNvPr id="4" name="Group 3">
            <a:extLst>
              <a:ext uri="{FF2B5EF4-FFF2-40B4-BE49-F238E27FC236}">
                <a16:creationId xmlns:a16="http://schemas.microsoft.com/office/drawing/2014/main" id="{83206371-2C95-B545-94C8-542184DBEAF1}"/>
              </a:ext>
            </a:extLst>
          </p:cNvPr>
          <p:cNvGrpSpPr/>
          <p:nvPr/>
        </p:nvGrpSpPr>
        <p:grpSpPr>
          <a:xfrm>
            <a:off x="2882286" y="3645978"/>
            <a:ext cx="8348315" cy="496442"/>
            <a:chOff x="2260604" y="1216023"/>
            <a:chExt cx="8348315" cy="496442"/>
          </a:xfrm>
        </p:grpSpPr>
        <p:grpSp>
          <p:nvGrpSpPr>
            <p:cNvPr id="17" name="Group 16">
              <a:extLst>
                <a:ext uri="{FF2B5EF4-FFF2-40B4-BE49-F238E27FC236}">
                  <a16:creationId xmlns:a16="http://schemas.microsoft.com/office/drawing/2014/main" id="{4B82FE64-6AC0-2C46-B52B-83F0EA3B0A37}"/>
                </a:ext>
              </a:extLst>
            </p:cNvPr>
            <p:cNvGrpSpPr/>
            <p:nvPr/>
          </p:nvGrpSpPr>
          <p:grpSpPr>
            <a:xfrm>
              <a:off x="2260604" y="1216023"/>
              <a:ext cx="6699627" cy="253523"/>
              <a:chOff x="2260604" y="1216023"/>
              <a:chExt cx="6699627" cy="253523"/>
            </a:xfrm>
          </p:grpSpPr>
          <p:cxnSp>
            <p:nvCxnSpPr>
              <p:cNvPr id="5" name="Straight Connector 4">
                <a:extLst>
                  <a:ext uri="{FF2B5EF4-FFF2-40B4-BE49-F238E27FC236}">
                    <a16:creationId xmlns:a16="http://schemas.microsoft.com/office/drawing/2014/main" id="{211E0AF8-FBDC-6146-AE6D-A74601D57D46}"/>
                  </a:ext>
                </a:extLst>
              </p:cNvPr>
              <p:cNvCxnSpPr>
                <a:cxnSpLocks/>
              </p:cNvCxnSpPr>
              <p:nvPr/>
            </p:nvCxnSpPr>
            <p:spPr>
              <a:xfrm>
                <a:off x="6436330" y="1469546"/>
                <a:ext cx="25239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1FBB40C-880A-6646-B289-EED62930E7FF}"/>
                  </a:ext>
                </a:extLst>
              </p:cNvPr>
              <p:cNvCxnSpPr>
                <a:cxnSpLocks/>
              </p:cNvCxnSpPr>
              <p:nvPr/>
            </p:nvCxnSpPr>
            <p:spPr>
              <a:xfrm>
                <a:off x="2260604" y="1216023"/>
                <a:ext cx="24475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3302382A-3751-7448-92CF-1DD01AACD6F6}"/>
                </a:ext>
              </a:extLst>
            </p:cNvPr>
            <p:cNvSpPr txBox="1"/>
            <p:nvPr/>
          </p:nvSpPr>
          <p:spPr>
            <a:xfrm>
              <a:off x="9034119" y="1312355"/>
              <a:ext cx="1574800" cy="400110"/>
            </a:xfrm>
            <a:prstGeom prst="rect">
              <a:avLst/>
            </a:prstGeom>
            <a:noFill/>
          </p:spPr>
          <p:txBody>
            <a:bodyPr wrap="square" rtlCol="0">
              <a:spAutoFit/>
            </a:bodyPr>
            <a:lstStyle/>
            <a:p>
              <a:r>
                <a:rPr lang="en-US" sz="2000" dirty="0"/>
                <a:t>RDA &lt;5</a:t>
              </a:r>
            </a:p>
          </p:txBody>
        </p:sp>
      </p:grpSp>
      <p:sp>
        <p:nvSpPr>
          <p:cNvPr id="32" name="TextBox 31">
            <a:extLst>
              <a:ext uri="{FF2B5EF4-FFF2-40B4-BE49-F238E27FC236}">
                <a16:creationId xmlns:a16="http://schemas.microsoft.com/office/drawing/2014/main" id="{325D5F78-C9C6-EF48-8566-5FD35AC8C19F}"/>
              </a:ext>
            </a:extLst>
          </p:cNvPr>
          <p:cNvSpPr txBox="1"/>
          <p:nvPr/>
        </p:nvSpPr>
        <p:spPr>
          <a:xfrm>
            <a:off x="2469326" y="1027559"/>
            <a:ext cx="7253347" cy="461665"/>
          </a:xfrm>
          <a:prstGeom prst="rect">
            <a:avLst/>
          </a:prstGeom>
          <a:noFill/>
        </p:spPr>
        <p:txBody>
          <a:bodyPr wrap="square" rtlCol="0">
            <a:spAutoFit/>
          </a:bodyPr>
          <a:lstStyle/>
          <a:p>
            <a:pPr algn="ctr"/>
            <a:r>
              <a:rPr lang="en-US" sz="2400" dirty="0"/>
              <a:t>Nutrient yield scaled to the population under 5 years old</a:t>
            </a:r>
          </a:p>
        </p:txBody>
      </p:sp>
      <p:sp>
        <p:nvSpPr>
          <p:cNvPr id="55" name="Rectangle 54">
            <a:extLst>
              <a:ext uri="{FF2B5EF4-FFF2-40B4-BE49-F238E27FC236}">
                <a16:creationId xmlns:a16="http://schemas.microsoft.com/office/drawing/2014/main" id="{AD86F43A-FBC5-CD4D-AE9E-F83E9DCD41FA}"/>
              </a:ext>
            </a:extLst>
          </p:cNvPr>
          <p:cNvSpPr/>
          <p:nvPr/>
        </p:nvSpPr>
        <p:spPr>
          <a:xfrm>
            <a:off x="9778125" y="4619535"/>
            <a:ext cx="2174694" cy="1631216"/>
          </a:xfrm>
          <a:prstGeom prst="rect">
            <a:avLst/>
          </a:prstGeom>
          <a:solidFill>
            <a:schemeClr val="bg2"/>
          </a:solidFill>
        </p:spPr>
        <p:txBody>
          <a:bodyPr wrap="square">
            <a:spAutoFit/>
          </a:bodyPr>
          <a:lstStyle/>
          <a:p>
            <a:pPr marL="285750" indent="-285750">
              <a:spcAft>
                <a:spcPts val="1200"/>
              </a:spcAft>
              <a:buFont typeface="Arial" panose="020B0604020202020204" pitchFamily="34" charset="0"/>
              <a:buChar char="•"/>
            </a:pPr>
            <a:r>
              <a:rPr lang="en-GB" dirty="0">
                <a:latin typeface="Helvetica" pitchFamily="2" charset="0"/>
                <a:ea typeface="Times New Roman" panose="02020603050405020304" pitchFamily="18" charset="0"/>
              </a:rPr>
              <a:t>Namibia Fe def 47%</a:t>
            </a:r>
          </a:p>
          <a:p>
            <a:pPr marL="285750" indent="-285750">
              <a:spcAft>
                <a:spcPts val="1200"/>
              </a:spcAft>
              <a:buFont typeface="Arial" panose="020B0604020202020204" pitchFamily="34" charset="0"/>
              <a:buChar char="•"/>
            </a:pPr>
            <a:r>
              <a:rPr lang="en-GB" dirty="0">
                <a:latin typeface="Helvetica" pitchFamily="2" charset="0"/>
                <a:ea typeface="Times New Roman" panose="02020603050405020304" pitchFamily="18" charset="0"/>
              </a:rPr>
              <a:t>9% fish caught = RDA coastal pop.</a:t>
            </a:r>
            <a:endParaRPr lang="en-US" dirty="0">
              <a:latin typeface="Helvetica" pitchFamily="2" charset="0"/>
            </a:endParaRPr>
          </a:p>
        </p:txBody>
      </p:sp>
      <p:sp>
        <p:nvSpPr>
          <p:cNvPr id="56" name="Rectangle 55">
            <a:extLst>
              <a:ext uri="{FF2B5EF4-FFF2-40B4-BE49-F238E27FC236}">
                <a16:creationId xmlns:a16="http://schemas.microsoft.com/office/drawing/2014/main" id="{4D482F24-83DF-7C43-93C3-C3D6EA07203D}"/>
              </a:ext>
            </a:extLst>
          </p:cNvPr>
          <p:cNvSpPr/>
          <p:nvPr/>
        </p:nvSpPr>
        <p:spPr>
          <a:xfrm>
            <a:off x="67533" y="4619535"/>
            <a:ext cx="1973281" cy="1631216"/>
          </a:xfrm>
          <a:prstGeom prst="rect">
            <a:avLst/>
          </a:prstGeom>
          <a:solidFill>
            <a:schemeClr val="bg2"/>
          </a:solidFill>
        </p:spPr>
        <p:txBody>
          <a:bodyPr wrap="square">
            <a:spAutoFit/>
          </a:bodyPr>
          <a:lstStyle/>
          <a:p>
            <a:pPr marL="285750" indent="-285750">
              <a:spcAft>
                <a:spcPts val="1200"/>
              </a:spcAft>
              <a:buFont typeface="Arial" panose="020B0604020202020204" pitchFamily="34" charset="0"/>
              <a:buChar char="•"/>
            </a:pPr>
            <a:r>
              <a:rPr lang="en-GB" dirty="0">
                <a:latin typeface="Helvetica" pitchFamily="2" charset="0"/>
                <a:ea typeface="Times New Roman" panose="02020603050405020304" pitchFamily="18" charset="0"/>
              </a:rPr>
              <a:t>Kiribati, Ca Def 82%</a:t>
            </a:r>
          </a:p>
          <a:p>
            <a:pPr marL="285750" indent="-285750">
              <a:spcAft>
                <a:spcPts val="1200"/>
              </a:spcAft>
              <a:buFont typeface="Arial" panose="020B0604020202020204" pitchFamily="34" charset="0"/>
              <a:buChar char="•"/>
            </a:pPr>
            <a:r>
              <a:rPr lang="en-GB" dirty="0">
                <a:latin typeface="Helvetica" pitchFamily="2" charset="0"/>
                <a:ea typeface="Times New Roman" panose="02020603050405020304" pitchFamily="18" charset="0"/>
              </a:rPr>
              <a:t>1% of fish caught = RDA for &lt;5</a:t>
            </a:r>
            <a:endParaRPr lang="en-US" dirty="0">
              <a:latin typeface="Helvetica" pitchFamily="2" charset="0"/>
            </a:endParaRPr>
          </a:p>
        </p:txBody>
      </p:sp>
      <p:grpSp>
        <p:nvGrpSpPr>
          <p:cNvPr id="3" name="Group 2">
            <a:extLst>
              <a:ext uri="{FF2B5EF4-FFF2-40B4-BE49-F238E27FC236}">
                <a16:creationId xmlns:a16="http://schemas.microsoft.com/office/drawing/2014/main" id="{9A10AB82-2E83-884A-B4A4-A4FCBC7B5B46}"/>
              </a:ext>
            </a:extLst>
          </p:cNvPr>
          <p:cNvGrpSpPr/>
          <p:nvPr/>
        </p:nvGrpSpPr>
        <p:grpSpPr>
          <a:xfrm>
            <a:off x="4851400" y="3353411"/>
            <a:ext cx="2669200" cy="255531"/>
            <a:chOff x="4851400" y="2690471"/>
            <a:chExt cx="2669200" cy="255531"/>
          </a:xfrm>
        </p:grpSpPr>
        <p:sp>
          <p:nvSpPr>
            <p:cNvPr id="20" name="Oval 19">
              <a:extLst>
                <a:ext uri="{FF2B5EF4-FFF2-40B4-BE49-F238E27FC236}">
                  <a16:creationId xmlns:a16="http://schemas.microsoft.com/office/drawing/2014/main" id="{FD76E886-EBC9-8048-84F0-307A47FD59AA}"/>
                </a:ext>
              </a:extLst>
            </p:cNvPr>
            <p:cNvSpPr>
              <a:spLocks noChangeAspect="1"/>
            </p:cNvSpPr>
            <p:nvPr/>
          </p:nvSpPr>
          <p:spPr>
            <a:xfrm>
              <a:off x="7340600" y="2766671"/>
              <a:ext cx="180000" cy="17933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27904D6-77A6-C642-9454-E49E28AFD545}"/>
                </a:ext>
              </a:extLst>
            </p:cNvPr>
            <p:cNvSpPr>
              <a:spLocks noChangeAspect="1"/>
            </p:cNvSpPr>
            <p:nvPr/>
          </p:nvSpPr>
          <p:spPr>
            <a:xfrm>
              <a:off x="4851400" y="2690471"/>
              <a:ext cx="180000" cy="17933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E4783830-535D-464D-A2C7-E64AFBE83C3C}"/>
              </a:ext>
            </a:extLst>
          </p:cNvPr>
          <p:cNvSpPr>
            <a:spLocks noChangeAspect="1"/>
          </p:cNvSpPr>
          <p:nvPr/>
        </p:nvSpPr>
        <p:spPr>
          <a:xfrm>
            <a:off x="155887" y="1179171"/>
            <a:ext cx="180000" cy="17933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15EF193-8BA0-FE40-8EE7-E386177B6117}"/>
              </a:ext>
            </a:extLst>
          </p:cNvPr>
          <p:cNvSpPr txBox="1"/>
          <p:nvPr/>
        </p:nvSpPr>
        <p:spPr>
          <a:xfrm>
            <a:off x="452338" y="1089944"/>
            <a:ext cx="1814946" cy="923330"/>
          </a:xfrm>
          <a:prstGeom prst="rect">
            <a:avLst/>
          </a:prstGeom>
          <a:noFill/>
        </p:spPr>
        <p:txBody>
          <a:bodyPr wrap="square" rtlCol="0">
            <a:spAutoFit/>
          </a:bodyPr>
          <a:lstStyle/>
          <a:p>
            <a:r>
              <a:rPr lang="en-US" dirty="0"/>
              <a:t>S. Africa (consumption: 9.8kg</a:t>
            </a:r>
            <a:r>
              <a:rPr lang="en-US" baseline="30000" dirty="0"/>
              <a:t>-1</a:t>
            </a:r>
            <a:r>
              <a:rPr lang="en-US" dirty="0"/>
              <a:t>cap</a:t>
            </a:r>
            <a:r>
              <a:rPr lang="en-US" baseline="30000" dirty="0"/>
              <a:t>-1</a:t>
            </a:r>
            <a:r>
              <a:rPr lang="en-US" dirty="0"/>
              <a:t>yr)</a:t>
            </a:r>
          </a:p>
        </p:txBody>
      </p:sp>
      <p:sp>
        <p:nvSpPr>
          <p:cNvPr id="25" name="TextBox 24">
            <a:extLst>
              <a:ext uri="{FF2B5EF4-FFF2-40B4-BE49-F238E27FC236}">
                <a16:creationId xmlns:a16="http://schemas.microsoft.com/office/drawing/2014/main" id="{1D71432C-2AE2-F941-88BA-4F8BEF8F046F}"/>
              </a:ext>
            </a:extLst>
          </p:cNvPr>
          <p:cNvSpPr txBox="1"/>
          <p:nvPr/>
        </p:nvSpPr>
        <p:spPr>
          <a:xfrm>
            <a:off x="133611" y="6487362"/>
            <a:ext cx="2612843" cy="369332"/>
          </a:xfrm>
          <a:prstGeom prst="rect">
            <a:avLst/>
          </a:prstGeom>
          <a:noFill/>
        </p:spPr>
        <p:txBody>
          <a:bodyPr wrap="square" rtlCol="0">
            <a:spAutoFit/>
          </a:bodyPr>
          <a:lstStyle/>
          <a:p>
            <a:r>
              <a:rPr lang="en-US" dirty="0">
                <a:latin typeface="Calibri" pitchFamily="34" charset="0"/>
                <a:cs typeface="Calibri" pitchFamily="34" charset="0"/>
              </a:rPr>
              <a:t>Hicks et al 2019 </a:t>
            </a:r>
            <a:r>
              <a:rPr lang="en-US" b="1" i="1" dirty="0">
                <a:latin typeface="Calibri" pitchFamily="34" charset="0"/>
                <a:cs typeface="Calibri" pitchFamily="34" charset="0"/>
              </a:rPr>
              <a:t>Nature</a:t>
            </a:r>
          </a:p>
        </p:txBody>
      </p:sp>
      <p:sp>
        <p:nvSpPr>
          <p:cNvPr id="19" name="Title 1">
            <a:extLst>
              <a:ext uri="{FF2B5EF4-FFF2-40B4-BE49-F238E27FC236}">
                <a16:creationId xmlns:a16="http://schemas.microsoft.com/office/drawing/2014/main" id="{A3E49336-E920-534A-9835-D2074D58ED0E}"/>
              </a:ext>
            </a:extLst>
          </p:cNvPr>
          <p:cNvSpPr txBox="1">
            <a:spLocks/>
          </p:cNvSpPr>
          <p:nvPr/>
        </p:nvSpPr>
        <p:spPr>
          <a:xfrm>
            <a:off x="809284" y="317368"/>
            <a:ext cx="11382716" cy="6987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2. Ignores social justice: </a:t>
            </a:r>
            <a:r>
              <a:rPr lang="en-US" dirty="0"/>
              <a:t>exacerbates malnutrition</a:t>
            </a:r>
            <a:endParaRPr lang="en-US" b="1" dirty="0"/>
          </a:p>
        </p:txBody>
      </p:sp>
    </p:spTree>
    <p:extLst>
      <p:ext uri="{BB962C8B-B14F-4D97-AF65-F5344CB8AC3E}">
        <p14:creationId xmlns:p14="http://schemas.microsoft.com/office/powerpoint/2010/main" val="46630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522E26-089B-5C4A-81A6-B5F28769813E}"/>
              </a:ext>
            </a:extLst>
          </p:cNvPr>
          <p:cNvPicPr>
            <a:picLocks noChangeAspect="1"/>
          </p:cNvPicPr>
          <p:nvPr/>
        </p:nvPicPr>
        <p:blipFill>
          <a:blip r:embed="rId3"/>
          <a:stretch>
            <a:fillRect/>
          </a:stretch>
        </p:blipFill>
        <p:spPr>
          <a:xfrm>
            <a:off x="5872410" y="1434162"/>
            <a:ext cx="3695700" cy="4940300"/>
          </a:xfrm>
          <a:prstGeom prst="rect">
            <a:avLst/>
          </a:prstGeom>
        </p:spPr>
      </p:pic>
      <p:pic>
        <p:nvPicPr>
          <p:cNvPr id="8" name="Picture 7">
            <a:extLst>
              <a:ext uri="{FF2B5EF4-FFF2-40B4-BE49-F238E27FC236}">
                <a16:creationId xmlns:a16="http://schemas.microsoft.com/office/drawing/2014/main" id="{565DE305-8FF2-8A48-86D8-C8171C818723}"/>
              </a:ext>
            </a:extLst>
          </p:cNvPr>
          <p:cNvPicPr>
            <a:picLocks noChangeAspect="1"/>
          </p:cNvPicPr>
          <p:nvPr/>
        </p:nvPicPr>
        <p:blipFill>
          <a:blip r:embed="rId4"/>
          <a:stretch>
            <a:fillRect/>
          </a:stretch>
        </p:blipFill>
        <p:spPr>
          <a:xfrm>
            <a:off x="2359696" y="1496262"/>
            <a:ext cx="3467100" cy="4991100"/>
          </a:xfrm>
          <a:prstGeom prst="rect">
            <a:avLst/>
          </a:prstGeom>
        </p:spPr>
      </p:pic>
      <p:sp>
        <p:nvSpPr>
          <p:cNvPr id="27" name="TextBox 26">
            <a:extLst>
              <a:ext uri="{FF2B5EF4-FFF2-40B4-BE49-F238E27FC236}">
                <a16:creationId xmlns:a16="http://schemas.microsoft.com/office/drawing/2014/main" id="{D6B4F138-979A-E248-9CCA-5C13CE61E6F1}"/>
              </a:ext>
            </a:extLst>
          </p:cNvPr>
          <p:cNvSpPr txBox="1"/>
          <p:nvPr/>
        </p:nvSpPr>
        <p:spPr>
          <a:xfrm>
            <a:off x="2469326" y="859111"/>
            <a:ext cx="7253347" cy="461665"/>
          </a:xfrm>
          <a:prstGeom prst="rect">
            <a:avLst/>
          </a:prstGeom>
          <a:noFill/>
        </p:spPr>
        <p:txBody>
          <a:bodyPr wrap="square" rtlCol="0">
            <a:spAutoFit/>
          </a:bodyPr>
          <a:lstStyle/>
          <a:p>
            <a:pPr algn="ctr"/>
            <a:r>
              <a:rPr lang="en-US" sz="2400" dirty="0"/>
              <a:t>Nutrient yield scaled to the population under 5 years old</a:t>
            </a:r>
          </a:p>
        </p:txBody>
      </p:sp>
      <p:grpSp>
        <p:nvGrpSpPr>
          <p:cNvPr id="4" name="Group 3">
            <a:extLst>
              <a:ext uri="{FF2B5EF4-FFF2-40B4-BE49-F238E27FC236}">
                <a16:creationId xmlns:a16="http://schemas.microsoft.com/office/drawing/2014/main" id="{83206371-2C95-B545-94C8-542184DBEAF1}"/>
              </a:ext>
            </a:extLst>
          </p:cNvPr>
          <p:cNvGrpSpPr/>
          <p:nvPr/>
        </p:nvGrpSpPr>
        <p:grpSpPr>
          <a:xfrm>
            <a:off x="2920673" y="3010800"/>
            <a:ext cx="8403411" cy="923492"/>
            <a:chOff x="2656181" y="455105"/>
            <a:chExt cx="8403411" cy="923492"/>
          </a:xfrm>
        </p:grpSpPr>
        <p:grpSp>
          <p:nvGrpSpPr>
            <p:cNvPr id="17" name="Group 16">
              <a:extLst>
                <a:ext uri="{FF2B5EF4-FFF2-40B4-BE49-F238E27FC236}">
                  <a16:creationId xmlns:a16="http://schemas.microsoft.com/office/drawing/2014/main" id="{4B82FE64-6AC0-2C46-B52B-83F0EA3B0A37}"/>
                </a:ext>
              </a:extLst>
            </p:cNvPr>
            <p:cNvGrpSpPr/>
            <p:nvPr/>
          </p:nvGrpSpPr>
          <p:grpSpPr>
            <a:xfrm>
              <a:off x="2656181" y="612296"/>
              <a:ext cx="6480502" cy="766301"/>
              <a:chOff x="2656181" y="612296"/>
              <a:chExt cx="6480502" cy="766301"/>
            </a:xfrm>
          </p:grpSpPr>
          <p:cxnSp>
            <p:nvCxnSpPr>
              <p:cNvPr id="5" name="Straight Connector 4">
                <a:extLst>
                  <a:ext uri="{FF2B5EF4-FFF2-40B4-BE49-F238E27FC236}">
                    <a16:creationId xmlns:a16="http://schemas.microsoft.com/office/drawing/2014/main" id="{211E0AF8-FBDC-6146-AE6D-A74601D57D46}"/>
                  </a:ext>
                </a:extLst>
              </p:cNvPr>
              <p:cNvCxnSpPr>
                <a:cxnSpLocks/>
              </p:cNvCxnSpPr>
              <p:nvPr/>
            </p:nvCxnSpPr>
            <p:spPr>
              <a:xfrm>
                <a:off x="6582785" y="612296"/>
                <a:ext cx="25538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1FBB40C-880A-6646-B289-EED62930E7FF}"/>
                  </a:ext>
                </a:extLst>
              </p:cNvPr>
              <p:cNvCxnSpPr>
                <a:cxnSpLocks/>
              </p:cNvCxnSpPr>
              <p:nvPr/>
            </p:nvCxnSpPr>
            <p:spPr>
              <a:xfrm>
                <a:off x="2656181" y="1378597"/>
                <a:ext cx="25672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3302382A-3751-7448-92CF-1DD01AACD6F6}"/>
                </a:ext>
              </a:extLst>
            </p:cNvPr>
            <p:cNvSpPr txBox="1"/>
            <p:nvPr/>
          </p:nvSpPr>
          <p:spPr>
            <a:xfrm>
              <a:off x="9484792" y="455105"/>
              <a:ext cx="1574800" cy="400110"/>
            </a:xfrm>
            <a:prstGeom prst="rect">
              <a:avLst/>
            </a:prstGeom>
            <a:noFill/>
          </p:spPr>
          <p:txBody>
            <a:bodyPr wrap="square" rtlCol="0">
              <a:spAutoFit/>
            </a:bodyPr>
            <a:lstStyle/>
            <a:p>
              <a:r>
                <a:rPr lang="en-US" sz="2000" dirty="0"/>
                <a:t>RDA &lt;5</a:t>
              </a:r>
            </a:p>
          </p:txBody>
        </p:sp>
      </p:grpSp>
      <p:sp>
        <p:nvSpPr>
          <p:cNvPr id="39" name="Rectangle 38">
            <a:extLst>
              <a:ext uri="{FF2B5EF4-FFF2-40B4-BE49-F238E27FC236}">
                <a16:creationId xmlns:a16="http://schemas.microsoft.com/office/drawing/2014/main" id="{0A1611C5-1E64-7447-8AAF-387875E3866A}"/>
              </a:ext>
            </a:extLst>
          </p:cNvPr>
          <p:cNvSpPr/>
          <p:nvPr/>
        </p:nvSpPr>
        <p:spPr>
          <a:xfrm>
            <a:off x="193922" y="4669918"/>
            <a:ext cx="2131355" cy="1200329"/>
          </a:xfrm>
          <a:prstGeom prst="rect">
            <a:avLst/>
          </a:prstGeom>
          <a:solidFill>
            <a:schemeClr val="bg2"/>
          </a:solidFill>
        </p:spPr>
        <p:txBody>
          <a:bodyPr wrap="square">
            <a:spAutoFit/>
          </a:bodyPr>
          <a:lstStyle/>
          <a:p>
            <a:pPr marL="285750" indent="-285750">
              <a:buFont typeface="Arial" panose="020B0604020202020204" pitchFamily="34" charset="0"/>
              <a:buChar char="•"/>
            </a:pPr>
            <a:r>
              <a:rPr lang="en-GB" dirty="0">
                <a:latin typeface="Helvetica" pitchFamily="2" charset="0"/>
                <a:ea typeface="Times New Roman" panose="02020603050405020304" pitchFamily="18" charset="0"/>
              </a:rPr>
              <a:t>50% countries def &gt;20% </a:t>
            </a:r>
          </a:p>
          <a:p>
            <a:pPr marL="285750" indent="-285750">
              <a:buFont typeface="Arial" panose="020B0604020202020204" pitchFamily="34" charset="0"/>
              <a:buChar char="•"/>
            </a:pPr>
            <a:r>
              <a:rPr lang="en-GB" dirty="0">
                <a:latin typeface="Helvetica" pitchFamily="2" charset="0"/>
                <a:ea typeface="Times New Roman" panose="02020603050405020304" pitchFamily="18" charset="0"/>
              </a:rPr>
              <a:t>And yields that exceed RDA &gt;5</a:t>
            </a:r>
          </a:p>
        </p:txBody>
      </p:sp>
      <p:sp>
        <p:nvSpPr>
          <p:cNvPr id="40" name="Rectangle 39">
            <a:extLst>
              <a:ext uri="{FF2B5EF4-FFF2-40B4-BE49-F238E27FC236}">
                <a16:creationId xmlns:a16="http://schemas.microsoft.com/office/drawing/2014/main" id="{98318E13-09A0-8F47-88EB-7C8A0EF80DD0}"/>
              </a:ext>
            </a:extLst>
          </p:cNvPr>
          <p:cNvSpPr/>
          <p:nvPr/>
        </p:nvSpPr>
        <p:spPr>
          <a:xfrm>
            <a:off x="9937634" y="4710864"/>
            <a:ext cx="2063866" cy="1200329"/>
          </a:xfrm>
          <a:prstGeom prst="rect">
            <a:avLst/>
          </a:prstGeom>
          <a:solidFill>
            <a:schemeClr val="bg2"/>
          </a:solidFill>
        </p:spPr>
        <p:txBody>
          <a:bodyPr wrap="square">
            <a:spAutoFit/>
          </a:bodyPr>
          <a:lstStyle/>
          <a:p>
            <a:pPr marL="285750" indent="-285750">
              <a:buFont typeface="Arial" panose="020B0604020202020204" pitchFamily="34" charset="0"/>
              <a:buChar char="•"/>
            </a:pPr>
            <a:r>
              <a:rPr lang="en-GB" dirty="0">
                <a:latin typeface="Helvetica" pitchFamily="2" charset="0"/>
                <a:ea typeface="Times New Roman" panose="02020603050405020304" pitchFamily="18" charset="0"/>
              </a:rPr>
              <a:t>22 countries</a:t>
            </a:r>
          </a:p>
          <a:p>
            <a:pPr marL="285750" indent="-285750">
              <a:buFont typeface="Arial" panose="020B0604020202020204" pitchFamily="34" charset="0"/>
              <a:buChar char="•"/>
            </a:pPr>
            <a:r>
              <a:rPr lang="en-GB" dirty="0">
                <a:latin typeface="Helvetica" pitchFamily="2" charset="0"/>
                <a:ea typeface="Times New Roman" panose="02020603050405020304" pitchFamily="18" charset="0"/>
              </a:rPr>
              <a:t>20% EEZ yields = RDA &gt;5</a:t>
            </a:r>
          </a:p>
        </p:txBody>
      </p:sp>
      <p:grpSp>
        <p:nvGrpSpPr>
          <p:cNvPr id="3" name="Group 2">
            <a:extLst>
              <a:ext uri="{FF2B5EF4-FFF2-40B4-BE49-F238E27FC236}">
                <a16:creationId xmlns:a16="http://schemas.microsoft.com/office/drawing/2014/main" id="{405D8B03-8B32-8742-9985-73D37FF6559B}"/>
              </a:ext>
            </a:extLst>
          </p:cNvPr>
          <p:cNvGrpSpPr/>
          <p:nvPr/>
        </p:nvGrpSpPr>
        <p:grpSpPr>
          <a:xfrm>
            <a:off x="3771900" y="3193391"/>
            <a:ext cx="3888400" cy="230131"/>
            <a:chOff x="3771900" y="2690471"/>
            <a:chExt cx="3888400" cy="230131"/>
          </a:xfrm>
        </p:grpSpPr>
        <p:sp>
          <p:nvSpPr>
            <p:cNvPr id="2" name="Oval 1">
              <a:extLst>
                <a:ext uri="{FF2B5EF4-FFF2-40B4-BE49-F238E27FC236}">
                  <a16:creationId xmlns:a16="http://schemas.microsoft.com/office/drawing/2014/main" id="{3D3BA25E-05D2-D04E-BED5-FCD9EC2767F3}"/>
                </a:ext>
              </a:extLst>
            </p:cNvPr>
            <p:cNvSpPr>
              <a:spLocks noChangeAspect="1"/>
            </p:cNvSpPr>
            <p:nvPr/>
          </p:nvSpPr>
          <p:spPr>
            <a:xfrm>
              <a:off x="3771900" y="2690471"/>
              <a:ext cx="180000" cy="17933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87E9B94-D4B5-C241-B5C9-8BDAB1A638B8}"/>
                </a:ext>
              </a:extLst>
            </p:cNvPr>
            <p:cNvSpPr>
              <a:spLocks noChangeAspect="1"/>
            </p:cNvSpPr>
            <p:nvPr/>
          </p:nvSpPr>
          <p:spPr>
            <a:xfrm>
              <a:off x="7480300" y="2741271"/>
              <a:ext cx="180000" cy="17933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205A6FF7-A3BA-7543-A33F-00683F6D5497}"/>
              </a:ext>
            </a:extLst>
          </p:cNvPr>
          <p:cNvSpPr>
            <a:spLocks noChangeAspect="1"/>
          </p:cNvSpPr>
          <p:nvPr/>
        </p:nvSpPr>
        <p:spPr>
          <a:xfrm>
            <a:off x="155887" y="1179171"/>
            <a:ext cx="180000" cy="17933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9443F3F-2219-B44D-BE2B-D163475E7DFA}"/>
              </a:ext>
            </a:extLst>
          </p:cNvPr>
          <p:cNvSpPr txBox="1"/>
          <p:nvPr/>
        </p:nvSpPr>
        <p:spPr>
          <a:xfrm>
            <a:off x="452338" y="1089944"/>
            <a:ext cx="1814946" cy="923330"/>
          </a:xfrm>
          <a:prstGeom prst="rect">
            <a:avLst/>
          </a:prstGeom>
          <a:noFill/>
        </p:spPr>
        <p:txBody>
          <a:bodyPr wrap="square" rtlCol="0">
            <a:spAutoFit/>
          </a:bodyPr>
          <a:lstStyle/>
          <a:p>
            <a:r>
              <a:rPr lang="en-US" dirty="0"/>
              <a:t>S. Africa (consumption: 9.8kg</a:t>
            </a:r>
            <a:r>
              <a:rPr lang="en-US" baseline="30000" dirty="0"/>
              <a:t>-1</a:t>
            </a:r>
            <a:r>
              <a:rPr lang="en-US" dirty="0"/>
              <a:t>cap</a:t>
            </a:r>
            <a:r>
              <a:rPr lang="en-US" baseline="30000" dirty="0"/>
              <a:t>-1</a:t>
            </a:r>
            <a:r>
              <a:rPr lang="en-US" dirty="0"/>
              <a:t>yr)</a:t>
            </a:r>
          </a:p>
        </p:txBody>
      </p:sp>
      <p:sp>
        <p:nvSpPr>
          <p:cNvPr id="31" name="TextBox 30">
            <a:extLst>
              <a:ext uri="{FF2B5EF4-FFF2-40B4-BE49-F238E27FC236}">
                <a16:creationId xmlns:a16="http://schemas.microsoft.com/office/drawing/2014/main" id="{65B654A5-637E-F14C-AB5C-BBDF7F095C59}"/>
              </a:ext>
            </a:extLst>
          </p:cNvPr>
          <p:cNvSpPr txBox="1"/>
          <p:nvPr/>
        </p:nvSpPr>
        <p:spPr>
          <a:xfrm>
            <a:off x="133611" y="6487362"/>
            <a:ext cx="2612843" cy="369332"/>
          </a:xfrm>
          <a:prstGeom prst="rect">
            <a:avLst/>
          </a:prstGeom>
          <a:noFill/>
        </p:spPr>
        <p:txBody>
          <a:bodyPr wrap="square" rtlCol="0">
            <a:spAutoFit/>
          </a:bodyPr>
          <a:lstStyle/>
          <a:p>
            <a:r>
              <a:rPr lang="en-US" dirty="0">
                <a:latin typeface="Calibri" pitchFamily="34" charset="0"/>
                <a:cs typeface="Calibri" pitchFamily="34" charset="0"/>
              </a:rPr>
              <a:t>Hicks et al 2019 </a:t>
            </a:r>
            <a:r>
              <a:rPr lang="en-US" b="1" i="1" dirty="0">
                <a:latin typeface="Calibri" pitchFamily="34" charset="0"/>
                <a:cs typeface="Calibri" pitchFamily="34" charset="0"/>
              </a:rPr>
              <a:t>Nature</a:t>
            </a:r>
          </a:p>
        </p:txBody>
      </p:sp>
      <p:sp>
        <p:nvSpPr>
          <p:cNvPr id="19" name="Title 1">
            <a:extLst>
              <a:ext uri="{FF2B5EF4-FFF2-40B4-BE49-F238E27FC236}">
                <a16:creationId xmlns:a16="http://schemas.microsoft.com/office/drawing/2014/main" id="{BDDCFA8D-0263-A245-BF10-F8CB0E45A721}"/>
              </a:ext>
            </a:extLst>
          </p:cNvPr>
          <p:cNvSpPr txBox="1">
            <a:spLocks/>
          </p:cNvSpPr>
          <p:nvPr/>
        </p:nvSpPr>
        <p:spPr>
          <a:xfrm>
            <a:off x="809284" y="215768"/>
            <a:ext cx="11382716" cy="6987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2. Ignores social justice: </a:t>
            </a:r>
            <a:r>
              <a:rPr lang="en-US" dirty="0"/>
              <a:t>exacerbates malnutrition</a:t>
            </a:r>
            <a:endParaRPr lang="en-US" b="1" dirty="0"/>
          </a:p>
        </p:txBody>
      </p:sp>
    </p:spTree>
    <p:extLst>
      <p:ext uri="{BB962C8B-B14F-4D97-AF65-F5344CB8AC3E}">
        <p14:creationId xmlns:p14="http://schemas.microsoft.com/office/powerpoint/2010/main" val="60656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5638800" y="601213"/>
            <a:ext cx="6350000" cy="2374219"/>
          </a:xfrm>
        </p:spPr>
        <p:txBody>
          <a:bodyPr/>
          <a:lstStyle/>
          <a:p>
            <a:r>
              <a:rPr lang="en-US" sz="4800" b="1" dirty="0">
                <a:latin typeface="Calibri" charset="0"/>
              </a:rPr>
              <a:t>Violations of human rights in global seafood value chains</a:t>
            </a:r>
          </a:p>
        </p:txBody>
      </p:sp>
      <p:pic>
        <p:nvPicPr>
          <p:cNvPr id="104450"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366" y="721910"/>
            <a:ext cx="4606521" cy="5659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4606539" y="2836851"/>
            <a:ext cx="7634519" cy="3544092"/>
          </a:xfrm>
          <a:prstGeom prst="rect">
            <a:avLst/>
          </a:prstGeom>
        </p:spPr>
      </p:pic>
      <p:sp>
        <p:nvSpPr>
          <p:cNvPr id="5" name="Title 1">
            <a:extLst>
              <a:ext uri="{FF2B5EF4-FFF2-40B4-BE49-F238E27FC236}">
                <a16:creationId xmlns:a16="http://schemas.microsoft.com/office/drawing/2014/main" id="{7942C9FB-1DB5-4E4B-BEDE-063DFB631A35}"/>
              </a:ext>
            </a:extLst>
          </p:cNvPr>
          <p:cNvSpPr txBox="1">
            <a:spLocks/>
          </p:cNvSpPr>
          <p:nvPr/>
        </p:nvSpPr>
        <p:spPr>
          <a:xfrm>
            <a:off x="482914" y="23159"/>
            <a:ext cx="11049338" cy="6987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2. Ignores social justice: </a:t>
            </a:r>
            <a:r>
              <a:rPr lang="en-US" dirty="0"/>
              <a:t>slavery at sea  </a:t>
            </a:r>
          </a:p>
        </p:txBody>
      </p:sp>
      <p:sp>
        <p:nvSpPr>
          <p:cNvPr id="2" name="Rectangle 1">
            <a:extLst>
              <a:ext uri="{FF2B5EF4-FFF2-40B4-BE49-F238E27FC236}">
                <a16:creationId xmlns:a16="http://schemas.microsoft.com/office/drawing/2014/main" id="{74FD3BEB-60C9-FA49-B6CE-B97FF2516927}"/>
              </a:ext>
            </a:extLst>
          </p:cNvPr>
          <p:cNvSpPr/>
          <p:nvPr/>
        </p:nvSpPr>
        <p:spPr>
          <a:xfrm>
            <a:off x="26366" y="6380943"/>
            <a:ext cx="6096000" cy="369332"/>
          </a:xfrm>
          <a:prstGeom prst="rect">
            <a:avLst/>
          </a:prstGeom>
        </p:spPr>
        <p:txBody>
          <a:bodyPr>
            <a:spAutoFit/>
          </a:bodyPr>
          <a:lstStyle/>
          <a:p>
            <a:pPr defTabSz="457167" eaLnBrk="0" fontAlgn="base" hangingPunct="0">
              <a:spcBef>
                <a:spcPct val="0"/>
              </a:spcBef>
              <a:spcAft>
                <a:spcPct val="0"/>
              </a:spcAft>
            </a:pPr>
            <a:r>
              <a:rPr lang="en-US" dirty="0" err="1">
                <a:solidFill>
                  <a:prstClr val="black"/>
                </a:solidFill>
                <a:latin typeface="Arial" panose="020B0604020202020204" pitchFamily="34" charset="0"/>
                <a:ea typeface="ＭＳ Ｐゴシック" panose="020B0600070205080204" pitchFamily="34" charset="-128"/>
              </a:rPr>
              <a:t>Kittinger</a:t>
            </a:r>
            <a:r>
              <a:rPr lang="en-US" dirty="0">
                <a:solidFill>
                  <a:prstClr val="black"/>
                </a:solidFill>
                <a:latin typeface="Arial" panose="020B0604020202020204" pitchFamily="34" charset="0"/>
                <a:ea typeface="ＭＳ Ｐゴシック" panose="020B0600070205080204" pitchFamily="34" charset="-128"/>
              </a:rPr>
              <a:t>. </a:t>
            </a:r>
            <a:r>
              <a:rPr lang="en-US" i="1" dirty="0">
                <a:solidFill>
                  <a:prstClr val="black"/>
                </a:solidFill>
                <a:latin typeface="Arial" panose="020B0604020202020204" pitchFamily="34" charset="0"/>
                <a:ea typeface="ＭＳ Ｐゴシック" panose="020B0600070205080204" pitchFamily="34" charset="-128"/>
              </a:rPr>
              <a:t>et al. </a:t>
            </a:r>
            <a:r>
              <a:rPr lang="en-US" dirty="0">
                <a:solidFill>
                  <a:prstClr val="black"/>
                </a:solidFill>
                <a:latin typeface="Arial" panose="020B0604020202020204" pitchFamily="34" charset="0"/>
                <a:ea typeface="ＭＳ Ｐゴシック" panose="020B0600070205080204" pitchFamily="34" charset="-128"/>
              </a:rPr>
              <a:t>(2018). </a:t>
            </a:r>
            <a:r>
              <a:rPr lang="en-US" b="1" i="1" dirty="0">
                <a:solidFill>
                  <a:prstClr val="black"/>
                </a:solidFill>
                <a:latin typeface="Arial" panose="020B0604020202020204" pitchFamily="34" charset="0"/>
                <a:ea typeface="ＭＳ Ｐゴシック" panose="020B0600070205080204" pitchFamily="34" charset="-128"/>
              </a:rPr>
              <a:t>Science</a:t>
            </a:r>
            <a:r>
              <a:rPr lang="en-US" b="1" dirty="0">
                <a:solidFill>
                  <a:prstClr val="black"/>
                </a:solidFill>
                <a:latin typeface="Arial" panose="020B0604020202020204" pitchFamily="34" charset="0"/>
                <a:ea typeface="ＭＳ Ｐゴシック" panose="020B0600070205080204" pitchFamily="34" charset="-128"/>
              </a:rPr>
              <a:t>.</a:t>
            </a:r>
          </a:p>
        </p:txBody>
      </p:sp>
    </p:spTree>
    <p:extLst>
      <p:ext uri="{BB962C8B-B14F-4D97-AF65-F5344CB8AC3E}">
        <p14:creationId xmlns:p14="http://schemas.microsoft.com/office/powerpoint/2010/main" val="1591994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2732" y="1420659"/>
            <a:ext cx="6565224" cy="5014511"/>
          </a:xfrm>
          <a:prstGeom prst="rect">
            <a:avLst/>
          </a:prstGeom>
        </p:spPr>
      </p:pic>
      <p:sp>
        <p:nvSpPr>
          <p:cNvPr id="2" name="Title 1"/>
          <p:cNvSpPr>
            <a:spLocks noGrp="1"/>
          </p:cNvSpPr>
          <p:nvPr>
            <p:ph type="title"/>
          </p:nvPr>
        </p:nvSpPr>
        <p:spPr>
          <a:xfrm>
            <a:off x="15" y="721909"/>
            <a:ext cx="12015136" cy="678407"/>
          </a:xfrm>
          <a:solidFill>
            <a:schemeClr val="bg1"/>
          </a:solidFill>
        </p:spPr>
        <p:txBody>
          <a:bodyPr>
            <a:noAutofit/>
          </a:bodyPr>
          <a:lstStyle/>
          <a:p>
            <a:r>
              <a:rPr lang="en-US" sz="4267" b="1" dirty="0"/>
              <a:t>Resource grabs and maritime sovereignty disputes</a:t>
            </a:r>
          </a:p>
        </p:txBody>
      </p:sp>
      <p:pic>
        <p:nvPicPr>
          <p:cNvPr id="5" name="Picture 4"/>
          <p:cNvPicPr>
            <a:picLocks noChangeAspect="1"/>
          </p:cNvPicPr>
          <p:nvPr/>
        </p:nvPicPr>
        <p:blipFill>
          <a:blip r:embed="rId4"/>
          <a:stretch>
            <a:fillRect/>
          </a:stretch>
        </p:blipFill>
        <p:spPr>
          <a:xfrm>
            <a:off x="7043289" y="3487322"/>
            <a:ext cx="4827469" cy="2715452"/>
          </a:xfrm>
          <a:prstGeom prst="rect">
            <a:avLst/>
          </a:prstGeom>
        </p:spPr>
      </p:pic>
      <p:sp>
        <p:nvSpPr>
          <p:cNvPr id="6" name="Title 1">
            <a:extLst>
              <a:ext uri="{FF2B5EF4-FFF2-40B4-BE49-F238E27FC236}">
                <a16:creationId xmlns:a16="http://schemas.microsoft.com/office/drawing/2014/main" id="{3035BB27-B2B1-E342-B473-0638AD93EFD7}"/>
              </a:ext>
            </a:extLst>
          </p:cNvPr>
          <p:cNvSpPr txBox="1">
            <a:spLocks/>
          </p:cNvSpPr>
          <p:nvPr/>
        </p:nvSpPr>
        <p:spPr>
          <a:xfrm>
            <a:off x="482914" y="23159"/>
            <a:ext cx="11049338" cy="6987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2. Ignores social justice: </a:t>
            </a:r>
            <a:r>
              <a:rPr lang="en-US" dirty="0"/>
              <a:t>fuels conflict</a:t>
            </a:r>
            <a:endParaRPr lang="en-US" b="1" dirty="0"/>
          </a:p>
        </p:txBody>
      </p:sp>
      <p:sp>
        <p:nvSpPr>
          <p:cNvPr id="3" name="TextBox 2">
            <a:extLst>
              <a:ext uri="{FF2B5EF4-FFF2-40B4-BE49-F238E27FC236}">
                <a16:creationId xmlns:a16="http://schemas.microsoft.com/office/drawing/2014/main" id="{26949FBC-FF21-C946-8A3E-9557B50FB77A}"/>
              </a:ext>
            </a:extLst>
          </p:cNvPr>
          <p:cNvSpPr txBox="1"/>
          <p:nvPr/>
        </p:nvSpPr>
        <p:spPr>
          <a:xfrm>
            <a:off x="272732" y="6425715"/>
            <a:ext cx="3479486" cy="369332"/>
          </a:xfrm>
          <a:prstGeom prst="rect">
            <a:avLst/>
          </a:prstGeom>
          <a:noFill/>
        </p:spPr>
        <p:txBody>
          <a:bodyPr wrap="square" rtlCol="0">
            <a:spAutoFit/>
          </a:bodyPr>
          <a:lstStyle/>
          <a:p>
            <a:r>
              <a:rPr lang="en-US" dirty="0" err="1"/>
              <a:t>Fabinyi</a:t>
            </a:r>
            <a:r>
              <a:rPr lang="en-US" dirty="0"/>
              <a:t> 2019 </a:t>
            </a:r>
            <a:r>
              <a:rPr lang="en-US" dirty="0">
                <a:solidFill>
                  <a:srgbClr val="FF0000"/>
                </a:solidFill>
              </a:rPr>
              <a:t>check</a:t>
            </a:r>
          </a:p>
        </p:txBody>
      </p:sp>
    </p:spTree>
    <p:extLst>
      <p:ext uri="{BB962C8B-B14F-4D97-AF65-F5344CB8AC3E}">
        <p14:creationId xmlns:p14="http://schemas.microsoft.com/office/powerpoint/2010/main" val="3800879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B391-1D29-7343-B7FB-1ED7FAB9BADB}"/>
              </a:ext>
            </a:extLst>
          </p:cNvPr>
          <p:cNvSpPr>
            <a:spLocks noGrp="1"/>
          </p:cNvSpPr>
          <p:nvPr>
            <p:ph type="title"/>
          </p:nvPr>
        </p:nvSpPr>
        <p:spPr>
          <a:xfrm>
            <a:off x="1037143" y="-109438"/>
            <a:ext cx="10515600" cy="1325563"/>
          </a:xfrm>
        </p:spPr>
        <p:txBody>
          <a:bodyPr/>
          <a:lstStyle/>
          <a:p>
            <a:r>
              <a:rPr lang="en-US" b="1" dirty="0"/>
              <a:t>3. Undermines labor </a:t>
            </a:r>
          </a:p>
        </p:txBody>
      </p:sp>
      <p:grpSp>
        <p:nvGrpSpPr>
          <p:cNvPr id="12" name="Group 11">
            <a:extLst>
              <a:ext uri="{FF2B5EF4-FFF2-40B4-BE49-F238E27FC236}">
                <a16:creationId xmlns:a16="http://schemas.microsoft.com/office/drawing/2014/main" id="{FC921A5B-5DE1-A74A-949C-D644B8E42DEC}"/>
              </a:ext>
            </a:extLst>
          </p:cNvPr>
          <p:cNvGrpSpPr/>
          <p:nvPr/>
        </p:nvGrpSpPr>
        <p:grpSpPr>
          <a:xfrm>
            <a:off x="0" y="6251438"/>
            <a:ext cx="12192000" cy="606561"/>
            <a:chOff x="0" y="6251438"/>
            <a:chExt cx="12192000" cy="606561"/>
          </a:xfrm>
        </p:grpSpPr>
        <p:grpSp>
          <p:nvGrpSpPr>
            <p:cNvPr id="13" name="Group 12">
              <a:extLst>
                <a:ext uri="{FF2B5EF4-FFF2-40B4-BE49-F238E27FC236}">
                  <a16:creationId xmlns:a16="http://schemas.microsoft.com/office/drawing/2014/main" id="{0AE99DD0-8683-BF4F-87B1-FC53E445379B}"/>
                </a:ext>
              </a:extLst>
            </p:cNvPr>
            <p:cNvGrpSpPr/>
            <p:nvPr/>
          </p:nvGrpSpPr>
          <p:grpSpPr>
            <a:xfrm>
              <a:off x="0" y="6251438"/>
              <a:ext cx="12192000" cy="606561"/>
              <a:chOff x="0" y="5860786"/>
              <a:chExt cx="12192000" cy="997214"/>
            </a:xfrm>
          </p:grpSpPr>
          <p:pic>
            <p:nvPicPr>
              <p:cNvPr id="16" name="Picture 15">
                <a:extLst>
                  <a:ext uri="{FF2B5EF4-FFF2-40B4-BE49-F238E27FC236}">
                    <a16:creationId xmlns:a16="http://schemas.microsoft.com/office/drawing/2014/main" id="{43AF1DD2-0776-E446-A717-9DCEE12AD5F7}"/>
                  </a:ext>
                </a:extLst>
              </p:cNvPr>
              <p:cNvPicPr>
                <a:picLocks noChangeAspect="1"/>
              </p:cNvPicPr>
              <p:nvPr/>
            </p:nvPicPr>
            <p:blipFill rotWithShape="1">
              <a:blip r:embed="rId3"/>
              <a:srcRect t="86036" r="70675"/>
              <a:stretch/>
            </p:blipFill>
            <p:spPr>
              <a:xfrm>
                <a:off x="0" y="5860786"/>
                <a:ext cx="3575304" cy="997214"/>
              </a:xfrm>
              <a:prstGeom prst="rect">
                <a:avLst/>
              </a:prstGeom>
            </p:spPr>
          </p:pic>
          <p:pic>
            <p:nvPicPr>
              <p:cNvPr id="17" name="Picture 16">
                <a:extLst>
                  <a:ext uri="{FF2B5EF4-FFF2-40B4-BE49-F238E27FC236}">
                    <a16:creationId xmlns:a16="http://schemas.microsoft.com/office/drawing/2014/main" id="{6447E685-EF5F-5945-99EB-AE92DC62FF96}"/>
                  </a:ext>
                </a:extLst>
              </p:cNvPr>
              <p:cNvPicPr>
                <a:picLocks noChangeAspect="1"/>
              </p:cNvPicPr>
              <p:nvPr/>
            </p:nvPicPr>
            <p:blipFill rotWithShape="1">
              <a:blip r:embed="rId4"/>
              <a:srcRect t="70918"/>
              <a:stretch/>
            </p:blipFill>
            <p:spPr>
              <a:xfrm>
                <a:off x="3575304" y="5860786"/>
                <a:ext cx="8616696" cy="997214"/>
              </a:xfrm>
              <a:prstGeom prst="rect">
                <a:avLst/>
              </a:prstGeom>
            </p:spPr>
          </p:pic>
        </p:grpSp>
        <p:sp>
          <p:nvSpPr>
            <p:cNvPr id="14" name="Rectangle 13">
              <a:extLst>
                <a:ext uri="{FF2B5EF4-FFF2-40B4-BE49-F238E27FC236}">
                  <a16:creationId xmlns:a16="http://schemas.microsoft.com/office/drawing/2014/main" id="{75C39411-067D-2348-BF42-2AC80884CAE2}"/>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15" name="Rectangle 14">
              <a:extLst>
                <a:ext uri="{FF2B5EF4-FFF2-40B4-BE49-F238E27FC236}">
                  <a16:creationId xmlns:a16="http://schemas.microsoft.com/office/drawing/2014/main" id="{3F2AA377-4FCC-004B-903E-BBB3D64F51C7}"/>
                </a:ext>
              </a:extLst>
            </p:cNvPr>
            <p:cNvSpPr/>
            <p:nvPr/>
          </p:nvSpPr>
          <p:spPr>
            <a:xfrm>
              <a:off x="9144000" y="6488667"/>
              <a:ext cx="2955937" cy="369332"/>
            </a:xfrm>
            <a:prstGeom prst="rect">
              <a:avLst/>
            </a:prstGeom>
          </p:spPr>
          <p:txBody>
            <a:bodyPr wrap="none">
              <a:spAutoFit/>
            </a:bodyPr>
            <a:lstStyle/>
            <a:p>
              <a:r>
                <a:rPr lang="en-GB" dirty="0">
                  <a:hlinkClick r:id="rId5">
                    <a:extLst>
                      <a:ext uri="{A12FA001-AC4F-418D-AE19-62706E023703}">
                        <ahyp:hlinkClr xmlns:ahyp="http://schemas.microsoft.com/office/drawing/2018/hyperlinkcolor" xmlns="" val="tx"/>
                      </a:ext>
                    </a:extLst>
                  </a:hlinkClick>
                </a:rPr>
                <a:t>https://showyourstripes.info/</a:t>
              </a:r>
              <a:endParaRPr lang="en-US" dirty="0"/>
            </a:p>
          </p:txBody>
        </p:sp>
      </p:grpSp>
      <p:pic>
        <p:nvPicPr>
          <p:cNvPr id="4" name="Picture 3">
            <a:extLst>
              <a:ext uri="{FF2B5EF4-FFF2-40B4-BE49-F238E27FC236}">
                <a16:creationId xmlns:a16="http://schemas.microsoft.com/office/drawing/2014/main" id="{50C40FD7-F4E1-BD4B-BB44-FD73296B22C4}"/>
              </a:ext>
            </a:extLst>
          </p:cNvPr>
          <p:cNvPicPr>
            <a:picLocks noChangeAspect="1"/>
          </p:cNvPicPr>
          <p:nvPr/>
        </p:nvPicPr>
        <p:blipFill rotWithShape="1">
          <a:blip r:embed="rId6"/>
          <a:srcRect t="36511"/>
          <a:stretch/>
        </p:blipFill>
        <p:spPr>
          <a:xfrm>
            <a:off x="1037143" y="960699"/>
            <a:ext cx="9537700" cy="2213994"/>
          </a:xfrm>
          <a:prstGeom prst="rect">
            <a:avLst/>
          </a:prstGeom>
        </p:spPr>
      </p:pic>
      <p:pic>
        <p:nvPicPr>
          <p:cNvPr id="7" name="Picture 6">
            <a:extLst>
              <a:ext uri="{FF2B5EF4-FFF2-40B4-BE49-F238E27FC236}">
                <a16:creationId xmlns:a16="http://schemas.microsoft.com/office/drawing/2014/main" id="{03E059C8-80CD-BD4E-9543-189481DC6C03}"/>
              </a:ext>
            </a:extLst>
          </p:cNvPr>
          <p:cNvPicPr>
            <a:picLocks noChangeAspect="1"/>
          </p:cNvPicPr>
          <p:nvPr/>
        </p:nvPicPr>
        <p:blipFill>
          <a:blip r:embed="rId7"/>
          <a:stretch>
            <a:fillRect/>
          </a:stretch>
        </p:blipFill>
        <p:spPr>
          <a:xfrm>
            <a:off x="1037143" y="3211931"/>
            <a:ext cx="9537700" cy="3035300"/>
          </a:xfrm>
          <a:prstGeom prst="rect">
            <a:avLst/>
          </a:prstGeom>
        </p:spPr>
      </p:pic>
      <p:sp>
        <p:nvSpPr>
          <p:cNvPr id="5" name="TextBox 4">
            <a:extLst>
              <a:ext uri="{FF2B5EF4-FFF2-40B4-BE49-F238E27FC236}">
                <a16:creationId xmlns:a16="http://schemas.microsoft.com/office/drawing/2014/main" id="{E1B02D60-094D-154F-A1EE-084A3A8B88FF}"/>
              </a:ext>
            </a:extLst>
          </p:cNvPr>
          <p:cNvSpPr txBox="1"/>
          <p:nvPr/>
        </p:nvSpPr>
        <p:spPr>
          <a:xfrm>
            <a:off x="0" y="5877081"/>
            <a:ext cx="3414532" cy="369332"/>
          </a:xfrm>
          <a:prstGeom prst="rect">
            <a:avLst/>
          </a:prstGeom>
          <a:solidFill>
            <a:schemeClr val="bg1"/>
          </a:solidFill>
        </p:spPr>
        <p:txBody>
          <a:bodyPr wrap="square" rtlCol="0">
            <a:spAutoFit/>
          </a:bodyPr>
          <a:lstStyle/>
          <a:p>
            <a:r>
              <a:rPr lang="en-US" dirty="0" err="1"/>
              <a:t>Neimark</a:t>
            </a:r>
            <a:r>
              <a:rPr lang="en-US" dirty="0"/>
              <a:t> et al (in press) </a:t>
            </a:r>
            <a:r>
              <a:rPr lang="en-US" b="1" i="1" dirty="0"/>
              <a:t>Antipode</a:t>
            </a:r>
          </a:p>
        </p:txBody>
      </p:sp>
      <p:sp>
        <p:nvSpPr>
          <p:cNvPr id="8" name="TextBox 7">
            <a:extLst>
              <a:ext uri="{FF2B5EF4-FFF2-40B4-BE49-F238E27FC236}">
                <a16:creationId xmlns:a16="http://schemas.microsoft.com/office/drawing/2014/main" id="{6D3FAE2F-8900-E644-AF02-53F6703AC727}"/>
              </a:ext>
            </a:extLst>
          </p:cNvPr>
          <p:cNvSpPr txBox="1"/>
          <p:nvPr/>
        </p:nvSpPr>
        <p:spPr>
          <a:xfrm>
            <a:off x="10634752" y="5323083"/>
            <a:ext cx="1273215" cy="923330"/>
          </a:xfrm>
          <a:prstGeom prst="rect">
            <a:avLst/>
          </a:prstGeom>
          <a:noFill/>
        </p:spPr>
        <p:txBody>
          <a:bodyPr wrap="square" rtlCol="0">
            <a:spAutoFit/>
          </a:bodyPr>
          <a:lstStyle/>
          <a:p>
            <a:r>
              <a:rPr lang="en-US" dirty="0"/>
              <a:t>Photos: coast week GEF</a:t>
            </a:r>
          </a:p>
        </p:txBody>
      </p:sp>
    </p:spTree>
    <p:extLst>
      <p:ext uri="{BB962C8B-B14F-4D97-AF65-F5344CB8AC3E}">
        <p14:creationId xmlns:p14="http://schemas.microsoft.com/office/powerpoint/2010/main" val="4111631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75670" y="-1061239"/>
            <a:ext cx="11802533" cy="927628"/>
          </a:xfrm>
        </p:spPr>
        <p:txBody>
          <a:bodyPr>
            <a:noAutofit/>
          </a:bodyPr>
          <a:lstStyle/>
          <a:p>
            <a:r>
              <a:rPr lang="en-US" sz="2800" dirty="0"/>
              <a:t>Coastal Squeeze: Displacement of small-scale fishing communities happens</a:t>
            </a:r>
            <a:br>
              <a:rPr lang="en-US" sz="2800" dirty="0"/>
            </a:br>
            <a:r>
              <a:rPr lang="en-US" sz="2800" dirty="0"/>
              <a:t> on land as well as at sea</a:t>
            </a:r>
            <a:br>
              <a:rPr lang="en-US" sz="2800" dirty="0"/>
            </a:br>
            <a:endParaRPr lang="en-US" sz="2400" dirty="0"/>
          </a:p>
        </p:txBody>
      </p:sp>
      <p:pic>
        <p:nvPicPr>
          <p:cNvPr id="7" name="Picture 6"/>
          <p:cNvPicPr>
            <a:picLocks noChangeAspect="1"/>
          </p:cNvPicPr>
          <p:nvPr/>
        </p:nvPicPr>
        <p:blipFill>
          <a:blip r:embed="rId3"/>
          <a:stretch>
            <a:fillRect/>
          </a:stretch>
        </p:blipFill>
        <p:spPr>
          <a:xfrm>
            <a:off x="1703584" y="895283"/>
            <a:ext cx="8767900" cy="5000223"/>
          </a:xfrm>
          <a:prstGeom prst="rect">
            <a:avLst/>
          </a:prstGeom>
        </p:spPr>
      </p:pic>
      <p:sp>
        <p:nvSpPr>
          <p:cNvPr id="3" name="Rectangle 2">
            <a:extLst>
              <a:ext uri="{FF2B5EF4-FFF2-40B4-BE49-F238E27FC236}">
                <a16:creationId xmlns:a16="http://schemas.microsoft.com/office/drawing/2014/main" id="{33967FA3-A247-C64A-BE60-668B7E6C32C5}"/>
              </a:ext>
            </a:extLst>
          </p:cNvPr>
          <p:cNvSpPr/>
          <p:nvPr/>
        </p:nvSpPr>
        <p:spPr>
          <a:xfrm>
            <a:off x="43482" y="5896084"/>
            <a:ext cx="3320204" cy="369332"/>
          </a:xfrm>
          <a:prstGeom prst="rect">
            <a:avLst/>
          </a:prstGeom>
        </p:spPr>
        <p:txBody>
          <a:bodyPr wrap="none">
            <a:spAutoFit/>
          </a:bodyPr>
          <a:lstStyle/>
          <a:p>
            <a:r>
              <a:rPr lang="en-US" dirty="0"/>
              <a:t>Cohen et al., 2019 </a:t>
            </a:r>
            <a:r>
              <a:rPr lang="en-US" b="1" i="1" dirty="0"/>
              <a:t>Front. Mar. Sci</a:t>
            </a:r>
            <a:endParaRPr lang="en-US" b="1" dirty="0"/>
          </a:p>
        </p:txBody>
      </p:sp>
      <p:grpSp>
        <p:nvGrpSpPr>
          <p:cNvPr id="8" name="Group 7">
            <a:extLst>
              <a:ext uri="{FF2B5EF4-FFF2-40B4-BE49-F238E27FC236}">
                <a16:creationId xmlns:a16="http://schemas.microsoft.com/office/drawing/2014/main" id="{EF1B8E22-3B5D-2843-B984-E72DAF98E1C5}"/>
              </a:ext>
            </a:extLst>
          </p:cNvPr>
          <p:cNvGrpSpPr/>
          <p:nvPr/>
        </p:nvGrpSpPr>
        <p:grpSpPr>
          <a:xfrm>
            <a:off x="0" y="6251438"/>
            <a:ext cx="12192000" cy="606561"/>
            <a:chOff x="0" y="6251438"/>
            <a:chExt cx="12192000" cy="606561"/>
          </a:xfrm>
        </p:grpSpPr>
        <p:grpSp>
          <p:nvGrpSpPr>
            <p:cNvPr id="9" name="Group 8">
              <a:extLst>
                <a:ext uri="{FF2B5EF4-FFF2-40B4-BE49-F238E27FC236}">
                  <a16:creationId xmlns:a16="http://schemas.microsoft.com/office/drawing/2014/main" id="{1108CE6C-6F4D-844A-BE23-4BE97646EDA7}"/>
                </a:ext>
              </a:extLst>
            </p:cNvPr>
            <p:cNvGrpSpPr/>
            <p:nvPr/>
          </p:nvGrpSpPr>
          <p:grpSpPr>
            <a:xfrm>
              <a:off x="0" y="6251438"/>
              <a:ext cx="12192000" cy="606561"/>
              <a:chOff x="0" y="5860786"/>
              <a:chExt cx="12192000" cy="997214"/>
            </a:xfrm>
          </p:grpSpPr>
          <p:pic>
            <p:nvPicPr>
              <p:cNvPr id="12" name="Picture 11">
                <a:extLst>
                  <a:ext uri="{FF2B5EF4-FFF2-40B4-BE49-F238E27FC236}">
                    <a16:creationId xmlns:a16="http://schemas.microsoft.com/office/drawing/2014/main" id="{34552072-F62E-9F4E-B8F4-5327AB5D5B2E}"/>
                  </a:ext>
                </a:extLst>
              </p:cNvPr>
              <p:cNvPicPr>
                <a:picLocks noChangeAspect="1"/>
              </p:cNvPicPr>
              <p:nvPr/>
            </p:nvPicPr>
            <p:blipFill rotWithShape="1">
              <a:blip r:embed="rId4"/>
              <a:srcRect t="86036" r="70675"/>
              <a:stretch/>
            </p:blipFill>
            <p:spPr>
              <a:xfrm>
                <a:off x="0" y="5860786"/>
                <a:ext cx="3575304" cy="997214"/>
              </a:xfrm>
              <a:prstGeom prst="rect">
                <a:avLst/>
              </a:prstGeom>
            </p:spPr>
          </p:pic>
          <p:pic>
            <p:nvPicPr>
              <p:cNvPr id="13" name="Picture 12">
                <a:extLst>
                  <a:ext uri="{FF2B5EF4-FFF2-40B4-BE49-F238E27FC236}">
                    <a16:creationId xmlns:a16="http://schemas.microsoft.com/office/drawing/2014/main" id="{7EE0A20C-3DF7-1B46-8F43-783DF56A57C8}"/>
                  </a:ext>
                </a:extLst>
              </p:cNvPr>
              <p:cNvPicPr>
                <a:picLocks noChangeAspect="1"/>
              </p:cNvPicPr>
              <p:nvPr/>
            </p:nvPicPr>
            <p:blipFill rotWithShape="1">
              <a:blip r:embed="rId5"/>
              <a:srcRect t="70918"/>
              <a:stretch/>
            </p:blipFill>
            <p:spPr>
              <a:xfrm>
                <a:off x="3575304" y="5860786"/>
                <a:ext cx="8616696" cy="997214"/>
              </a:xfrm>
              <a:prstGeom prst="rect">
                <a:avLst/>
              </a:prstGeom>
            </p:spPr>
          </p:pic>
        </p:grpSp>
        <p:sp>
          <p:nvSpPr>
            <p:cNvPr id="10" name="Rectangle 9">
              <a:extLst>
                <a:ext uri="{FF2B5EF4-FFF2-40B4-BE49-F238E27FC236}">
                  <a16:creationId xmlns:a16="http://schemas.microsoft.com/office/drawing/2014/main" id="{2C1F754B-4BD4-F149-82D8-C3C6FCA56374}"/>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11" name="Rectangle 10">
              <a:extLst>
                <a:ext uri="{FF2B5EF4-FFF2-40B4-BE49-F238E27FC236}">
                  <a16:creationId xmlns:a16="http://schemas.microsoft.com/office/drawing/2014/main" id="{801C8DFF-52D0-4047-BE2B-9956894E8AB4}"/>
                </a:ext>
              </a:extLst>
            </p:cNvPr>
            <p:cNvSpPr/>
            <p:nvPr/>
          </p:nvSpPr>
          <p:spPr>
            <a:xfrm>
              <a:off x="9144000" y="6488667"/>
              <a:ext cx="2955937" cy="369332"/>
            </a:xfrm>
            <a:prstGeom prst="rect">
              <a:avLst/>
            </a:prstGeom>
          </p:spPr>
          <p:txBody>
            <a:bodyPr wrap="none">
              <a:spAutoFit/>
            </a:bodyPr>
            <a:lstStyle/>
            <a:p>
              <a:r>
                <a:rPr lang="en-GB" dirty="0">
                  <a:hlinkClick r:id="rId6">
                    <a:extLst>
                      <a:ext uri="{A12FA001-AC4F-418D-AE19-62706E023703}">
                        <ahyp:hlinkClr xmlns:ahyp="http://schemas.microsoft.com/office/drawing/2018/hyperlinkcolor" xmlns="" val="tx"/>
                      </a:ext>
                    </a:extLst>
                  </a:hlinkClick>
                </a:rPr>
                <a:t>https://showyourstripes.info/</a:t>
              </a:r>
              <a:endParaRPr lang="en-US" dirty="0"/>
            </a:p>
          </p:txBody>
        </p:sp>
      </p:grpSp>
      <p:sp>
        <p:nvSpPr>
          <p:cNvPr id="14" name="Title 1">
            <a:extLst>
              <a:ext uri="{FF2B5EF4-FFF2-40B4-BE49-F238E27FC236}">
                <a16:creationId xmlns:a16="http://schemas.microsoft.com/office/drawing/2014/main" id="{054A55D3-A5FA-FC42-9637-1183578011AD}"/>
              </a:ext>
            </a:extLst>
          </p:cNvPr>
          <p:cNvSpPr txBox="1">
            <a:spLocks/>
          </p:cNvSpPr>
          <p:nvPr/>
        </p:nvSpPr>
        <p:spPr>
          <a:xfrm>
            <a:off x="186267" y="111454"/>
            <a:ext cx="11913670" cy="927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3. Undermines labor:</a:t>
            </a:r>
            <a:r>
              <a:rPr lang="en-US" dirty="0"/>
              <a:t> </a:t>
            </a:r>
            <a:r>
              <a:rPr lang="en-US" sz="3600" dirty="0"/>
              <a:t>Displacement of SSF on land and sea</a:t>
            </a:r>
            <a:r>
              <a:rPr lang="en-US" sz="3600" b="1" dirty="0"/>
              <a:t> </a:t>
            </a:r>
            <a:endParaRPr lang="en-US" b="1" dirty="0"/>
          </a:p>
        </p:txBody>
      </p:sp>
    </p:spTree>
    <p:extLst>
      <p:ext uri="{BB962C8B-B14F-4D97-AF65-F5344CB8AC3E}">
        <p14:creationId xmlns:p14="http://schemas.microsoft.com/office/powerpoint/2010/main" val="4183099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5C7483-BDE7-DC4B-B097-7480F030D649}"/>
              </a:ext>
            </a:extLst>
          </p:cNvPr>
          <p:cNvPicPr>
            <a:picLocks noChangeAspect="1"/>
          </p:cNvPicPr>
          <p:nvPr/>
        </p:nvPicPr>
        <p:blipFill>
          <a:blip r:embed="rId3"/>
          <a:stretch>
            <a:fillRect/>
          </a:stretch>
        </p:blipFill>
        <p:spPr>
          <a:xfrm>
            <a:off x="0" y="2459561"/>
            <a:ext cx="5558101" cy="3187643"/>
          </a:xfrm>
          <a:prstGeom prst="rect">
            <a:avLst/>
          </a:prstGeom>
        </p:spPr>
      </p:pic>
      <p:pic>
        <p:nvPicPr>
          <p:cNvPr id="6" name="Picture 5">
            <a:extLst>
              <a:ext uri="{FF2B5EF4-FFF2-40B4-BE49-F238E27FC236}">
                <a16:creationId xmlns:a16="http://schemas.microsoft.com/office/drawing/2014/main" id="{4819F7E7-9777-A64A-94F0-501D105C5B40}"/>
              </a:ext>
            </a:extLst>
          </p:cNvPr>
          <p:cNvPicPr>
            <a:picLocks noChangeAspect="1"/>
          </p:cNvPicPr>
          <p:nvPr/>
        </p:nvPicPr>
        <p:blipFill>
          <a:blip r:embed="rId4"/>
          <a:stretch>
            <a:fillRect/>
          </a:stretch>
        </p:blipFill>
        <p:spPr>
          <a:xfrm>
            <a:off x="5465064" y="2202379"/>
            <a:ext cx="6580632" cy="3861239"/>
          </a:xfrm>
          <a:prstGeom prst="rect">
            <a:avLst/>
          </a:prstGeom>
        </p:spPr>
      </p:pic>
      <p:sp>
        <p:nvSpPr>
          <p:cNvPr id="9" name="TextBox 8">
            <a:extLst>
              <a:ext uri="{FF2B5EF4-FFF2-40B4-BE49-F238E27FC236}">
                <a16:creationId xmlns:a16="http://schemas.microsoft.com/office/drawing/2014/main" id="{B03DCE52-80FA-9849-A58D-E241992E49B4}"/>
              </a:ext>
            </a:extLst>
          </p:cNvPr>
          <p:cNvSpPr txBox="1"/>
          <p:nvPr/>
        </p:nvSpPr>
        <p:spPr>
          <a:xfrm>
            <a:off x="300234" y="6519448"/>
            <a:ext cx="11071311" cy="369330"/>
          </a:xfrm>
          <a:prstGeom prst="rect">
            <a:avLst/>
          </a:prstGeom>
          <a:noFill/>
        </p:spPr>
        <p:txBody>
          <a:bodyPr wrap="square" lIns="91439" tIns="45719" rIns="91439" bIns="45719" rtlCol="0">
            <a:spAutoFit/>
          </a:bodyPr>
          <a:lstStyle/>
          <a:p>
            <a:r>
              <a:rPr lang="en-US" dirty="0"/>
              <a:t>Manners-Bell (2018) Consolidation and trends in the global container shipping industry  </a:t>
            </a:r>
            <a:r>
              <a:rPr lang="en-US" b="1" i="1" dirty="0" err="1"/>
              <a:t>Ti</a:t>
            </a:r>
            <a:r>
              <a:rPr lang="en-US" b="1" i="1" dirty="0"/>
              <a:t> Market Insights #3</a:t>
            </a:r>
          </a:p>
        </p:txBody>
      </p:sp>
      <p:sp>
        <p:nvSpPr>
          <p:cNvPr id="10" name="TextBox 9">
            <a:extLst>
              <a:ext uri="{FF2B5EF4-FFF2-40B4-BE49-F238E27FC236}">
                <a16:creationId xmlns:a16="http://schemas.microsoft.com/office/drawing/2014/main" id="{F168AC29-4998-324F-9F46-B3627E89B707}"/>
              </a:ext>
            </a:extLst>
          </p:cNvPr>
          <p:cNvSpPr txBox="1"/>
          <p:nvPr/>
        </p:nvSpPr>
        <p:spPr>
          <a:xfrm>
            <a:off x="5926454" y="1202967"/>
            <a:ext cx="5657851" cy="1015661"/>
          </a:xfrm>
          <a:prstGeom prst="rect">
            <a:avLst/>
          </a:prstGeom>
          <a:noFill/>
        </p:spPr>
        <p:txBody>
          <a:bodyPr wrap="square" lIns="91439" tIns="45719" rIns="91439" bIns="45719" rtlCol="0">
            <a:spAutoFit/>
          </a:bodyPr>
          <a:lstStyle/>
          <a:p>
            <a:r>
              <a:rPr lang="en-US" sz="2000" dirty="0"/>
              <a:t>IN 2015, 10 companies shipped 65% of the world’s containers.</a:t>
            </a:r>
          </a:p>
          <a:p>
            <a:r>
              <a:rPr lang="en-US" sz="2000" dirty="0"/>
              <a:t>By 2017, the top 10 companies shipped 80.6% </a:t>
            </a:r>
          </a:p>
        </p:txBody>
      </p:sp>
      <p:sp>
        <p:nvSpPr>
          <p:cNvPr id="11" name="TextBox 10">
            <a:extLst>
              <a:ext uri="{FF2B5EF4-FFF2-40B4-BE49-F238E27FC236}">
                <a16:creationId xmlns:a16="http://schemas.microsoft.com/office/drawing/2014/main" id="{C36CC68A-8EC6-3C43-BA4B-B06573D81472}"/>
              </a:ext>
            </a:extLst>
          </p:cNvPr>
          <p:cNvSpPr txBox="1"/>
          <p:nvPr/>
        </p:nvSpPr>
        <p:spPr>
          <a:xfrm>
            <a:off x="300234" y="5561879"/>
            <a:ext cx="6027260" cy="707884"/>
          </a:xfrm>
          <a:prstGeom prst="rect">
            <a:avLst/>
          </a:prstGeom>
          <a:noFill/>
        </p:spPr>
        <p:txBody>
          <a:bodyPr wrap="square" lIns="91439" tIns="45719" rIns="91439" bIns="45719" rtlCol="0">
            <a:spAutoFit/>
          </a:bodyPr>
          <a:lstStyle/>
          <a:p>
            <a:r>
              <a:rPr lang="en-US" sz="2000" dirty="0"/>
              <a:t>Herfindahl-Hirschman concentration Index for selected logistics and transportation sectors</a:t>
            </a:r>
          </a:p>
        </p:txBody>
      </p:sp>
      <p:sp>
        <p:nvSpPr>
          <p:cNvPr id="12" name="TextBox 11">
            <a:extLst>
              <a:ext uri="{FF2B5EF4-FFF2-40B4-BE49-F238E27FC236}">
                <a16:creationId xmlns:a16="http://schemas.microsoft.com/office/drawing/2014/main" id="{ED258B43-DDC8-364C-B38C-81199F5CE2E9}"/>
              </a:ext>
            </a:extLst>
          </p:cNvPr>
          <p:cNvSpPr txBox="1"/>
          <p:nvPr/>
        </p:nvSpPr>
        <p:spPr>
          <a:xfrm>
            <a:off x="6742780" y="5869655"/>
            <a:ext cx="4628766" cy="400108"/>
          </a:xfrm>
          <a:prstGeom prst="rect">
            <a:avLst/>
          </a:prstGeom>
          <a:noFill/>
        </p:spPr>
        <p:txBody>
          <a:bodyPr wrap="none" lIns="91439" tIns="45719" rIns="91439" bIns="45719" rtlCol="0">
            <a:spAutoFit/>
          </a:bodyPr>
          <a:lstStyle/>
          <a:p>
            <a:r>
              <a:rPr lang="en-US" sz="2000" dirty="0"/>
              <a:t>H-H index, global and Transpacific shipping</a:t>
            </a:r>
          </a:p>
        </p:txBody>
      </p:sp>
      <p:pic>
        <p:nvPicPr>
          <p:cNvPr id="14" name="Picture 13">
            <a:extLst>
              <a:ext uri="{FF2B5EF4-FFF2-40B4-BE49-F238E27FC236}">
                <a16:creationId xmlns:a16="http://schemas.microsoft.com/office/drawing/2014/main" id="{15A660E0-A6F1-944D-AAEB-1608CA8E7D77}"/>
              </a:ext>
            </a:extLst>
          </p:cNvPr>
          <p:cNvPicPr>
            <a:picLocks noChangeAspect="1"/>
          </p:cNvPicPr>
          <p:nvPr/>
        </p:nvPicPr>
        <p:blipFill>
          <a:blip r:embed="rId5"/>
          <a:stretch>
            <a:fillRect/>
          </a:stretch>
        </p:blipFill>
        <p:spPr>
          <a:xfrm>
            <a:off x="859541" y="1058490"/>
            <a:ext cx="4190237" cy="1291919"/>
          </a:xfrm>
          <a:prstGeom prst="rect">
            <a:avLst/>
          </a:prstGeom>
        </p:spPr>
      </p:pic>
      <p:sp>
        <p:nvSpPr>
          <p:cNvPr id="13" name="Title 1">
            <a:extLst>
              <a:ext uri="{FF2B5EF4-FFF2-40B4-BE49-F238E27FC236}">
                <a16:creationId xmlns:a16="http://schemas.microsoft.com/office/drawing/2014/main" id="{0E6F6F82-D6C1-7848-B10B-F701934DB1CD}"/>
              </a:ext>
            </a:extLst>
          </p:cNvPr>
          <p:cNvSpPr>
            <a:spLocks noGrp="1"/>
          </p:cNvSpPr>
          <p:nvPr>
            <p:ph type="title"/>
          </p:nvPr>
        </p:nvSpPr>
        <p:spPr>
          <a:xfrm>
            <a:off x="368300" y="-79347"/>
            <a:ext cx="10515600" cy="1325563"/>
          </a:xfrm>
        </p:spPr>
        <p:txBody>
          <a:bodyPr/>
          <a:lstStyle/>
          <a:p>
            <a:r>
              <a:rPr lang="en-US" b="1" dirty="0"/>
              <a:t>4. Consolidates power</a:t>
            </a:r>
            <a:r>
              <a:rPr lang="en-US" dirty="0"/>
              <a:t>: container shipping</a:t>
            </a:r>
          </a:p>
        </p:txBody>
      </p:sp>
    </p:spTree>
    <p:extLst>
      <p:ext uri="{BB962C8B-B14F-4D97-AF65-F5344CB8AC3E}">
        <p14:creationId xmlns:p14="http://schemas.microsoft.com/office/powerpoint/2010/main" val="1825989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F2F33-7C5B-D444-92FF-3DBCA7094DAC}"/>
              </a:ext>
            </a:extLst>
          </p:cNvPr>
          <p:cNvSpPr>
            <a:spLocks noGrp="1"/>
          </p:cNvSpPr>
          <p:nvPr>
            <p:ph type="title"/>
          </p:nvPr>
        </p:nvSpPr>
        <p:spPr>
          <a:xfrm>
            <a:off x="368300" y="-79347"/>
            <a:ext cx="10515600" cy="1325563"/>
          </a:xfrm>
        </p:spPr>
        <p:txBody>
          <a:bodyPr/>
          <a:lstStyle/>
          <a:p>
            <a:r>
              <a:rPr lang="en-US" b="1" dirty="0"/>
              <a:t>4. Consolidates power</a:t>
            </a:r>
            <a:r>
              <a:rPr lang="en-US" dirty="0"/>
              <a:t>: seafood trade</a:t>
            </a:r>
          </a:p>
        </p:txBody>
      </p:sp>
      <p:pic>
        <p:nvPicPr>
          <p:cNvPr id="4" name="Picture 3" descr="journal.pone.0127533.g002.PNG">
            <a:extLst>
              <a:ext uri="{FF2B5EF4-FFF2-40B4-BE49-F238E27FC236}">
                <a16:creationId xmlns:a16="http://schemas.microsoft.com/office/drawing/2014/main" id="{F2A9D3DF-F733-774A-A37A-3F3CBC53F8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9541" y="1188815"/>
            <a:ext cx="9144000" cy="4748086"/>
          </a:xfrm>
          <a:prstGeom prst="rect">
            <a:avLst/>
          </a:prstGeom>
        </p:spPr>
      </p:pic>
      <p:sp>
        <p:nvSpPr>
          <p:cNvPr id="5" name="Rectangle 4">
            <a:extLst>
              <a:ext uri="{FF2B5EF4-FFF2-40B4-BE49-F238E27FC236}">
                <a16:creationId xmlns:a16="http://schemas.microsoft.com/office/drawing/2014/main" id="{D2744ECF-29D6-154E-9BF6-F173FB8B55A7}"/>
              </a:ext>
            </a:extLst>
          </p:cNvPr>
          <p:cNvSpPr/>
          <p:nvPr/>
        </p:nvSpPr>
        <p:spPr>
          <a:xfrm>
            <a:off x="0" y="5902176"/>
            <a:ext cx="3160614" cy="369332"/>
          </a:xfrm>
          <a:prstGeom prst="rect">
            <a:avLst/>
          </a:prstGeom>
        </p:spPr>
        <p:txBody>
          <a:bodyPr wrap="square">
            <a:spAutoFit/>
          </a:bodyPr>
          <a:lstStyle/>
          <a:p>
            <a:r>
              <a:rPr lang="en-US" dirty="0" err="1"/>
              <a:t>Osterblom</a:t>
            </a:r>
            <a:r>
              <a:rPr lang="en-US" dirty="0"/>
              <a:t> et al 2015 </a:t>
            </a:r>
            <a:r>
              <a:rPr lang="en-US" b="1" i="1" dirty="0" err="1"/>
              <a:t>PlosONE</a:t>
            </a:r>
            <a:endParaRPr lang="en-US" b="1" i="1" dirty="0"/>
          </a:p>
        </p:txBody>
      </p:sp>
      <p:sp>
        <p:nvSpPr>
          <p:cNvPr id="6" name="Rectangle 5">
            <a:extLst>
              <a:ext uri="{FF2B5EF4-FFF2-40B4-BE49-F238E27FC236}">
                <a16:creationId xmlns:a16="http://schemas.microsoft.com/office/drawing/2014/main" id="{0A0BA735-D21E-094B-AB4B-74D11A599AF0}"/>
              </a:ext>
            </a:extLst>
          </p:cNvPr>
          <p:cNvSpPr/>
          <p:nvPr/>
        </p:nvSpPr>
        <p:spPr>
          <a:xfrm>
            <a:off x="2865046" y="988760"/>
            <a:ext cx="6205160" cy="400110"/>
          </a:xfrm>
          <a:prstGeom prst="rect">
            <a:avLst/>
          </a:prstGeom>
        </p:spPr>
        <p:txBody>
          <a:bodyPr wrap="none">
            <a:spAutoFit/>
          </a:bodyPr>
          <a:lstStyle/>
          <a:p>
            <a:r>
              <a:rPr lang="en-GB" sz="2000" dirty="0"/>
              <a:t>Just </a:t>
            </a:r>
            <a:r>
              <a:rPr lang="en-GB" sz="2000" b="1" u="sng" dirty="0"/>
              <a:t>eighteen</a:t>
            </a:r>
            <a:r>
              <a:rPr lang="en-GB" sz="2000" dirty="0"/>
              <a:t> corporations control global trade in seafood</a:t>
            </a:r>
            <a:endParaRPr lang="en-US" sz="2000" dirty="0"/>
          </a:p>
        </p:txBody>
      </p:sp>
      <p:grpSp>
        <p:nvGrpSpPr>
          <p:cNvPr id="7" name="Group 6">
            <a:extLst>
              <a:ext uri="{FF2B5EF4-FFF2-40B4-BE49-F238E27FC236}">
                <a16:creationId xmlns:a16="http://schemas.microsoft.com/office/drawing/2014/main" id="{8FE9D557-02F0-CD4E-BE75-19048C20CEA9}"/>
              </a:ext>
            </a:extLst>
          </p:cNvPr>
          <p:cNvGrpSpPr/>
          <p:nvPr/>
        </p:nvGrpSpPr>
        <p:grpSpPr>
          <a:xfrm>
            <a:off x="91545" y="6251439"/>
            <a:ext cx="12192000" cy="606561"/>
            <a:chOff x="0" y="6251438"/>
            <a:chExt cx="12192000" cy="606561"/>
          </a:xfrm>
        </p:grpSpPr>
        <p:grpSp>
          <p:nvGrpSpPr>
            <p:cNvPr id="8" name="Group 7">
              <a:extLst>
                <a:ext uri="{FF2B5EF4-FFF2-40B4-BE49-F238E27FC236}">
                  <a16:creationId xmlns:a16="http://schemas.microsoft.com/office/drawing/2014/main" id="{6D03017A-8E8B-BF46-A410-8FCFD3AF152C}"/>
                </a:ext>
              </a:extLst>
            </p:cNvPr>
            <p:cNvGrpSpPr/>
            <p:nvPr/>
          </p:nvGrpSpPr>
          <p:grpSpPr>
            <a:xfrm>
              <a:off x="0" y="6251438"/>
              <a:ext cx="12192000" cy="606561"/>
              <a:chOff x="0" y="5860786"/>
              <a:chExt cx="12192000" cy="997214"/>
            </a:xfrm>
          </p:grpSpPr>
          <p:pic>
            <p:nvPicPr>
              <p:cNvPr id="11" name="Picture 10">
                <a:extLst>
                  <a:ext uri="{FF2B5EF4-FFF2-40B4-BE49-F238E27FC236}">
                    <a16:creationId xmlns:a16="http://schemas.microsoft.com/office/drawing/2014/main" id="{17F59129-0F99-684F-ACDD-A00904DD7925}"/>
                  </a:ext>
                </a:extLst>
              </p:cNvPr>
              <p:cNvPicPr>
                <a:picLocks noChangeAspect="1"/>
              </p:cNvPicPr>
              <p:nvPr/>
            </p:nvPicPr>
            <p:blipFill rotWithShape="1">
              <a:blip r:embed="rId3"/>
              <a:srcRect t="86036" r="70675"/>
              <a:stretch/>
            </p:blipFill>
            <p:spPr>
              <a:xfrm>
                <a:off x="0" y="5860786"/>
                <a:ext cx="3575304" cy="997214"/>
              </a:xfrm>
              <a:prstGeom prst="rect">
                <a:avLst/>
              </a:prstGeom>
            </p:spPr>
          </p:pic>
          <p:pic>
            <p:nvPicPr>
              <p:cNvPr id="12" name="Picture 11">
                <a:extLst>
                  <a:ext uri="{FF2B5EF4-FFF2-40B4-BE49-F238E27FC236}">
                    <a16:creationId xmlns:a16="http://schemas.microsoft.com/office/drawing/2014/main" id="{167125A0-FED1-CA4F-A4D9-C17C7873C72E}"/>
                  </a:ext>
                </a:extLst>
              </p:cNvPr>
              <p:cNvPicPr>
                <a:picLocks noChangeAspect="1"/>
              </p:cNvPicPr>
              <p:nvPr/>
            </p:nvPicPr>
            <p:blipFill rotWithShape="1">
              <a:blip r:embed="rId4"/>
              <a:srcRect t="70918"/>
              <a:stretch/>
            </p:blipFill>
            <p:spPr>
              <a:xfrm>
                <a:off x="3575304" y="5860786"/>
                <a:ext cx="8616696" cy="997214"/>
              </a:xfrm>
              <a:prstGeom prst="rect">
                <a:avLst/>
              </a:prstGeom>
            </p:spPr>
          </p:pic>
        </p:grpSp>
        <p:sp>
          <p:nvSpPr>
            <p:cNvPr id="9" name="Rectangle 8">
              <a:extLst>
                <a:ext uri="{FF2B5EF4-FFF2-40B4-BE49-F238E27FC236}">
                  <a16:creationId xmlns:a16="http://schemas.microsoft.com/office/drawing/2014/main" id="{B8D550AA-125A-4644-9208-46FE2AD5183E}"/>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10" name="Rectangle 9">
              <a:extLst>
                <a:ext uri="{FF2B5EF4-FFF2-40B4-BE49-F238E27FC236}">
                  <a16:creationId xmlns:a16="http://schemas.microsoft.com/office/drawing/2014/main" id="{475E3A20-3778-3545-9631-90B57582B187}"/>
                </a:ext>
              </a:extLst>
            </p:cNvPr>
            <p:cNvSpPr/>
            <p:nvPr/>
          </p:nvSpPr>
          <p:spPr>
            <a:xfrm>
              <a:off x="9144000" y="6488667"/>
              <a:ext cx="2955937" cy="369332"/>
            </a:xfrm>
            <a:prstGeom prst="rect">
              <a:avLst/>
            </a:prstGeom>
          </p:spPr>
          <p:txBody>
            <a:bodyPr wrap="none">
              <a:spAutoFit/>
            </a:bodyPr>
            <a:lstStyle/>
            <a:p>
              <a:r>
                <a:rPr lang="en-GB" dirty="0">
                  <a:hlinkClick r:id="rId5">
                    <a:extLst>
                      <a:ext uri="{A12FA001-AC4F-418D-AE19-62706E023703}">
                        <ahyp:hlinkClr xmlns:ahyp="http://schemas.microsoft.com/office/drawing/2018/hyperlinkcolor" xmlns="" val="tx"/>
                      </a:ext>
                    </a:extLst>
                  </a:hlinkClick>
                </a:rPr>
                <a:t>https://showyourstripes.info/</a:t>
              </a:r>
              <a:endParaRPr lang="en-US" dirty="0"/>
            </a:p>
          </p:txBody>
        </p:sp>
      </p:grpSp>
    </p:spTree>
    <p:extLst>
      <p:ext uri="{BB962C8B-B14F-4D97-AF65-F5344CB8AC3E}">
        <p14:creationId xmlns:p14="http://schemas.microsoft.com/office/powerpoint/2010/main" val="2971398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06F943-BAE7-7C41-876E-0114121473DC}"/>
              </a:ext>
            </a:extLst>
          </p:cNvPr>
          <p:cNvPicPr>
            <a:picLocks noChangeAspect="1"/>
          </p:cNvPicPr>
          <p:nvPr/>
        </p:nvPicPr>
        <p:blipFill>
          <a:blip r:embed="rId3"/>
          <a:stretch>
            <a:fillRect/>
          </a:stretch>
        </p:blipFill>
        <p:spPr>
          <a:xfrm>
            <a:off x="2031999" y="191293"/>
            <a:ext cx="8128000" cy="6096000"/>
          </a:xfrm>
          <a:prstGeom prst="rect">
            <a:avLst/>
          </a:prstGeom>
        </p:spPr>
      </p:pic>
      <p:grpSp>
        <p:nvGrpSpPr>
          <p:cNvPr id="10" name="Group 9">
            <a:extLst>
              <a:ext uri="{FF2B5EF4-FFF2-40B4-BE49-F238E27FC236}">
                <a16:creationId xmlns:a16="http://schemas.microsoft.com/office/drawing/2014/main" id="{1F4E5C92-3009-1C4F-AC98-5D7DB81BA274}"/>
              </a:ext>
            </a:extLst>
          </p:cNvPr>
          <p:cNvGrpSpPr/>
          <p:nvPr/>
        </p:nvGrpSpPr>
        <p:grpSpPr>
          <a:xfrm>
            <a:off x="0" y="6251438"/>
            <a:ext cx="12192000" cy="606561"/>
            <a:chOff x="0" y="6251438"/>
            <a:chExt cx="12192000" cy="606561"/>
          </a:xfrm>
        </p:grpSpPr>
        <p:grpSp>
          <p:nvGrpSpPr>
            <p:cNvPr id="11" name="Group 10">
              <a:extLst>
                <a:ext uri="{FF2B5EF4-FFF2-40B4-BE49-F238E27FC236}">
                  <a16:creationId xmlns:a16="http://schemas.microsoft.com/office/drawing/2014/main" id="{2CD184C3-D387-7D45-8CFE-E6085840133C}"/>
                </a:ext>
              </a:extLst>
            </p:cNvPr>
            <p:cNvGrpSpPr/>
            <p:nvPr/>
          </p:nvGrpSpPr>
          <p:grpSpPr>
            <a:xfrm>
              <a:off x="0" y="6251438"/>
              <a:ext cx="12192000" cy="606561"/>
              <a:chOff x="0" y="5860786"/>
              <a:chExt cx="12192000" cy="997214"/>
            </a:xfrm>
          </p:grpSpPr>
          <p:pic>
            <p:nvPicPr>
              <p:cNvPr id="14" name="Picture 13">
                <a:extLst>
                  <a:ext uri="{FF2B5EF4-FFF2-40B4-BE49-F238E27FC236}">
                    <a16:creationId xmlns:a16="http://schemas.microsoft.com/office/drawing/2014/main" id="{EB3831FF-99A3-344D-839C-FF7A56AEE41E}"/>
                  </a:ext>
                </a:extLst>
              </p:cNvPr>
              <p:cNvPicPr>
                <a:picLocks noChangeAspect="1"/>
              </p:cNvPicPr>
              <p:nvPr/>
            </p:nvPicPr>
            <p:blipFill rotWithShape="1">
              <a:blip r:embed="rId4"/>
              <a:srcRect t="86036" r="70675"/>
              <a:stretch/>
            </p:blipFill>
            <p:spPr>
              <a:xfrm>
                <a:off x="0" y="5860786"/>
                <a:ext cx="3575304" cy="997214"/>
              </a:xfrm>
              <a:prstGeom prst="rect">
                <a:avLst/>
              </a:prstGeom>
            </p:spPr>
          </p:pic>
          <p:pic>
            <p:nvPicPr>
              <p:cNvPr id="15" name="Picture 14">
                <a:extLst>
                  <a:ext uri="{FF2B5EF4-FFF2-40B4-BE49-F238E27FC236}">
                    <a16:creationId xmlns:a16="http://schemas.microsoft.com/office/drawing/2014/main" id="{9B2A0CF4-3D1D-8241-9676-8461A31FA18E}"/>
                  </a:ext>
                </a:extLst>
              </p:cNvPr>
              <p:cNvPicPr>
                <a:picLocks noChangeAspect="1"/>
              </p:cNvPicPr>
              <p:nvPr/>
            </p:nvPicPr>
            <p:blipFill rotWithShape="1">
              <a:blip r:embed="rId5"/>
              <a:srcRect t="70918"/>
              <a:stretch/>
            </p:blipFill>
            <p:spPr>
              <a:xfrm>
                <a:off x="3575304" y="5860786"/>
                <a:ext cx="8616696" cy="997214"/>
              </a:xfrm>
              <a:prstGeom prst="rect">
                <a:avLst/>
              </a:prstGeom>
            </p:spPr>
          </p:pic>
        </p:grpSp>
        <p:sp>
          <p:nvSpPr>
            <p:cNvPr id="12" name="Rectangle 11">
              <a:extLst>
                <a:ext uri="{FF2B5EF4-FFF2-40B4-BE49-F238E27FC236}">
                  <a16:creationId xmlns:a16="http://schemas.microsoft.com/office/drawing/2014/main" id="{F39A821D-D639-4445-8822-D0E964FD0D88}"/>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13" name="Rectangle 12">
              <a:extLst>
                <a:ext uri="{FF2B5EF4-FFF2-40B4-BE49-F238E27FC236}">
                  <a16:creationId xmlns:a16="http://schemas.microsoft.com/office/drawing/2014/main" id="{A3659409-8091-8B40-B7EF-DD79714378C9}"/>
                </a:ext>
              </a:extLst>
            </p:cNvPr>
            <p:cNvSpPr/>
            <p:nvPr/>
          </p:nvSpPr>
          <p:spPr>
            <a:xfrm>
              <a:off x="9144000" y="6488667"/>
              <a:ext cx="2955937" cy="369332"/>
            </a:xfrm>
            <a:prstGeom prst="rect">
              <a:avLst/>
            </a:prstGeom>
          </p:spPr>
          <p:txBody>
            <a:bodyPr wrap="none">
              <a:spAutoFit/>
            </a:bodyPr>
            <a:lstStyle/>
            <a:p>
              <a:r>
                <a:rPr lang="en-GB" dirty="0">
                  <a:hlinkClick r:id="rId6">
                    <a:extLst>
                      <a:ext uri="{A12FA001-AC4F-418D-AE19-62706E023703}">
                        <ahyp:hlinkClr xmlns:ahyp="http://schemas.microsoft.com/office/drawing/2018/hyperlinkcolor" xmlns="" val="tx"/>
                      </a:ext>
                    </a:extLst>
                  </a:hlinkClick>
                </a:rPr>
                <a:t>https://showyourstripes.info/</a:t>
              </a:r>
              <a:endParaRPr lang="en-US" dirty="0"/>
            </a:p>
          </p:txBody>
        </p:sp>
      </p:grpSp>
      <p:sp>
        <p:nvSpPr>
          <p:cNvPr id="5" name="Rectangle 4">
            <a:extLst>
              <a:ext uri="{FF2B5EF4-FFF2-40B4-BE49-F238E27FC236}">
                <a16:creationId xmlns:a16="http://schemas.microsoft.com/office/drawing/2014/main" id="{589C4EE0-F118-4A48-B4F4-12939617223C}"/>
              </a:ext>
            </a:extLst>
          </p:cNvPr>
          <p:cNvSpPr/>
          <p:nvPr/>
        </p:nvSpPr>
        <p:spPr>
          <a:xfrm>
            <a:off x="173620" y="90606"/>
            <a:ext cx="1985221" cy="584775"/>
          </a:xfrm>
          <a:prstGeom prst="rect">
            <a:avLst/>
          </a:prstGeom>
        </p:spPr>
        <p:txBody>
          <a:bodyPr wrap="square">
            <a:spAutoFit/>
          </a:bodyPr>
          <a:lstStyle/>
          <a:p>
            <a:r>
              <a:rPr lang="en-US" sz="3200" b="1" dirty="0"/>
              <a:t>Space</a:t>
            </a:r>
          </a:p>
        </p:txBody>
      </p:sp>
    </p:spTree>
    <p:extLst>
      <p:ext uri="{BB962C8B-B14F-4D97-AF65-F5344CB8AC3E}">
        <p14:creationId xmlns:p14="http://schemas.microsoft.com/office/powerpoint/2010/main" val="3443111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B51D83-1DAF-C34C-AEC0-AD405EB12230}"/>
              </a:ext>
            </a:extLst>
          </p:cNvPr>
          <p:cNvPicPr>
            <a:picLocks noChangeAspect="1"/>
          </p:cNvPicPr>
          <p:nvPr/>
        </p:nvPicPr>
        <p:blipFill>
          <a:blip r:embed="rId3"/>
          <a:stretch>
            <a:fillRect/>
          </a:stretch>
        </p:blipFill>
        <p:spPr>
          <a:xfrm rot="5400000">
            <a:off x="5080000" y="951832"/>
            <a:ext cx="8128000" cy="6096000"/>
          </a:xfrm>
          <a:prstGeom prst="rect">
            <a:avLst/>
          </a:prstGeom>
        </p:spPr>
      </p:pic>
      <p:sp>
        <p:nvSpPr>
          <p:cNvPr id="4" name="TextBox 3">
            <a:extLst>
              <a:ext uri="{FF2B5EF4-FFF2-40B4-BE49-F238E27FC236}">
                <a16:creationId xmlns:a16="http://schemas.microsoft.com/office/drawing/2014/main" id="{8ABFF8BB-5FC0-7B4C-A42C-2F83ADC9F37C}"/>
              </a:ext>
            </a:extLst>
          </p:cNvPr>
          <p:cNvSpPr txBox="1"/>
          <p:nvPr/>
        </p:nvSpPr>
        <p:spPr>
          <a:xfrm>
            <a:off x="8442960" y="6433804"/>
            <a:ext cx="3749040" cy="369332"/>
          </a:xfrm>
          <a:prstGeom prst="rect">
            <a:avLst/>
          </a:prstGeom>
          <a:noFill/>
        </p:spPr>
        <p:txBody>
          <a:bodyPr wrap="square" rtlCol="0">
            <a:spAutoFit/>
          </a:bodyPr>
          <a:lstStyle/>
          <a:p>
            <a:r>
              <a:rPr lang="en-US" dirty="0" err="1"/>
              <a:t>Jouffrey</a:t>
            </a:r>
            <a:r>
              <a:rPr lang="en-US" dirty="0"/>
              <a:t> et al (in press) </a:t>
            </a:r>
            <a:r>
              <a:rPr lang="en-US" b="1" i="1" dirty="0"/>
              <a:t>One Earth</a:t>
            </a:r>
          </a:p>
        </p:txBody>
      </p:sp>
      <p:grpSp>
        <p:nvGrpSpPr>
          <p:cNvPr id="5" name="Group 4">
            <a:extLst>
              <a:ext uri="{FF2B5EF4-FFF2-40B4-BE49-F238E27FC236}">
                <a16:creationId xmlns:a16="http://schemas.microsoft.com/office/drawing/2014/main" id="{4A41AFAD-5C9E-7F4E-BDAE-3D517D569BCB}"/>
              </a:ext>
            </a:extLst>
          </p:cNvPr>
          <p:cNvGrpSpPr/>
          <p:nvPr/>
        </p:nvGrpSpPr>
        <p:grpSpPr>
          <a:xfrm>
            <a:off x="0" y="6251438"/>
            <a:ext cx="12192000" cy="606561"/>
            <a:chOff x="0" y="6251438"/>
            <a:chExt cx="12192000" cy="606561"/>
          </a:xfrm>
        </p:grpSpPr>
        <p:grpSp>
          <p:nvGrpSpPr>
            <p:cNvPr id="6" name="Group 5">
              <a:extLst>
                <a:ext uri="{FF2B5EF4-FFF2-40B4-BE49-F238E27FC236}">
                  <a16:creationId xmlns:a16="http://schemas.microsoft.com/office/drawing/2014/main" id="{61B2A2EF-0987-5442-8563-5E391E932F3C}"/>
                </a:ext>
              </a:extLst>
            </p:cNvPr>
            <p:cNvGrpSpPr/>
            <p:nvPr/>
          </p:nvGrpSpPr>
          <p:grpSpPr>
            <a:xfrm>
              <a:off x="0" y="6251438"/>
              <a:ext cx="12192000" cy="606561"/>
              <a:chOff x="0" y="5860786"/>
              <a:chExt cx="12192000" cy="997214"/>
            </a:xfrm>
          </p:grpSpPr>
          <p:pic>
            <p:nvPicPr>
              <p:cNvPr id="9" name="Picture 8">
                <a:extLst>
                  <a:ext uri="{FF2B5EF4-FFF2-40B4-BE49-F238E27FC236}">
                    <a16:creationId xmlns:a16="http://schemas.microsoft.com/office/drawing/2014/main" id="{40105192-E16E-204C-8197-D01F64A1A3D2}"/>
                  </a:ext>
                </a:extLst>
              </p:cNvPr>
              <p:cNvPicPr>
                <a:picLocks noChangeAspect="1"/>
              </p:cNvPicPr>
              <p:nvPr/>
            </p:nvPicPr>
            <p:blipFill rotWithShape="1">
              <a:blip r:embed="rId4"/>
              <a:srcRect t="86036" r="70675"/>
              <a:stretch/>
            </p:blipFill>
            <p:spPr>
              <a:xfrm>
                <a:off x="0" y="5860786"/>
                <a:ext cx="3575304" cy="997214"/>
              </a:xfrm>
              <a:prstGeom prst="rect">
                <a:avLst/>
              </a:prstGeom>
            </p:spPr>
          </p:pic>
          <p:pic>
            <p:nvPicPr>
              <p:cNvPr id="10" name="Picture 9">
                <a:extLst>
                  <a:ext uri="{FF2B5EF4-FFF2-40B4-BE49-F238E27FC236}">
                    <a16:creationId xmlns:a16="http://schemas.microsoft.com/office/drawing/2014/main" id="{344381A7-7215-A447-8DE6-FEF0B4389712}"/>
                  </a:ext>
                </a:extLst>
              </p:cNvPr>
              <p:cNvPicPr>
                <a:picLocks noChangeAspect="1"/>
              </p:cNvPicPr>
              <p:nvPr/>
            </p:nvPicPr>
            <p:blipFill rotWithShape="1">
              <a:blip r:embed="rId5"/>
              <a:srcRect t="70918"/>
              <a:stretch/>
            </p:blipFill>
            <p:spPr>
              <a:xfrm>
                <a:off x="3575304" y="5860786"/>
                <a:ext cx="8616696" cy="997214"/>
              </a:xfrm>
              <a:prstGeom prst="rect">
                <a:avLst/>
              </a:prstGeom>
            </p:spPr>
          </p:pic>
        </p:grpSp>
        <p:sp>
          <p:nvSpPr>
            <p:cNvPr id="7" name="Rectangle 6">
              <a:extLst>
                <a:ext uri="{FF2B5EF4-FFF2-40B4-BE49-F238E27FC236}">
                  <a16:creationId xmlns:a16="http://schemas.microsoft.com/office/drawing/2014/main" id="{BBCD21E3-1C7D-C54A-BD2E-3294F5B9DDAA}"/>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8" name="Rectangle 7">
              <a:extLst>
                <a:ext uri="{FF2B5EF4-FFF2-40B4-BE49-F238E27FC236}">
                  <a16:creationId xmlns:a16="http://schemas.microsoft.com/office/drawing/2014/main" id="{7E932409-1E76-FE4B-A87E-3CB25D902F0B}"/>
                </a:ext>
              </a:extLst>
            </p:cNvPr>
            <p:cNvSpPr/>
            <p:nvPr/>
          </p:nvSpPr>
          <p:spPr>
            <a:xfrm>
              <a:off x="9144000" y="6488667"/>
              <a:ext cx="2955937" cy="369332"/>
            </a:xfrm>
            <a:prstGeom prst="rect">
              <a:avLst/>
            </a:prstGeom>
          </p:spPr>
          <p:txBody>
            <a:bodyPr wrap="none">
              <a:spAutoFit/>
            </a:bodyPr>
            <a:lstStyle/>
            <a:p>
              <a:r>
                <a:rPr lang="en-GB" dirty="0">
                  <a:hlinkClick r:id="rId6">
                    <a:extLst>
                      <a:ext uri="{A12FA001-AC4F-418D-AE19-62706E023703}">
                        <ahyp:hlinkClr xmlns:ahyp="http://schemas.microsoft.com/office/drawing/2018/hyperlinkcolor" xmlns="" val="tx"/>
                      </a:ext>
                    </a:extLst>
                  </a:hlinkClick>
                </a:rPr>
                <a:t>https://showyourstripes.info/</a:t>
              </a:r>
              <a:endParaRPr lang="en-US" dirty="0"/>
            </a:p>
          </p:txBody>
        </p:sp>
      </p:grpSp>
      <p:sp>
        <p:nvSpPr>
          <p:cNvPr id="2" name="Title 1">
            <a:extLst>
              <a:ext uri="{FF2B5EF4-FFF2-40B4-BE49-F238E27FC236}">
                <a16:creationId xmlns:a16="http://schemas.microsoft.com/office/drawing/2014/main" id="{3F9C711C-5023-8249-942D-63047EE0376E}"/>
              </a:ext>
            </a:extLst>
          </p:cNvPr>
          <p:cNvSpPr>
            <a:spLocks noGrp="1"/>
          </p:cNvSpPr>
          <p:nvPr>
            <p:ph type="title"/>
          </p:nvPr>
        </p:nvSpPr>
        <p:spPr/>
        <p:txBody>
          <a:bodyPr/>
          <a:lstStyle/>
          <a:p>
            <a:r>
              <a:rPr lang="en-US" dirty="0"/>
              <a:t>What is happening?</a:t>
            </a:r>
          </a:p>
        </p:txBody>
      </p:sp>
      <p:sp>
        <p:nvSpPr>
          <p:cNvPr id="26" name="Content Placeholder 25">
            <a:extLst>
              <a:ext uri="{FF2B5EF4-FFF2-40B4-BE49-F238E27FC236}">
                <a16:creationId xmlns:a16="http://schemas.microsoft.com/office/drawing/2014/main" id="{4E4B9E32-5584-8E44-B628-0FFB8A6786E7}"/>
              </a:ext>
            </a:extLst>
          </p:cNvPr>
          <p:cNvSpPr>
            <a:spLocks noGrp="1"/>
          </p:cNvSpPr>
          <p:nvPr>
            <p:ph idx="1"/>
          </p:nvPr>
        </p:nvSpPr>
        <p:spPr>
          <a:xfrm>
            <a:off x="440803" y="1941527"/>
            <a:ext cx="5655197" cy="3244086"/>
          </a:xfrm>
        </p:spPr>
        <p:txBody>
          <a:bodyPr>
            <a:normAutofit fontScale="92500" lnSpcReduction="20000"/>
          </a:bodyPr>
          <a:lstStyle/>
          <a:p>
            <a:r>
              <a:rPr lang="en-US" b="1" dirty="0"/>
              <a:t>Drives ecosystem collapse</a:t>
            </a:r>
          </a:p>
          <a:p>
            <a:r>
              <a:rPr lang="en-US" b="1" dirty="0"/>
              <a:t>Ignores social justice</a:t>
            </a:r>
          </a:p>
          <a:p>
            <a:pPr lvl="1"/>
            <a:r>
              <a:rPr lang="en-US" dirty="0"/>
              <a:t>Cerates and exacerbates inequities</a:t>
            </a:r>
          </a:p>
          <a:p>
            <a:pPr lvl="1"/>
            <a:r>
              <a:rPr lang="en-US" dirty="0"/>
              <a:t>Fuels conflict</a:t>
            </a:r>
          </a:p>
          <a:p>
            <a:r>
              <a:rPr lang="en-US" b="1" dirty="0"/>
              <a:t>Undermines labor </a:t>
            </a:r>
          </a:p>
          <a:p>
            <a:pPr lvl="1"/>
            <a:r>
              <a:rPr lang="en-US" dirty="0"/>
              <a:t>Precarity</a:t>
            </a:r>
          </a:p>
          <a:p>
            <a:r>
              <a:rPr lang="en-US" b="1" dirty="0"/>
              <a:t>Consolidates power</a:t>
            </a:r>
          </a:p>
          <a:p>
            <a:pPr lvl="1"/>
            <a:r>
              <a:rPr lang="en-US" dirty="0"/>
              <a:t>Race to capitalizes the oceans- to turn them into capital</a:t>
            </a:r>
          </a:p>
        </p:txBody>
      </p:sp>
    </p:spTree>
    <p:extLst>
      <p:ext uri="{BB962C8B-B14F-4D97-AF65-F5344CB8AC3E}">
        <p14:creationId xmlns:p14="http://schemas.microsoft.com/office/powerpoint/2010/main" val="3524751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4558C6-8F12-174F-9FD8-5938E40F393E}"/>
              </a:ext>
            </a:extLst>
          </p:cNvPr>
          <p:cNvPicPr>
            <a:picLocks noChangeAspect="1"/>
          </p:cNvPicPr>
          <p:nvPr/>
        </p:nvPicPr>
        <p:blipFill rotWithShape="1">
          <a:blip r:embed="rId3">
            <a:alphaModFix amt="50000"/>
          </a:blip>
          <a:srcRect b="26101"/>
          <a:stretch/>
        </p:blipFill>
        <p:spPr>
          <a:xfrm>
            <a:off x="0" y="0"/>
            <a:ext cx="12192000" cy="6757312"/>
          </a:xfrm>
          <a:prstGeom prst="rect">
            <a:avLst/>
          </a:prstGeom>
        </p:spPr>
      </p:pic>
      <p:grpSp>
        <p:nvGrpSpPr>
          <p:cNvPr id="10" name="Group 9">
            <a:extLst>
              <a:ext uri="{FF2B5EF4-FFF2-40B4-BE49-F238E27FC236}">
                <a16:creationId xmlns:a16="http://schemas.microsoft.com/office/drawing/2014/main" id="{1F4E5C92-3009-1C4F-AC98-5D7DB81BA274}"/>
              </a:ext>
            </a:extLst>
          </p:cNvPr>
          <p:cNvGrpSpPr/>
          <p:nvPr/>
        </p:nvGrpSpPr>
        <p:grpSpPr>
          <a:xfrm>
            <a:off x="0" y="6251438"/>
            <a:ext cx="12192000" cy="606561"/>
            <a:chOff x="0" y="6251438"/>
            <a:chExt cx="12192000" cy="606561"/>
          </a:xfrm>
        </p:grpSpPr>
        <p:grpSp>
          <p:nvGrpSpPr>
            <p:cNvPr id="11" name="Group 10">
              <a:extLst>
                <a:ext uri="{FF2B5EF4-FFF2-40B4-BE49-F238E27FC236}">
                  <a16:creationId xmlns:a16="http://schemas.microsoft.com/office/drawing/2014/main" id="{2CD184C3-D387-7D45-8CFE-E6085840133C}"/>
                </a:ext>
              </a:extLst>
            </p:cNvPr>
            <p:cNvGrpSpPr/>
            <p:nvPr/>
          </p:nvGrpSpPr>
          <p:grpSpPr>
            <a:xfrm>
              <a:off x="0" y="6251438"/>
              <a:ext cx="12192000" cy="606561"/>
              <a:chOff x="0" y="5860786"/>
              <a:chExt cx="12192000" cy="997214"/>
            </a:xfrm>
          </p:grpSpPr>
          <p:pic>
            <p:nvPicPr>
              <p:cNvPr id="14" name="Picture 13">
                <a:extLst>
                  <a:ext uri="{FF2B5EF4-FFF2-40B4-BE49-F238E27FC236}">
                    <a16:creationId xmlns:a16="http://schemas.microsoft.com/office/drawing/2014/main" id="{EB3831FF-99A3-344D-839C-FF7A56AEE41E}"/>
                  </a:ext>
                </a:extLst>
              </p:cNvPr>
              <p:cNvPicPr>
                <a:picLocks noChangeAspect="1"/>
              </p:cNvPicPr>
              <p:nvPr/>
            </p:nvPicPr>
            <p:blipFill rotWithShape="1">
              <a:blip r:embed="rId4"/>
              <a:srcRect t="86036" r="70675"/>
              <a:stretch/>
            </p:blipFill>
            <p:spPr>
              <a:xfrm>
                <a:off x="0" y="5860786"/>
                <a:ext cx="3575304" cy="997214"/>
              </a:xfrm>
              <a:prstGeom prst="rect">
                <a:avLst/>
              </a:prstGeom>
            </p:spPr>
          </p:pic>
          <p:pic>
            <p:nvPicPr>
              <p:cNvPr id="15" name="Picture 14">
                <a:extLst>
                  <a:ext uri="{FF2B5EF4-FFF2-40B4-BE49-F238E27FC236}">
                    <a16:creationId xmlns:a16="http://schemas.microsoft.com/office/drawing/2014/main" id="{9B2A0CF4-3D1D-8241-9676-8461A31FA18E}"/>
                  </a:ext>
                </a:extLst>
              </p:cNvPr>
              <p:cNvPicPr>
                <a:picLocks noChangeAspect="1"/>
              </p:cNvPicPr>
              <p:nvPr/>
            </p:nvPicPr>
            <p:blipFill rotWithShape="1">
              <a:blip r:embed="rId5"/>
              <a:srcRect t="70918"/>
              <a:stretch/>
            </p:blipFill>
            <p:spPr>
              <a:xfrm>
                <a:off x="3575304" y="5860786"/>
                <a:ext cx="8616696" cy="997214"/>
              </a:xfrm>
              <a:prstGeom prst="rect">
                <a:avLst/>
              </a:prstGeom>
            </p:spPr>
          </p:pic>
        </p:grpSp>
        <p:sp>
          <p:nvSpPr>
            <p:cNvPr id="12" name="Rectangle 11">
              <a:extLst>
                <a:ext uri="{FF2B5EF4-FFF2-40B4-BE49-F238E27FC236}">
                  <a16:creationId xmlns:a16="http://schemas.microsoft.com/office/drawing/2014/main" id="{F39A821D-D639-4445-8822-D0E964FD0D88}"/>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13" name="Rectangle 12">
              <a:extLst>
                <a:ext uri="{FF2B5EF4-FFF2-40B4-BE49-F238E27FC236}">
                  <a16:creationId xmlns:a16="http://schemas.microsoft.com/office/drawing/2014/main" id="{A3659409-8091-8B40-B7EF-DD79714378C9}"/>
                </a:ext>
              </a:extLst>
            </p:cNvPr>
            <p:cNvSpPr/>
            <p:nvPr/>
          </p:nvSpPr>
          <p:spPr>
            <a:xfrm>
              <a:off x="9144000" y="6488667"/>
              <a:ext cx="2955937" cy="369332"/>
            </a:xfrm>
            <a:prstGeom prst="rect">
              <a:avLst/>
            </a:prstGeom>
          </p:spPr>
          <p:txBody>
            <a:bodyPr wrap="none">
              <a:spAutoFit/>
            </a:bodyPr>
            <a:lstStyle/>
            <a:p>
              <a:r>
                <a:rPr lang="en-GB" dirty="0">
                  <a:hlinkClick r:id="rId6">
                    <a:extLst>
                      <a:ext uri="{A12FA001-AC4F-418D-AE19-62706E023703}">
                        <ahyp:hlinkClr xmlns:ahyp="http://schemas.microsoft.com/office/drawing/2018/hyperlinkcolor" xmlns="" val="tx"/>
                      </a:ext>
                    </a:extLst>
                  </a:hlinkClick>
                </a:rPr>
                <a:t>https://showyourstripes.info/</a:t>
              </a:r>
              <a:endParaRPr lang="en-US" dirty="0"/>
            </a:p>
          </p:txBody>
        </p:sp>
      </p:grpSp>
      <p:sp>
        <p:nvSpPr>
          <p:cNvPr id="2" name="Title 1">
            <a:extLst>
              <a:ext uri="{FF2B5EF4-FFF2-40B4-BE49-F238E27FC236}">
                <a16:creationId xmlns:a16="http://schemas.microsoft.com/office/drawing/2014/main" id="{40C1448E-FD8B-1E49-9647-A69C5B381BC6}"/>
              </a:ext>
            </a:extLst>
          </p:cNvPr>
          <p:cNvSpPr>
            <a:spLocks noGrp="1"/>
          </p:cNvSpPr>
          <p:nvPr>
            <p:ph type="title"/>
          </p:nvPr>
        </p:nvSpPr>
        <p:spPr>
          <a:xfrm>
            <a:off x="838200" y="483923"/>
            <a:ext cx="10515600" cy="1060311"/>
          </a:xfrm>
          <a:solidFill>
            <a:srgbClr val="FFFFFF"/>
          </a:solidFill>
        </p:spPr>
        <p:txBody>
          <a:bodyPr/>
          <a:lstStyle/>
          <a:p>
            <a:r>
              <a:rPr lang="en-US" b="1" dirty="0"/>
              <a:t>Transformation imperative</a:t>
            </a:r>
          </a:p>
        </p:txBody>
      </p:sp>
      <p:sp>
        <p:nvSpPr>
          <p:cNvPr id="16" name="Content Placeholder 2">
            <a:extLst>
              <a:ext uri="{FF2B5EF4-FFF2-40B4-BE49-F238E27FC236}">
                <a16:creationId xmlns:a16="http://schemas.microsoft.com/office/drawing/2014/main" id="{8E67C2B4-1BC6-F742-9662-5BE0E5AFE6E4}"/>
              </a:ext>
            </a:extLst>
          </p:cNvPr>
          <p:cNvSpPr txBox="1">
            <a:spLocks/>
          </p:cNvSpPr>
          <p:nvPr/>
        </p:nvSpPr>
        <p:spPr>
          <a:xfrm>
            <a:off x="838200" y="1938996"/>
            <a:ext cx="10515600" cy="1151867"/>
          </a:xfrm>
          <a:prstGeom prst="rect">
            <a:avLst/>
          </a:prstGeom>
          <a:solidFill>
            <a:srgbClr val="FFFFFF"/>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A ‘significant reordering that challenges existing structures to produce fundamentally novel relationships (Brown 2015; O’Brien 2012; Pelling 2010)</a:t>
            </a:r>
          </a:p>
          <a:p>
            <a:pPr lvl="1"/>
            <a:r>
              <a:rPr lang="en-GB" sz="2000" dirty="0"/>
              <a:t>Already under way changing our relationships with the ocean</a:t>
            </a:r>
          </a:p>
        </p:txBody>
      </p:sp>
      <p:sp>
        <p:nvSpPr>
          <p:cNvPr id="17" name="Content Placeholder 2">
            <a:extLst>
              <a:ext uri="{FF2B5EF4-FFF2-40B4-BE49-F238E27FC236}">
                <a16:creationId xmlns:a16="http://schemas.microsoft.com/office/drawing/2014/main" id="{FC1CDB54-BA1A-9341-9DA5-C70D21970EC1}"/>
              </a:ext>
            </a:extLst>
          </p:cNvPr>
          <p:cNvSpPr txBox="1">
            <a:spLocks/>
          </p:cNvSpPr>
          <p:nvPr/>
        </p:nvSpPr>
        <p:spPr>
          <a:xfrm>
            <a:off x="838200" y="3252805"/>
            <a:ext cx="10515600" cy="1237053"/>
          </a:xfrm>
          <a:prstGeom prst="rect">
            <a:avLst/>
          </a:prstGeom>
          <a:solidFill>
            <a:srgbClr val="FFFFFF"/>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promise of prosperity is alluring, but the core contradiction of capitalism is borne out here- that of increased poverty. </a:t>
            </a:r>
          </a:p>
          <a:p>
            <a:pPr lvl="1"/>
            <a:r>
              <a:rPr lang="en-US" sz="2000" dirty="0"/>
              <a:t>While exacerbating environmental decline</a:t>
            </a:r>
          </a:p>
        </p:txBody>
      </p:sp>
      <p:sp>
        <p:nvSpPr>
          <p:cNvPr id="18" name="Content Placeholder 2">
            <a:extLst>
              <a:ext uri="{FF2B5EF4-FFF2-40B4-BE49-F238E27FC236}">
                <a16:creationId xmlns:a16="http://schemas.microsoft.com/office/drawing/2014/main" id="{101449CB-30D1-144D-943F-52E60CEE4692}"/>
              </a:ext>
            </a:extLst>
          </p:cNvPr>
          <p:cNvSpPr txBox="1">
            <a:spLocks/>
          </p:cNvSpPr>
          <p:nvPr/>
        </p:nvSpPr>
        <p:spPr>
          <a:xfrm>
            <a:off x="838200" y="4651800"/>
            <a:ext cx="10515600" cy="1288409"/>
          </a:xfrm>
          <a:prstGeom prst="rect">
            <a:avLst/>
          </a:prstGeom>
          <a:solidFill>
            <a:srgbClr val="FFFFFF"/>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new values that this transformation reflects lacks legitimacy</a:t>
            </a:r>
          </a:p>
          <a:p>
            <a:pPr lvl="1"/>
            <a:r>
              <a:rPr lang="en-US" sz="2000" dirty="0"/>
              <a:t>Will the BE provides that legitimacy?</a:t>
            </a:r>
          </a:p>
          <a:p>
            <a:pPr lvl="1"/>
            <a:r>
              <a:rPr lang="en-US" sz="2000" dirty="0"/>
              <a:t>If these values do not represent the communities and actors we represent then we have a duty to act</a:t>
            </a:r>
          </a:p>
        </p:txBody>
      </p:sp>
    </p:spTree>
    <p:extLst>
      <p:ext uri="{BB962C8B-B14F-4D97-AF65-F5344CB8AC3E}">
        <p14:creationId xmlns:p14="http://schemas.microsoft.com/office/powerpoint/2010/main" val="85168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5D085-F588-5740-84C3-62A8B71A7CF2}"/>
              </a:ext>
            </a:extLst>
          </p:cNvPr>
          <p:cNvPicPr>
            <a:picLocks noChangeAspect="1"/>
          </p:cNvPicPr>
          <p:nvPr/>
        </p:nvPicPr>
        <p:blipFill>
          <a:blip r:embed="rId2"/>
          <a:stretch>
            <a:fillRect/>
          </a:stretch>
        </p:blipFill>
        <p:spPr>
          <a:xfrm>
            <a:off x="5414" y="0"/>
            <a:ext cx="12181172" cy="6858000"/>
          </a:xfrm>
          <a:prstGeom prst="rect">
            <a:avLst/>
          </a:prstGeom>
        </p:spPr>
      </p:pic>
      <p:sp>
        <p:nvSpPr>
          <p:cNvPr id="4" name="Title 1">
            <a:extLst>
              <a:ext uri="{FF2B5EF4-FFF2-40B4-BE49-F238E27FC236}">
                <a16:creationId xmlns:a16="http://schemas.microsoft.com/office/drawing/2014/main" id="{63B58D69-1C11-AA4A-B5E4-7135FB47876C}"/>
              </a:ext>
            </a:extLst>
          </p:cNvPr>
          <p:cNvSpPr txBox="1">
            <a:spLocks/>
          </p:cNvSpPr>
          <p:nvPr/>
        </p:nvSpPr>
        <p:spPr>
          <a:xfrm>
            <a:off x="1143000" y="5513123"/>
            <a:ext cx="10515600" cy="1060311"/>
          </a:xfrm>
          <a:prstGeom prst="rect">
            <a:avLst/>
          </a:prstGeom>
          <a:solidFill>
            <a:srgbClr val="FFFFFF"/>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The dark side of transformation</a:t>
            </a:r>
          </a:p>
          <a:p>
            <a:r>
              <a:rPr lang="en-US" sz="3200" dirty="0"/>
              <a:t>(</a:t>
            </a:r>
            <a:r>
              <a:rPr lang="en-US" sz="2800" dirty="0"/>
              <a:t>Blythe 2019 Antipode)</a:t>
            </a:r>
            <a:endParaRPr lang="en-US" dirty="0"/>
          </a:p>
        </p:txBody>
      </p:sp>
    </p:spTree>
    <p:extLst>
      <p:ext uri="{BB962C8B-B14F-4D97-AF65-F5344CB8AC3E}">
        <p14:creationId xmlns:p14="http://schemas.microsoft.com/office/powerpoint/2010/main" val="321979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4558C6-8F12-174F-9FD8-5938E40F393E}"/>
              </a:ext>
            </a:extLst>
          </p:cNvPr>
          <p:cNvPicPr>
            <a:picLocks noChangeAspect="1"/>
          </p:cNvPicPr>
          <p:nvPr/>
        </p:nvPicPr>
        <p:blipFill rotWithShape="1">
          <a:blip r:embed="rId3">
            <a:alphaModFix amt="50000"/>
          </a:blip>
          <a:srcRect b="26101"/>
          <a:stretch/>
        </p:blipFill>
        <p:spPr>
          <a:xfrm>
            <a:off x="0" y="0"/>
            <a:ext cx="12192000" cy="6757312"/>
          </a:xfrm>
          <a:prstGeom prst="rect">
            <a:avLst/>
          </a:prstGeom>
        </p:spPr>
      </p:pic>
      <p:grpSp>
        <p:nvGrpSpPr>
          <p:cNvPr id="10" name="Group 9">
            <a:extLst>
              <a:ext uri="{FF2B5EF4-FFF2-40B4-BE49-F238E27FC236}">
                <a16:creationId xmlns:a16="http://schemas.microsoft.com/office/drawing/2014/main" id="{1F4E5C92-3009-1C4F-AC98-5D7DB81BA274}"/>
              </a:ext>
            </a:extLst>
          </p:cNvPr>
          <p:cNvGrpSpPr/>
          <p:nvPr/>
        </p:nvGrpSpPr>
        <p:grpSpPr>
          <a:xfrm>
            <a:off x="0" y="6251438"/>
            <a:ext cx="12192000" cy="606561"/>
            <a:chOff x="0" y="6251438"/>
            <a:chExt cx="12192000" cy="606561"/>
          </a:xfrm>
        </p:grpSpPr>
        <p:grpSp>
          <p:nvGrpSpPr>
            <p:cNvPr id="11" name="Group 10">
              <a:extLst>
                <a:ext uri="{FF2B5EF4-FFF2-40B4-BE49-F238E27FC236}">
                  <a16:creationId xmlns:a16="http://schemas.microsoft.com/office/drawing/2014/main" id="{2CD184C3-D387-7D45-8CFE-E6085840133C}"/>
                </a:ext>
              </a:extLst>
            </p:cNvPr>
            <p:cNvGrpSpPr/>
            <p:nvPr/>
          </p:nvGrpSpPr>
          <p:grpSpPr>
            <a:xfrm>
              <a:off x="0" y="6251438"/>
              <a:ext cx="12192000" cy="606561"/>
              <a:chOff x="0" y="5860786"/>
              <a:chExt cx="12192000" cy="997214"/>
            </a:xfrm>
          </p:grpSpPr>
          <p:pic>
            <p:nvPicPr>
              <p:cNvPr id="14" name="Picture 13">
                <a:extLst>
                  <a:ext uri="{FF2B5EF4-FFF2-40B4-BE49-F238E27FC236}">
                    <a16:creationId xmlns:a16="http://schemas.microsoft.com/office/drawing/2014/main" id="{EB3831FF-99A3-344D-839C-FF7A56AEE41E}"/>
                  </a:ext>
                </a:extLst>
              </p:cNvPr>
              <p:cNvPicPr>
                <a:picLocks noChangeAspect="1"/>
              </p:cNvPicPr>
              <p:nvPr/>
            </p:nvPicPr>
            <p:blipFill rotWithShape="1">
              <a:blip r:embed="rId4"/>
              <a:srcRect t="86036" r="70675"/>
              <a:stretch/>
            </p:blipFill>
            <p:spPr>
              <a:xfrm>
                <a:off x="0" y="5860786"/>
                <a:ext cx="3575304" cy="997214"/>
              </a:xfrm>
              <a:prstGeom prst="rect">
                <a:avLst/>
              </a:prstGeom>
            </p:spPr>
          </p:pic>
          <p:pic>
            <p:nvPicPr>
              <p:cNvPr id="15" name="Picture 14">
                <a:extLst>
                  <a:ext uri="{FF2B5EF4-FFF2-40B4-BE49-F238E27FC236}">
                    <a16:creationId xmlns:a16="http://schemas.microsoft.com/office/drawing/2014/main" id="{9B2A0CF4-3D1D-8241-9676-8461A31FA18E}"/>
                  </a:ext>
                </a:extLst>
              </p:cNvPr>
              <p:cNvPicPr>
                <a:picLocks noChangeAspect="1"/>
              </p:cNvPicPr>
              <p:nvPr/>
            </p:nvPicPr>
            <p:blipFill rotWithShape="1">
              <a:blip r:embed="rId5"/>
              <a:srcRect t="70918"/>
              <a:stretch/>
            </p:blipFill>
            <p:spPr>
              <a:xfrm>
                <a:off x="3575304" y="5860786"/>
                <a:ext cx="8616696" cy="997214"/>
              </a:xfrm>
              <a:prstGeom prst="rect">
                <a:avLst/>
              </a:prstGeom>
            </p:spPr>
          </p:pic>
        </p:grpSp>
        <p:sp>
          <p:nvSpPr>
            <p:cNvPr id="12" name="Rectangle 11">
              <a:extLst>
                <a:ext uri="{FF2B5EF4-FFF2-40B4-BE49-F238E27FC236}">
                  <a16:creationId xmlns:a16="http://schemas.microsoft.com/office/drawing/2014/main" id="{F39A821D-D639-4445-8822-D0E964FD0D88}"/>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13" name="Rectangle 12">
              <a:extLst>
                <a:ext uri="{FF2B5EF4-FFF2-40B4-BE49-F238E27FC236}">
                  <a16:creationId xmlns:a16="http://schemas.microsoft.com/office/drawing/2014/main" id="{A3659409-8091-8B40-B7EF-DD79714378C9}"/>
                </a:ext>
              </a:extLst>
            </p:cNvPr>
            <p:cNvSpPr/>
            <p:nvPr/>
          </p:nvSpPr>
          <p:spPr>
            <a:xfrm>
              <a:off x="9144000" y="6488667"/>
              <a:ext cx="2955937" cy="369332"/>
            </a:xfrm>
            <a:prstGeom prst="rect">
              <a:avLst/>
            </a:prstGeom>
          </p:spPr>
          <p:txBody>
            <a:bodyPr wrap="none">
              <a:spAutoFit/>
            </a:bodyPr>
            <a:lstStyle/>
            <a:p>
              <a:r>
                <a:rPr lang="en-GB" dirty="0">
                  <a:hlinkClick r:id="rId6">
                    <a:extLst>
                      <a:ext uri="{A12FA001-AC4F-418D-AE19-62706E023703}">
                        <ahyp:hlinkClr xmlns:ahyp="http://schemas.microsoft.com/office/drawing/2018/hyperlinkcolor" xmlns="" val="tx"/>
                      </a:ext>
                    </a:extLst>
                  </a:hlinkClick>
                </a:rPr>
                <a:t>https://showyourstripes.info/</a:t>
              </a:r>
              <a:endParaRPr lang="en-US" dirty="0"/>
            </a:p>
          </p:txBody>
        </p:sp>
      </p:grpSp>
      <p:sp>
        <p:nvSpPr>
          <p:cNvPr id="16" name="Title 1">
            <a:extLst>
              <a:ext uri="{FF2B5EF4-FFF2-40B4-BE49-F238E27FC236}">
                <a16:creationId xmlns:a16="http://schemas.microsoft.com/office/drawing/2014/main" id="{2279525D-2D43-F440-8608-E643B303EF04}"/>
              </a:ext>
            </a:extLst>
          </p:cNvPr>
          <p:cNvSpPr txBox="1">
            <a:spLocks/>
          </p:cNvSpPr>
          <p:nvPr/>
        </p:nvSpPr>
        <p:spPr>
          <a:xfrm>
            <a:off x="838200" y="483923"/>
            <a:ext cx="10515600" cy="1060311"/>
          </a:xfrm>
          <a:prstGeom prst="rect">
            <a:avLst/>
          </a:prstGeom>
          <a:solidFill>
            <a:srgbClr val="FFFFFF">
              <a:alpha val="76078"/>
            </a:srgb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Transformation imperative</a:t>
            </a:r>
            <a:endParaRPr lang="en-US" b="1" dirty="0"/>
          </a:p>
        </p:txBody>
      </p:sp>
      <p:sp>
        <p:nvSpPr>
          <p:cNvPr id="17" name="Content Placeholder 2">
            <a:extLst>
              <a:ext uri="{FF2B5EF4-FFF2-40B4-BE49-F238E27FC236}">
                <a16:creationId xmlns:a16="http://schemas.microsoft.com/office/drawing/2014/main" id="{F9F8600A-2964-9545-913B-DE1ABEEC3E6D}"/>
              </a:ext>
            </a:extLst>
          </p:cNvPr>
          <p:cNvSpPr txBox="1">
            <a:spLocks/>
          </p:cNvSpPr>
          <p:nvPr/>
        </p:nvSpPr>
        <p:spPr>
          <a:xfrm>
            <a:off x="863600" y="1875757"/>
            <a:ext cx="10515600" cy="918243"/>
          </a:xfrm>
          <a:prstGeom prst="rect">
            <a:avLst/>
          </a:prstGeom>
          <a:solidFill>
            <a:srgbClr val="FFFFFF">
              <a:alpha val="76078"/>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Access and control is clearly important, but is resistance here enough?</a:t>
            </a:r>
          </a:p>
        </p:txBody>
      </p:sp>
      <p:sp>
        <p:nvSpPr>
          <p:cNvPr id="20" name="Content Placeholder 2">
            <a:extLst>
              <a:ext uri="{FF2B5EF4-FFF2-40B4-BE49-F238E27FC236}">
                <a16:creationId xmlns:a16="http://schemas.microsoft.com/office/drawing/2014/main" id="{B060DABA-7493-ED4B-A19C-5AD04EDDAA61}"/>
              </a:ext>
            </a:extLst>
          </p:cNvPr>
          <p:cNvSpPr txBox="1">
            <a:spLocks/>
          </p:cNvSpPr>
          <p:nvPr/>
        </p:nvSpPr>
        <p:spPr>
          <a:xfrm>
            <a:off x="838200" y="2920401"/>
            <a:ext cx="10515600" cy="715043"/>
          </a:xfrm>
          <a:prstGeom prst="rect">
            <a:avLst/>
          </a:prstGeom>
          <a:solidFill>
            <a:srgbClr val="FFFFFF">
              <a:alpha val="76078"/>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Entanglement of materials and sociocultural relations</a:t>
            </a:r>
          </a:p>
        </p:txBody>
      </p:sp>
      <p:sp>
        <p:nvSpPr>
          <p:cNvPr id="21" name="Content Placeholder 2">
            <a:extLst>
              <a:ext uri="{FF2B5EF4-FFF2-40B4-BE49-F238E27FC236}">
                <a16:creationId xmlns:a16="http://schemas.microsoft.com/office/drawing/2014/main" id="{1B6AB4B4-1FF5-574A-9680-727DD369E083}"/>
              </a:ext>
            </a:extLst>
          </p:cNvPr>
          <p:cNvSpPr txBox="1">
            <a:spLocks/>
          </p:cNvSpPr>
          <p:nvPr/>
        </p:nvSpPr>
        <p:spPr>
          <a:xfrm>
            <a:off x="838200" y="3745436"/>
            <a:ext cx="10515600" cy="1402166"/>
          </a:xfrm>
          <a:prstGeom prst="rect">
            <a:avLst/>
          </a:prstGeom>
          <a:solidFill>
            <a:srgbClr val="FFFFFF">
              <a:alpha val="76078"/>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Need to:</a:t>
            </a:r>
          </a:p>
          <a:p>
            <a:pPr lvl="1"/>
            <a:r>
              <a:rPr lang="en-US" dirty="0"/>
              <a:t>challenge hegemonic power</a:t>
            </a:r>
          </a:p>
          <a:p>
            <a:pPr lvl="1"/>
            <a:r>
              <a:rPr lang="en-US" dirty="0">
                <a:sym typeface="Wingdings" pitchFamily="2" charset="2"/>
              </a:rPr>
              <a:t>resist valorization of a homogenized value</a:t>
            </a:r>
          </a:p>
        </p:txBody>
      </p:sp>
      <p:sp>
        <p:nvSpPr>
          <p:cNvPr id="22" name="Content Placeholder 2">
            <a:extLst>
              <a:ext uri="{FF2B5EF4-FFF2-40B4-BE49-F238E27FC236}">
                <a16:creationId xmlns:a16="http://schemas.microsoft.com/office/drawing/2014/main" id="{0A825012-8549-434E-BE44-9787AE4DDC1E}"/>
              </a:ext>
            </a:extLst>
          </p:cNvPr>
          <p:cNvSpPr txBox="1">
            <a:spLocks/>
          </p:cNvSpPr>
          <p:nvPr/>
        </p:nvSpPr>
        <p:spPr>
          <a:xfrm>
            <a:off x="838200" y="5216650"/>
            <a:ext cx="10515600" cy="918243"/>
          </a:xfrm>
          <a:prstGeom prst="rect">
            <a:avLst/>
          </a:prstGeom>
          <a:solidFill>
            <a:srgbClr val="FFFFFF">
              <a:alpha val="76078"/>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ym typeface="Wingdings" pitchFamily="2" charset="2"/>
              </a:rPr>
              <a:t>Redefine/reclaim what is of value, starting from a social justice foundation, with human society at the core</a:t>
            </a:r>
            <a:endParaRPr lang="en-US" dirty="0"/>
          </a:p>
        </p:txBody>
      </p:sp>
    </p:spTree>
    <p:extLst>
      <p:ext uri="{BB962C8B-B14F-4D97-AF65-F5344CB8AC3E}">
        <p14:creationId xmlns:p14="http://schemas.microsoft.com/office/powerpoint/2010/main" val="270554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7061D-41DC-3142-B799-B54870CE4954}"/>
              </a:ext>
            </a:extLst>
          </p:cNvPr>
          <p:cNvPicPr>
            <a:picLocks noChangeAspect="1"/>
          </p:cNvPicPr>
          <p:nvPr/>
        </p:nvPicPr>
        <p:blipFill rotWithShape="1">
          <a:blip r:embed="rId2"/>
          <a:srcRect t="10199" b="10600"/>
          <a:stretch/>
        </p:blipFill>
        <p:spPr>
          <a:xfrm>
            <a:off x="0" y="0"/>
            <a:ext cx="12192000" cy="7242048"/>
          </a:xfrm>
          <a:prstGeom prst="rect">
            <a:avLst/>
          </a:prstGeom>
        </p:spPr>
      </p:pic>
      <p:sp>
        <p:nvSpPr>
          <p:cNvPr id="4" name="Title 3">
            <a:extLst>
              <a:ext uri="{FF2B5EF4-FFF2-40B4-BE49-F238E27FC236}">
                <a16:creationId xmlns:a16="http://schemas.microsoft.com/office/drawing/2014/main" id="{12A0978A-2567-704C-A280-28D536A6962F}"/>
              </a:ext>
            </a:extLst>
          </p:cNvPr>
          <p:cNvSpPr>
            <a:spLocks noGrp="1"/>
          </p:cNvSpPr>
          <p:nvPr>
            <p:ph type="ctrTitle"/>
          </p:nvPr>
        </p:nvSpPr>
        <p:spPr/>
        <p:txBody>
          <a:bodyPr/>
          <a:lstStyle/>
          <a:p>
            <a:r>
              <a:rPr lang="en-US" dirty="0"/>
              <a:t>Thankyou</a:t>
            </a:r>
          </a:p>
        </p:txBody>
      </p:sp>
      <p:grpSp>
        <p:nvGrpSpPr>
          <p:cNvPr id="5" name="Group 4">
            <a:extLst>
              <a:ext uri="{FF2B5EF4-FFF2-40B4-BE49-F238E27FC236}">
                <a16:creationId xmlns:a16="http://schemas.microsoft.com/office/drawing/2014/main" id="{55002CD1-0DB9-DC4A-8F8D-F759B91498AF}"/>
              </a:ext>
            </a:extLst>
          </p:cNvPr>
          <p:cNvGrpSpPr/>
          <p:nvPr/>
        </p:nvGrpSpPr>
        <p:grpSpPr>
          <a:xfrm>
            <a:off x="0" y="6251438"/>
            <a:ext cx="12192000" cy="606561"/>
            <a:chOff x="0" y="6251438"/>
            <a:chExt cx="12192000" cy="606561"/>
          </a:xfrm>
        </p:grpSpPr>
        <p:grpSp>
          <p:nvGrpSpPr>
            <p:cNvPr id="6" name="Group 5">
              <a:extLst>
                <a:ext uri="{FF2B5EF4-FFF2-40B4-BE49-F238E27FC236}">
                  <a16:creationId xmlns:a16="http://schemas.microsoft.com/office/drawing/2014/main" id="{83568426-9A5B-A14D-A70C-BB7077879AFD}"/>
                </a:ext>
              </a:extLst>
            </p:cNvPr>
            <p:cNvGrpSpPr/>
            <p:nvPr/>
          </p:nvGrpSpPr>
          <p:grpSpPr>
            <a:xfrm>
              <a:off x="0" y="6251438"/>
              <a:ext cx="12192000" cy="606561"/>
              <a:chOff x="0" y="5860786"/>
              <a:chExt cx="12192000" cy="997214"/>
            </a:xfrm>
          </p:grpSpPr>
          <p:pic>
            <p:nvPicPr>
              <p:cNvPr id="9" name="Picture 8">
                <a:extLst>
                  <a:ext uri="{FF2B5EF4-FFF2-40B4-BE49-F238E27FC236}">
                    <a16:creationId xmlns:a16="http://schemas.microsoft.com/office/drawing/2014/main" id="{9C1AC12F-0FEB-8C4C-8A83-E364ACB0AE0F}"/>
                  </a:ext>
                </a:extLst>
              </p:cNvPr>
              <p:cNvPicPr>
                <a:picLocks noChangeAspect="1"/>
              </p:cNvPicPr>
              <p:nvPr/>
            </p:nvPicPr>
            <p:blipFill rotWithShape="1">
              <a:blip r:embed="rId3"/>
              <a:srcRect t="86036" r="70675"/>
              <a:stretch/>
            </p:blipFill>
            <p:spPr>
              <a:xfrm>
                <a:off x="0" y="5860786"/>
                <a:ext cx="3575304" cy="997214"/>
              </a:xfrm>
              <a:prstGeom prst="rect">
                <a:avLst/>
              </a:prstGeom>
            </p:spPr>
          </p:pic>
          <p:pic>
            <p:nvPicPr>
              <p:cNvPr id="10" name="Picture 9">
                <a:extLst>
                  <a:ext uri="{FF2B5EF4-FFF2-40B4-BE49-F238E27FC236}">
                    <a16:creationId xmlns:a16="http://schemas.microsoft.com/office/drawing/2014/main" id="{86F5B695-D4B1-484B-B2F9-EFA3EE6BA2C1}"/>
                  </a:ext>
                </a:extLst>
              </p:cNvPr>
              <p:cNvPicPr>
                <a:picLocks noChangeAspect="1"/>
              </p:cNvPicPr>
              <p:nvPr/>
            </p:nvPicPr>
            <p:blipFill rotWithShape="1">
              <a:blip r:embed="rId4"/>
              <a:srcRect t="70918"/>
              <a:stretch/>
            </p:blipFill>
            <p:spPr>
              <a:xfrm>
                <a:off x="3575304" y="5860786"/>
                <a:ext cx="8616696" cy="997214"/>
              </a:xfrm>
              <a:prstGeom prst="rect">
                <a:avLst/>
              </a:prstGeom>
            </p:spPr>
          </p:pic>
        </p:grpSp>
        <p:sp>
          <p:nvSpPr>
            <p:cNvPr id="7" name="Rectangle 6">
              <a:extLst>
                <a:ext uri="{FF2B5EF4-FFF2-40B4-BE49-F238E27FC236}">
                  <a16:creationId xmlns:a16="http://schemas.microsoft.com/office/drawing/2014/main" id="{AC16CDD3-CA0A-3344-85DB-4F784AE70A29}"/>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8" name="Rectangle 7">
              <a:extLst>
                <a:ext uri="{FF2B5EF4-FFF2-40B4-BE49-F238E27FC236}">
                  <a16:creationId xmlns:a16="http://schemas.microsoft.com/office/drawing/2014/main" id="{D4077131-C86E-1C49-BE05-3EF8E8FEE753}"/>
                </a:ext>
              </a:extLst>
            </p:cNvPr>
            <p:cNvSpPr/>
            <p:nvPr/>
          </p:nvSpPr>
          <p:spPr>
            <a:xfrm>
              <a:off x="9144000" y="6488667"/>
              <a:ext cx="2955937" cy="369332"/>
            </a:xfrm>
            <a:prstGeom prst="rect">
              <a:avLst/>
            </a:prstGeom>
          </p:spPr>
          <p:txBody>
            <a:bodyPr wrap="none">
              <a:spAutoFit/>
            </a:bodyPr>
            <a:lstStyle/>
            <a:p>
              <a:r>
                <a:rPr lang="en-GB" dirty="0">
                  <a:hlinkClick r:id="rId5">
                    <a:extLst>
                      <a:ext uri="{A12FA001-AC4F-418D-AE19-62706E023703}">
                        <ahyp:hlinkClr xmlns:ahyp="http://schemas.microsoft.com/office/drawing/2018/hyperlinkcolor" xmlns="" val="tx"/>
                      </a:ext>
                    </a:extLst>
                  </a:hlinkClick>
                </a:rPr>
                <a:t>https://showyourstripes.info/</a:t>
              </a:r>
              <a:endParaRPr lang="en-US" dirty="0"/>
            </a:p>
          </p:txBody>
        </p:sp>
      </p:grpSp>
    </p:spTree>
    <p:extLst>
      <p:ext uri="{BB962C8B-B14F-4D97-AF65-F5344CB8AC3E}">
        <p14:creationId xmlns:p14="http://schemas.microsoft.com/office/powerpoint/2010/main" val="2561911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64" y="274639"/>
            <a:ext cx="11768493" cy="716880"/>
          </a:xfrm>
        </p:spPr>
        <p:txBody>
          <a:bodyPr>
            <a:normAutofit/>
          </a:bodyPr>
          <a:lstStyle/>
          <a:p>
            <a:r>
              <a:rPr lang="en-US" dirty="0">
                <a:solidFill>
                  <a:srgbClr val="000090"/>
                </a:solidFill>
              </a:rPr>
              <a:t>Beyond the blue economy: towards a blue society?</a:t>
            </a:r>
          </a:p>
        </p:txBody>
      </p:sp>
      <p:pic>
        <p:nvPicPr>
          <p:cNvPr id="4" name="Picture 3"/>
          <p:cNvPicPr>
            <a:picLocks noChangeAspect="1"/>
          </p:cNvPicPr>
          <p:nvPr/>
        </p:nvPicPr>
        <p:blipFill>
          <a:blip r:embed="rId3"/>
          <a:stretch>
            <a:fillRect/>
          </a:stretch>
        </p:blipFill>
        <p:spPr>
          <a:xfrm>
            <a:off x="-860" y="1354873"/>
            <a:ext cx="4084861" cy="4590869"/>
          </a:xfrm>
          <a:prstGeom prst="rect">
            <a:avLst/>
          </a:prstGeom>
        </p:spPr>
      </p:pic>
      <p:pic>
        <p:nvPicPr>
          <p:cNvPr id="5" name="Picture 4"/>
          <p:cNvPicPr>
            <a:picLocks noChangeAspect="1"/>
          </p:cNvPicPr>
          <p:nvPr/>
        </p:nvPicPr>
        <p:blipFill>
          <a:blip r:embed="rId4"/>
          <a:stretch>
            <a:fillRect/>
          </a:stretch>
        </p:blipFill>
        <p:spPr>
          <a:xfrm>
            <a:off x="4061425" y="1356816"/>
            <a:ext cx="4069149" cy="4586985"/>
          </a:xfrm>
          <a:prstGeom prst="rect">
            <a:avLst/>
          </a:prstGeom>
        </p:spPr>
      </p:pic>
      <p:pic>
        <p:nvPicPr>
          <p:cNvPr id="6" name="Picture 5"/>
          <p:cNvPicPr>
            <a:picLocks noChangeAspect="1"/>
          </p:cNvPicPr>
          <p:nvPr/>
        </p:nvPicPr>
        <p:blipFill>
          <a:blip r:embed="rId5"/>
          <a:stretch>
            <a:fillRect/>
          </a:stretch>
        </p:blipFill>
        <p:spPr>
          <a:xfrm>
            <a:off x="8130574" y="1354873"/>
            <a:ext cx="4034086" cy="4588928"/>
          </a:xfrm>
          <a:prstGeom prst="rect">
            <a:avLst/>
          </a:prstGeom>
        </p:spPr>
      </p:pic>
      <p:grpSp>
        <p:nvGrpSpPr>
          <p:cNvPr id="8" name="Group 7">
            <a:extLst>
              <a:ext uri="{FF2B5EF4-FFF2-40B4-BE49-F238E27FC236}">
                <a16:creationId xmlns:a16="http://schemas.microsoft.com/office/drawing/2014/main" id="{56F994E7-9C38-554A-ADC6-F8E79074FCEA}"/>
              </a:ext>
            </a:extLst>
          </p:cNvPr>
          <p:cNvGrpSpPr/>
          <p:nvPr/>
        </p:nvGrpSpPr>
        <p:grpSpPr>
          <a:xfrm>
            <a:off x="0" y="6251438"/>
            <a:ext cx="12192000" cy="606561"/>
            <a:chOff x="0" y="6251438"/>
            <a:chExt cx="12192000" cy="606561"/>
          </a:xfrm>
        </p:grpSpPr>
        <p:grpSp>
          <p:nvGrpSpPr>
            <p:cNvPr id="9" name="Group 8">
              <a:extLst>
                <a:ext uri="{FF2B5EF4-FFF2-40B4-BE49-F238E27FC236}">
                  <a16:creationId xmlns:a16="http://schemas.microsoft.com/office/drawing/2014/main" id="{7CFD5B7F-7BD1-CA43-91B2-005F8AE5F9FB}"/>
                </a:ext>
              </a:extLst>
            </p:cNvPr>
            <p:cNvGrpSpPr/>
            <p:nvPr/>
          </p:nvGrpSpPr>
          <p:grpSpPr>
            <a:xfrm>
              <a:off x="0" y="6251438"/>
              <a:ext cx="12192000" cy="606561"/>
              <a:chOff x="0" y="5860786"/>
              <a:chExt cx="12192000" cy="997214"/>
            </a:xfrm>
          </p:grpSpPr>
          <p:pic>
            <p:nvPicPr>
              <p:cNvPr id="12" name="Picture 11">
                <a:extLst>
                  <a:ext uri="{FF2B5EF4-FFF2-40B4-BE49-F238E27FC236}">
                    <a16:creationId xmlns:a16="http://schemas.microsoft.com/office/drawing/2014/main" id="{8181BCAA-7680-614A-BB8B-C01D6CC7BDAD}"/>
                  </a:ext>
                </a:extLst>
              </p:cNvPr>
              <p:cNvPicPr>
                <a:picLocks noChangeAspect="1"/>
              </p:cNvPicPr>
              <p:nvPr/>
            </p:nvPicPr>
            <p:blipFill rotWithShape="1">
              <a:blip r:embed="rId6"/>
              <a:srcRect t="86036" r="70675"/>
              <a:stretch/>
            </p:blipFill>
            <p:spPr>
              <a:xfrm>
                <a:off x="0" y="5860786"/>
                <a:ext cx="3575304" cy="997214"/>
              </a:xfrm>
              <a:prstGeom prst="rect">
                <a:avLst/>
              </a:prstGeom>
            </p:spPr>
          </p:pic>
          <p:pic>
            <p:nvPicPr>
              <p:cNvPr id="13" name="Picture 12">
                <a:extLst>
                  <a:ext uri="{FF2B5EF4-FFF2-40B4-BE49-F238E27FC236}">
                    <a16:creationId xmlns:a16="http://schemas.microsoft.com/office/drawing/2014/main" id="{0B659007-AF34-8B47-8AFC-0314E158076A}"/>
                  </a:ext>
                </a:extLst>
              </p:cNvPr>
              <p:cNvPicPr>
                <a:picLocks noChangeAspect="1"/>
              </p:cNvPicPr>
              <p:nvPr/>
            </p:nvPicPr>
            <p:blipFill rotWithShape="1">
              <a:blip r:embed="rId7"/>
              <a:srcRect t="70918"/>
              <a:stretch/>
            </p:blipFill>
            <p:spPr>
              <a:xfrm>
                <a:off x="3575304" y="5860786"/>
                <a:ext cx="8616696" cy="997214"/>
              </a:xfrm>
              <a:prstGeom prst="rect">
                <a:avLst/>
              </a:prstGeom>
            </p:spPr>
          </p:pic>
        </p:grpSp>
        <p:sp>
          <p:nvSpPr>
            <p:cNvPr id="10" name="Rectangle 9">
              <a:extLst>
                <a:ext uri="{FF2B5EF4-FFF2-40B4-BE49-F238E27FC236}">
                  <a16:creationId xmlns:a16="http://schemas.microsoft.com/office/drawing/2014/main" id="{F36B8274-0B8D-B148-B48A-1559031BD0D7}"/>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11" name="Rectangle 10">
              <a:extLst>
                <a:ext uri="{FF2B5EF4-FFF2-40B4-BE49-F238E27FC236}">
                  <a16:creationId xmlns:a16="http://schemas.microsoft.com/office/drawing/2014/main" id="{A3F89F0F-CEED-BE43-B76C-E0EB8FF348B3}"/>
                </a:ext>
              </a:extLst>
            </p:cNvPr>
            <p:cNvSpPr/>
            <p:nvPr/>
          </p:nvSpPr>
          <p:spPr>
            <a:xfrm>
              <a:off x="9144000" y="6488667"/>
              <a:ext cx="2955937" cy="369332"/>
            </a:xfrm>
            <a:prstGeom prst="rect">
              <a:avLst/>
            </a:prstGeom>
          </p:spPr>
          <p:txBody>
            <a:bodyPr wrap="none">
              <a:spAutoFit/>
            </a:bodyPr>
            <a:lstStyle/>
            <a:p>
              <a:r>
                <a:rPr lang="en-GB" dirty="0">
                  <a:hlinkClick r:id="rId8">
                    <a:extLst>
                      <a:ext uri="{A12FA001-AC4F-418D-AE19-62706E023703}">
                        <ahyp:hlinkClr xmlns:ahyp="http://schemas.microsoft.com/office/drawing/2018/hyperlinkcolor" xmlns="" val="tx"/>
                      </a:ext>
                    </a:extLst>
                  </a:hlinkClick>
                </a:rPr>
                <a:t>https://showyourstripes.info/</a:t>
              </a:r>
              <a:endParaRPr lang="en-US" dirty="0"/>
            </a:p>
          </p:txBody>
        </p:sp>
      </p:grpSp>
    </p:spTree>
    <p:extLst>
      <p:ext uri="{BB962C8B-B14F-4D97-AF65-F5344CB8AC3E}">
        <p14:creationId xmlns:p14="http://schemas.microsoft.com/office/powerpoint/2010/main" val="1749959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10D0E9-A8F6-714F-BF62-5263F287FF21}"/>
              </a:ext>
            </a:extLst>
          </p:cNvPr>
          <p:cNvPicPr>
            <a:picLocks noChangeAspect="1"/>
          </p:cNvPicPr>
          <p:nvPr/>
        </p:nvPicPr>
        <p:blipFill>
          <a:blip r:embed="rId3"/>
          <a:stretch>
            <a:fillRect/>
          </a:stretch>
        </p:blipFill>
        <p:spPr>
          <a:xfrm rot="5400000">
            <a:off x="-1016000" y="1016000"/>
            <a:ext cx="8128000" cy="6096000"/>
          </a:xfrm>
          <a:prstGeom prst="rect">
            <a:avLst/>
          </a:prstGeom>
        </p:spPr>
      </p:pic>
      <p:pic>
        <p:nvPicPr>
          <p:cNvPr id="5" name="Picture 4">
            <a:extLst>
              <a:ext uri="{FF2B5EF4-FFF2-40B4-BE49-F238E27FC236}">
                <a16:creationId xmlns:a16="http://schemas.microsoft.com/office/drawing/2014/main" id="{9FA44C95-93E1-6944-A40C-14ADEA8C0E83}"/>
              </a:ext>
            </a:extLst>
          </p:cNvPr>
          <p:cNvPicPr>
            <a:picLocks noChangeAspect="1"/>
          </p:cNvPicPr>
          <p:nvPr/>
        </p:nvPicPr>
        <p:blipFill>
          <a:blip r:embed="rId4"/>
          <a:stretch>
            <a:fillRect/>
          </a:stretch>
        </p:blipFill>
        <p:spPr>
          <a:xfrm rot="5400000">
            <a:off x="5064459" y="1016000"/>
            <a:ext cx="8128000" cy="6096000"/>
          </a:xfrm>
          <a:prstGeom prst="rect">
            <a:avLst/>
          </a:prstGeom>
        </p:spPr>
      </p:pic>
      <p:grpSp>
        <p:nvGrpSpPr>
          <p:cNvPr id="10" name="Group 9">
            <a:extLst>
              <a:ext uri="{FF2B5EF4-FFF2-40B4-BE49-F238E27FC236}">
                <a16:creationId xmlns:a16="http://schemas.microsoft.com/office/drawing/2014/main" id="{1F4E5C92-3009-1C4F-AC98-5D7DB81BA274}"/>
              </a:ext>
            </a:extLst>
          </p:cNvPr>
          <p:cNvGrpSpPr/>
          <p:nvPr/>
        </p:nvGrpSpPr>
        <p:grpSpPr>
          <a:xfrm>
            <a:off x="0" y="6251438"/>
            <a:ext cx="12192000" cy="606561"/>
            <a:chOff x="0" y="6251438"/>
            <a:chExt cx="12192000" cy="606561"/>
          </a:xfrm>
        </p:grpSpPr>
        <p:grpSp>
          <p:nvGrpSpPr>
            <p:cNvPr id="11" name="Group 10">
              <a:extLst>
                <a:ext uri="{FF2B5EF4-FFF2-40B4-BE49-F238E27FC236}">
                  <a16:creationId xmlns:a16="http://schemas.microsoft.com/office/drawing/2014/main" id="{2CD184C3-D387-7D45-8CFE-E6085840133C}"/>
                </a:ext>
              </a:extLst>
            </p:cNvPr>
            <p:cNvGrpSpPr/>
            <p:nvPr/>
          </p:nvGrpSpPr>
          <p:grpSpPr>
            <a:xfrm>
              <a:off x="0" y="6251438"/>
              <a:ext cx="12192000" cy="606561"/>
              <a:chOff x="0" y="5860786"/>
              <a:chExt cx="12192000" cy="997214"/>
            </a:xfrm>
          </p:grpSpPr>
          <p:pic>
            <p:nvPicPr>
              <p:cNvPr id="14" name="Picture 13">
                <a:extLst>
                  <a:ext uri="{FF2B5EF4-FFF2-40B4-BE49-F238E27FC236}">
                    <a16:creationId xmlns:a16="http://schemas.microsoft.com/office/drawing/2014/main" id="{EB3831FF-99A3-344D-839C-FF7A56AEE41E}"/>
                  </a:ext>
                </a:extLst>
              </p:cNvPr>
              <p:cNvPicPr>
                <a:picLocks noChangeAspect="1"/>
              </p:cNvPicPr>
              <p:nvPr/>
            </p:nvPicPr>
            <p:blipFill rotWithShape="1">
              <a:blip r:embed="rId5"/>
              <a:srcRect t="86036" r="70675"/>
              <a:stretch/>
            </p:blipFill>
            <p:spPr>
              <a:xfrm>
                <a:off x="0" y="5860786"/>
                <a:ext cx="3575304" cy="997214"/>
              </a:xfrm>
              <a:prstGeom prst="rect">
                <a:avLst/>
              </a:prstGeom>
            </p:spPr>
          </p:pic>
          <p:pic>
            <p:nvPicPr>
              <p:cNvPr id="15" name="Picture 14">
                <a:extLst>
                  <a:ext uri="{FF2B5EF4-FFF2-40B4-BE49-F238E27FC236}">
                    <a16:creationId xmlns:a16="http://schemas.microsoft.com/office/drawing/2014/main" id="{9B2A0CF4-3D1D-8241-9676-8461A31FA18E}"/>
                  </a:ext>
                </a:extLst>
              </p:cNvPr>
              <p:cNvPicPr>
                <a:picLocks noChangeAspect="1"/>
              </p:cNvPicPr>
              <p:nvPr/>
            </p:nvPicPr>
            <p:blipFill rotWithShape="1">
              <a:blip r:embed="rId6"/>
              <a:srcRect t="70918"/>
              <a:stretch/>
            </p:blipFill>
            <p:spPr>
              <a:xfrm>
                <a:off x="3575304" y="5860786"/>
                <a:ext cx="8616696" cy="997214"/>
              </a:xfrm>
              <a:prstGeom prst="rect">
                <a:avLst/>
              </a:prstGeom>
            </p:spPr>
          </p:pic>
        </p:grpSp>
        <p:sp>
          <p:nvSpPr>
            <p:cNvPr id="12" name="Rectangle 11">
              <a:extLst>
                <a:ext uri="{FF2B5EF4-FFF2-40B4-BE49-F238E27FC236}">
                  <a16:creationId xmlns:a16="http://schemas.microsoft.com/office/drawing/2014/main" id="{F39A821D-D639-4445-8822-D0E964FD0D88}"/>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13" name="Rectangle 12">
              <a:extLst>
                <a:ext uri="{FF2B5EF4-FFF2-40B4-BE49-F238E27FC236}">
                  <a16:creationId xmlns:a16="http://schemas.microsoft.com/office/drawing/2014/main" id="{A3659409-8091-8B40-B7EF-DD79714378C9}"/>
                </a:ext>
              </a:extLst>
            </p:cNvPr>
            <p:cNvSpPr/>
            <p:nvPr/>
          </p:nvSpPr>
          <p:spPr>
            <a:xfrm>
              <a:off x="9144000" y="6488667"/>
              <a:ext cx="2955937" cy="369332"/>
            </a:xfrm>
            <a:prstGeom prst="rect">
              <a:avLst/>
            </a:prstGeom>
          </p:spPr>
          <p:txBody>
            <a:bodyPr wrap="none">
              <a:spAutoFit/>
            </a:bodyPr>
            <a:lstStyle/>
            <a:p>
              <a:r>
                <a:rPr lang="en-GB" dirty="0">
                  <a:hlinkClick r:id="rId7">
                    <a:extLst>
                      <a:ext uri="{A12FA001-AC4F-418D-AE19-62706E023703}">
                        <ahyp:hlinkClr xmlns:ahyp="http://schemas.microsoft.com/office/drawing/2018/hyperlinkcolor" xmlns="" val="tx"/>
                      </a:ext>
                    </a:extLst>
                  </a:hlinkClick>
                </a:rPr>
                <a:t>https://showyourstripes.info/</a:t>
              </a:r>
              <a:endParaRPr lang="en-US" dirty="0"/>
            </a:p>
          </p:txBody>
        </p:sp>
      </p:grpSp>
    </p:spTree>
    <p:extLst>
      <p:ext uri="{BB962C8B-B14F-4D97-AF65-F5344CB8AC3E}">
        <p14:creationId xmlns:p14="http://schemas.microsoft.com/office/powerpoint/2010/main" val="221483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4E5C92-3009-1C4F-AC98-5D7DB81BA274}"/>
              </a:ext>
            </a:extLst>
          </p:cNvPr>
          <p:cNvGrpSpPr/>
          <p:nvPr/>
        </p:nvGrpSpPr>
        <p:grpSpPr>
          <a:xfrm>
            <a:off x="0" y="6251438"/>
            <a:ext cx="12192000" cy="606561"/>
            <a:chOff x="0" y="6251438"/>
            <a:chExt cx="12192000" cy="606561"/>
          </a:xfrm>
        </p:grpSpPr>
        <p:grpSp>
          <p:nvGrpSpPr>
            <p:cNvPr id="11" name="Group 10">
              <a:extLst>
                <a:ext uri="{FF2B5EF4-FFF2-40B4-BE49-F238E27FC236}">
                  <a16:creationId xmlns:a16="http://schemas.microsoft.com/office/drawing/2014/main" id="{2CD184C3-D387-7D45-8CFE-E6085840133C}"/>
                </a:ext>
              </a:extLst>
            </p:cNvPr>
            <p:cNvGrpSpPr/>
            <p:nvPr/>
          </p:nvGrpSpPr>
          <p:grpSpPr>
            <a:xfrm>
              <a:off x="0" y="6251438"/>
              <a:ext cx="12192000" cy="606561"/>
              <a:chOff x="0" y="5860786"/>
              <a:chExt cx="12192000" cy="997214"/>
            </a:xfrm>
          </p:grpSpPr>
          <p:pic>
            <p:nvPicPr>
              <p:cNvPr id="14" name="Picture 13">
                <a:extLst>
                  <a:ext uri="{FF2B5EF4-FFF2-40B4-BE49-F238E27FC236}">
                    <a16:creationId xmlns:a16="http://schemas.microsoft.com/office/drawing/2014/main" id="{EB3831FF-99A3-344D-839C-FF7A56AEE41E}"/>
                  </a:ext>
                </a:extLst>
              </p:cNvPr>
              <p:cNvPicPr>
                <a:picLocks noChangeAspect="1"/>
              </p:cNvPicPr>
              <p:nvPr/>
            </p:nvPicPr>
            <p:blipFill rotWithShape="1">
              <a:blip r:embed="rId3"/>
              <a:srcRect t="86036" r="70675"/>
              <a:stretch/>
            </p:blipFill>
            <p:spPr>
              <a:xfrm>
                <a:off x="0" y="5860786"/>
                <a:ext cx="3575304" cy="997214"/>
              </a:xfrm>
              <a:prstGeom prst="rect">
                <a:avLst/>
              </a:prstGeom>
            </p:spPr>
          </p:pic>
          <p:pic>
            <p:nvPicPr>
              <p:cNvPr id="15" name="Picture 14">
                <a:extLst>
                  <a:ext uri="{FF2B5EF4-FFF2-40B4-BE49-F238E27FC236}">
                    <a16:creationId xmlns:a16="http://schemas.microsoft.com/office/drawing/2014/main" id="{9B2A0CF4-3D1D-8241-9676-8461A31FA18E}"/>
                  </a:ext>
                </a:extLst>
              </p:cNvPr>
              <p:cNvPicPr>
                <a:picLocks noChangeAspect="1"/>
              </p:cNvPicPr>
              <p:nvPr/>
            </p:nvPicPr>
            <p:blipFill rotWithShape="1">
              <a:blip r:embed="rId4"/>
              <a:srcRect t="70918"/>
              <a:stretch/>
            </p:blipFill>
            <p:spPr>
              <a:xfrm>
                <a:off x="3575304" y="5860786"/>
                <a:ext cx="8616696" cy="997214"/>
              </a:xfrm>
              <a:prstGeom prst="rect">
                <a:avLst/>
              </a:prstGeom>
            </p:spPr>
          </p:pic>
        </p:grpSp>
        <p:sp>
          <p:nvSpPr>
            <p:cNvPr id="12" name="Rectangle 11">
              <a:extLst>
                <a:ext uri="{FF2B5EF4-FFF2-40B4-BE49-F238E27FC236}">
                  <a16:creationId xmlns:a16="http://schemas.microsoft.com/office/drawing/2014/main" id="{F39A821D-D639-4445-8822-D0E964FD0D88}"/>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13" name="Rectangle 12">
              <a:extLst>
                <a:ext uri="{FF2B5EF4-FFF2-40B4-BE49-F238E27FC236}">
                  <a16:creationId xmlns:a16="http://schemas.microsoft.com/office/drawing/2014/main" id="{A3659409-8091-8B40-B7EF-DD79714378C9}"/>
                </a:ext>
              </a:extLst>
            </p:cNvPr>
            <p:cNvSpPr/>
            <p:nvPr/>
          </p:nvSpPr>
          <p:spPr>
            <a:xfrm>
              <a:off x="9144000" y="6488667"/>
              <a:ext cx="2955937" cy="369332"/>
            </a:xfrm>
            <a:prstGeom prst="rect">
              <a:avLst/>
            </a:prstGeom>
          </p:spPr>
          <p:txBody>
            <a:bodyPr wrap="none">
              <a:spAutoFit/>
            </a:bodyPr>
            <a:lstStyle/>
            <a:p>
              <a:r>
                <a:rPr lang="en-GB" dirty="0">
                  <a:hlinkClick r:id="rId5">
                    <a:extLst>
                      <a:ext uri="{A12FA001-AC4F-418D-AE19-62706E023703}">
                        <ahyp:hlinkClr xmlns:ahyp="http://schemas.microsoft.com/office/drawing/2018/hyperlinkcolor" xmlns="" val="tx"/>
                      </a:ext>
                    </a:extLst>
                  </a:hlinkClick>
                </a:rPr>
                <a:t>https://showyourstripes.info/</a:t>
              </a:r>
              <a:endParaRPr lang="en-US" dirty="0"/>
            </a:p>
          </p:txBody>
        </p:sp>
      </p:grpSp>
      <p:pic>
        <p:nvPicPr>
          <p:cNvPr id="18" name="Picture 17" descr="Fishmarket.jpg">
            <a:extLst>
              <a:ext uri="{FF2B5EF4-FFF2-40B4-BE49-F238E27FC236}">
                <a16:creationId xmlns:a16="http://schemas.microsoft.com/office/drawing/2014/main" id="{D32C9196-40E6-F743-922C-752BAF72726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4830" t="8657" r="8993" b="522"/>
          <a:stretch/>
        </p:blipFill>
        <p:spPr>
          <a:xfrm>
            <a:off x="6024563" y="0"/>
            <a:ext cx="6075374" cy="6251438"/>
          </a:xfrm>
          <a:prstGeom prst="rect">
            <a:avLst/>
          </a:prstGeom>
        </p:spPr>
      </p:pic>
      <p:pic>
        <p:nvPicPr>
          <p:cNvPr id="16" name="Picture 15">
            <a:extLst>
              <a:ext uri="{FF2B5EF4-FFF2-40B4-BE49-F238E27FC236}">
                <a16:creationId xmlns:a16="http://schemas.microsoft.com/office/drawing/2014/main" id="{ED1D0923-F13B-E641-AA19-22365B08641F}"/>
              </a:ext>
            </a:extLst>
          </p:cNvPr>
          <p:cNvPicPr>
            <a:picLocks noChangeAspect="1"/>
          </p:cNvPicPr>
          <p:nvPr/>
        </p:nvPicPr>
        <p:blipFill rotWithShape="1">
          <a:blip r:embed="rId7"/>
          <a:srcRect l="9091" t="574" r="16039" b="-574"/>
          <a:stretch/>
        </p:blipFill>
        <p:spPr>
          <a:xfrm>
            <a:off x="1" y="35855"/>
            <a:ext cx="6024562" cy="6251438"/>
          </a:xfrm>
          <a:prstGeom prst="rect">
            <a:avLst/>
          </a:prstGeom>
        </p:spPr>
      </p:pic>
    </p:spTree>
    <p:extLst>
      <p:ext uri="{BB962C8B-B14F-4D97-AF65-F5344CB8AC3E}">
        <p14:creationId xmlns:p14="http://schemas.microsoft.com/office/powerpoint/2010/main" val="2720249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68325-97C4-8646-9064-9144D93CDA19}"/>
              </a:ext>
            </a:extLst>
          </p:cNvPr>
          <p:cNvPicPr>
            <a:picLocks noChangeAspect="1"/>
          </p:cNvPicPr>
          <p:nvPr/>
        </p:nvPicPr>
        <p:blipFill>
          <a:blip r:embed="rId2"/>
          <a:stretch>
            <a:fillRect/>
          </a:stretch>
        </p:blipFill>
        <p:spPr>
          <a:xfrm>
            <a:off x="1524000" y="0"/>
            <a:ext cx="9144000" cy="6858000"/>
          </a:xfrm>
          <a:prstGeom prst="rect">
            <a:avLst/>
          </a:prstGeom>
        </p:spPr>
      </p:pic>
      <p:grpSp>
        <p:nvGrpSpPr>
          <p:cNvPr id="4" name="Group 3">
            <a:extLst>
              <a:ext uri="{FF2B5EF4-FFF2-40B4-BE49-F238E27FC236}">
                <a16:creationId xmlns:a16="http://schemas.microsoft.com/office/drawing/2014/main" id="{BFB04168-E287-9640-840E-34489D80E3E4}"/>
              </a:ext>
            </a:extLst>
          </p:cNvPr>
          <p:cNvGrpSpPr/>
          <p:nvPr/>
        </p:nvGrpSpPr>
        <p:grpSpPr>
          <a:xfrm>
            <a:off x="0" y="6251438"/>
            <a:ext cx="12192000" cy="606561"/>
            <a:chOff x="0" y="6251438"/>
            <a:chExt cx="12192000" cy="606561"/>
          </a:xfrm>
        </p:grpSpPr>
        <p:grpSp>
          <p:nvGrpSpPr>
            <p:cNvPr id="5" name="Group 4">
              <a:extLst>
                <a:ext uri="{FF2B5EF4-FFF2-40B4-BE49-F238E27FC236}">
                  <a16:creationId xmlns:a16="http://schemas.microsoft.com/office/drawing/2014/main" id="{59466DA6-A269-2B4A-A5C5-FEB5A2E4A1A8}"/>
                </a:ext>
              </a:extLst>
            </p:cNvPr>
            <p:cNvGrpSpPr/>
            <p:nvPr/>
          </p:nvGrpSpPr>
          <p:grpSpPr>
            <a:xfrm>
              <a:off x="0" y="6251438"/>
              <a:ext cx="12192000" cy="606561"/>
              <a:chOff x="0" y="5860786"/>
              <a:chExt cx="12192000" cy="997214"/>
            </a:xfrm>
          </p:grpSpPr>
          <p:pic>
            <p:nvPicPr>
              <p:cNvPr id="8" name="Picture 7">
                <a:extLst>
                  <a:ext uri="{FF2B5EF4-FFF2-40B4-BE49-F238E27FC236}">
                    <a16:creationId xmlns:a16="http://schemas.microsoft.com/office/drawing/2014/main" id="{86BB13E7-CB40-BC46-B6EA-114168FDFF63}"/>
                  </a:ext>
                </a:extLst>
              </p:cNvPr>
              <p:cNvPicPr>
                <a:picLocks noChangeAspect="1"/>
              </p:cNvPicPr>
              <p:nvPr/>
            </p:nvPicPr>
            <p:blipFill rotWithShape="1">
              <a:blip r:embed="rId3"/>
              <a:srcRect t="86036" r="70675"/>
              <a:stretch/>
            </p:blipFill>
            <p:spPr>
              <a:xfrm>
                <a:off x="0" y="5860786"/>
                <a:ext cx="3575304" cy="997214"/>
              </a:xfrm>
              <a:prstGeom prst="rect">
                <a:avLst/>
              </a:prstGeom>
            </p:spPr>
          </p:pic>
          <p:pic>
            <p:nvPicPr>
              <p:cNvPr id="9" name="Picture 8">
                <a:extLst>
                  <a:ext uri="{FF2B5EF4-FFF2-40B4-BE49-F238E27FC236}">
                    <a16:creationId xmlns:a16="http://schemas.microsoft.com/office/drawing/2014/main" id="{7B01D533-A042-FE4D-B943-83883EC79D13}"/>
                  </a:ext>
                </a:extLst>
              </p:cNvPr>
              <p:cNvPicPr>
                <a:picLocks noChangeAspect="1"/>
              </p:cNvPicPr>
              <p:nvPr/>
            </p:nvPicPr>
            <p:blipFill rotWithShape="1">
              <a:blip r:embed="rId4"/>
              <a:srcRect t="70918"/>
              <a:stretch/>
            </p:blipFill>
            <p:spPr>
              <a:xfrm>
                <a:off x="3575304" y="5860786"/>
                <a:ext cx="8616696" cy="997214"/>
              </a:xfrm>
              <a:prstGeom prst="rect">
                <a:avLst/>
              </a:prstGeom>
            </p:spPr>
          </p:pic>
        </p:grpSp>
        <p:sp>
          <p:nvSpPr>
            <p:cNvPr id="6" name="Rectangle 5">
              <a:extLst>
                <a:ext uri="{FF2B5EF4-FFF2-40B4-BE49-F238E27FC236}">
                  <a16:creationId xmlns:a16="http://schemas.microsoft.com/office/drawing/2014/main" id="{0F2340FD-A866-1B4F-A93B-FC441B35314A}"/>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7" name="Rectangle 6">
              <a:extLst>
                <a:ext uri="{FF2B5EF4-FFF2-40B4-BE49-F238E27FC236}">
                  <a16:creationId xmlns:a16="http://schemas.microsoft.com/office/drawing/2014/main" id="{BF01E6BA-BB56-204E-AA9A-70E811AFE3D6}"/>
                </a:ext>
              </a:extLst>
            </p:cNvPr>
            <p:cNvSpPr/>
            <p:nvPr/>
          </p:nvSpPr>
          <p:spPr>
            <a:xfrm>
              <a:off x="9144000" y="6488667"/>
              <a:ext cx="2955937" cy="369332"/>
            </a:xfrm>
            <a:prstGeom prst="rect">
              <a:avLst/>
            </a:prstGeom>
          </p:spPr>
          <p:txBody>
            <a:bodyPr wrap="none">
              <a:spAutoFit/>
            </a:bodyPr>
            <a:lstStyle/>
            <a:p>
              <a:r>
                <a:rPr lang="en-GB" dirty="0">
                  <a:hlinkClick r:id="rId5">
                    <a:extLst>
                      <a:ext uri="{A12FA001-AC4F-418D-AE19-62706E023703}">
                        <ahyp:hlinkClr xmlns:ahyp="http://schemas.microsoft.com/office/drawing/2018/hyperlinkcolor" xmlns="" val="tx"/>
                      </a:ext>
                    </a:extLst>
                  </a:hlinkClick>
                </a:rPr>
                <a:t>https://showyourstripes.info/</a:t>
              </a:r>
              <a:endParaRPr lang="en-US" dirty="0"/>
            </a:p>
          </p:txBody>
        </p:sp>
      </p:grpSp>
    </p:spTree>
    <p:extLst>
      <p:ext uri="{BB962C8B-B14F-4D97-AF65-F5344CB8AC3E}">
        <p14:creationId xmlns:p14="http://schemas.microsoft.com/office/powerpoint/2010/main" val="1665655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lu1_14.JPG">
            <a:extLst>
              <a:ext uri="{FF2B5EF4-FFF2-40B4-BE49-F238E27FC236}">
                <a16:creationId xmlns:a16="http://schemas.microsoft.com/office/drawing/2014/main" id="{716953A3-63D2-1649-9D15-2C8BCC8997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9066" b="6017"/>
          <a:stretch/>
        </p:blipFill>
        <p:spPr>
          <a:xfrm>
            <a:off x="0" y="-528254"/>
            <a:ext cx="12192000" cy="6916234"/>
          </a:xfrm>
          <a:prstGeom prst="rect">
            <a:avLst/>
          </a:prstGeom>
          <a:ln>
            <a:noFill/>
          </a:ln>
        </p:spPr>
      </p:pic>
      <p:grpSp>
        <p:nvGrpSpPr>
          <p:cNvPr id="6" name="Group 5">
            <a:extLst>
              <a:ext uri="{FF2B5EF4-FFF2-40B4-BE49-F238E27FC236}">
                <a16:creationId xmlns:a16="http://schemas.microsoft.com/office/drawing/2014/main" id="{478F220A-C51B-3D48-8E16-099C404D626F}"/>
              </a:ext>
            </a:extLst>
          </p:cNvPr>
          <p:cNvGrpSpPr/>
          <p:nvPr/>
        </p:nvGrpSpPr>
        <p:grpSpPr>
          <a:xfrm>
            <a:off x="0" y="6251438"/>
            <a:ext cx="12192000" cy="606561"/>
            <a:chOff x="0" y="6251438"/>
            <a:chExt cx="12192000" cy="606561"/>
          </a:xfrm>
        </p:grpSpPr>
        <p:grpSp>
          <p:nvGrpSpPr>
            <p:cNvPr id="2" name="Group 1">
              <a:extLst>
                <a:ext uri="{FF2B5EF4-FFF2-40B4-BE49-F238E27FC236}">
                  <a16:creationId xmlns:a16="http://schemas.microsoft.com/office/drawing/2014/main" id="{EBAE9A6B-0180-D24B-AA21-603C9C3B033C}"/>
                </a:ext>
              </a:extLst>
            </p:cNvPr>
            <p:cNvGrpSpPr/>
            <p:nvPr/>
          </p:nvGrpSpPr>
          <p:grpSpPr>
            <a:xfrm>
              <a:off x="0" y="6251438"/>
              <a:ext cx="12192000" cy="606561"/>
              <a:chOff x="0" y="5860786"/>
              <a:chExt cx="12192000" cy="997214"/>
            </a:xfrm>
          </p:grpSpPr>
          <p:pic>
            <p:nvPicPr>
              <p:cNvPr id="7" name="Picture 6">
                <a:extLst>
                  <a:ext uri="{FF2B5EF4-FFF2-40B4-BE49-F238E27FC236}">
                    <a16:creationId xmlns:a16="http://schemas.microsoft.com/office/drawing/2014/main" id="{B3E8FAA8-A5DA-4242-8464-5C8C3C84EF0E}"/>
                  </a:ext>
                </a:extLst>
              </p:cNvPr>
              <p:cNvPicPr>
                <a:picLocks noChangeAspect="1"/>
              </p:cNvPicPr>
              <p:nvPr/>
            </p:nvPicPr>
            <p:blipFill rotWithShape="1">
              <a:blip r:embed="rId4"/>
              <a:srcRect t="86036" r="70675"/>
              <a:stretch/>
            </p:blipFill>
            <p:spPr>
              <a:xfrm>
                <a:off x="0" y="5860786"/>
                <a:ext cx="3575304" cy="997214"/>
              </a:xfrm>
              <a:prstGeom prst="rect">
                <a:avLst/>
              </a:prstGeom>
            </p:spPr>
          </p:pic>
          <p:pic>
            <p:nvPicPr>
              <p:cNvPr id="5" name="Picture 4">
                <a:extLst>
                  <a:ext uri="{FF2B5EF4-FFF2-40B4-BE49-F238E27FC236}">
                    <a16:creationId xmlns:a16="http://schemas.microsoft.com/office/drawing/2014/main" id="{5A8811DB-5D18-2848-B752-59B55AC4F3E3}"/>
                  </a:ext>
                </a:extLst>
              </p:cNvPr>
              <p:cNvPicPr>
                <a:picLocks noChangeAspect="1"/>
              </p:cNvPicPr>
              <p:nvPr/>
            </p:nvPicPr>
            <p:blipFill rotWithShape="1">
              <a:blip r:embed="rId5"/>
              <a:srcRect t="70918"/>
              <a:stretch/>
            </p:blipFill>
            <p:spPr>
              <a:xfrm>
                <a:off x="3575304" y="5860786"/>
                <a:ext cx="8616696" cy="997214"/>
              </a:xfrm>
              <a:prstGeom prst="rect">
                <a:avLst/>
              </a:prstGeom>
            </p:spPr>
          </p:pic>
        </p:grpSp>
        <p:sp>
          <p:nvSpPr>
            <p:cNvPr id="8" name="Rectangle 7">
              <a:extLst>
                <a:ext uri="{FF2B5EF4-FFF2-40B4-BE49-F238E27FC236}">
                  <a16:creationId xmlns:a16="http://schemas.microsoft.com/office/drawing/2014/main" id="{8500F831-68FC-2A44-AA47-FD1231995451}"/>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9" name="Rectangle 8">
              <a:extLst>
                <a:ext uri="{FF2B5EF4-FFF2-40B4-BE49-F238E27FC236}">
                  <a16:creationId xmlns:a16="http://schemas.microsoft.com/office/drawing/2014/main" id="{63CAA2F1-AF9C-094E-856E-CDC933EF952A}"/>
                </a:ext>
              </a:extLst>
            </p:cNvPr>
            <p:cNvSpPr/>
            <p:nvPr/>
          </p:nvSpPr>
          <p:spPr>
            <a:xfrm>
              <a:off x="9144000" y="6488667"/>
              <a:ext cx="2955937" cy="369332"/>
            </a:xfrm>
            <a:prstGeom prst="rect">
              <a:avLst/>
            </a:prstGeom>
          </p:spPr>
          <p:txBody>
            <a:bodyPr wrap="none">
              <a:spAutoFit/>
            </a:bodyPr>
            <a:lstStyle/>
            <a:p>
              <a:r>
                <a:rPr lang="en-GB" dirty="0">
                  <a:hlinkClick r:id="rId6">
                    <a:extLst>
                      <a:ext uri="{A12FA001-AC4F-418D-AE19-62706E023703}">
                        <ahyp:hlinkClr xmlns:ahyp="http://schemas.microsoft.com/office/drawing/2018/hyperlinkcolor" xmlns="" val="tx"/>
                      </a:ext>
                    </a:extLst>
                  </a:hlinkClick>
                </a:rPr>
                <a:t>https://showyourstripes.info/</a:t>
              </a:r>
              <a:endParaRPr lang="en-US" dirty="0"/>
            </a:p>
          </p:txBody>
        </p:sp>
      </p:grpSp>
      <p:sp>
        <p:nvSpPr>
          <p:cNvPr id="4" name="Rectangle 3">
            <a:extLst>
              <a:ext uri="{FF2B5EF4-FFF2-40B4-BE49-F238E27FC236}">
                <a16:creationId xmlns:a16="http://schemas.microsoft.com/office/drawing/2014/main" id="{F53C997B-254E-9E4E-85CE-1B4A00BDD0CA}"/>
              </a:ext>
            </a:extLst>
          </p:cNvPr>
          <p:cNvSpPr/>
          <p:nvPr/>
        </p:nvSpPr>
        <p:spPr>
          <a:xfrm>
            <a:off x="556586" y="4965727"/>
            <a:ext cx="4362886" cy="830997"/>
          </a:xfrm>
          <a:prstGeom prst="rect">
            <a:avLst/>
          </a:prstGeom>
          <a:solidFill>
            <a:srgbClr val="FFFFFF">
              <a:alpha val="67059"/>
            </a:srgbClr>
          </a:solidFill>
        </p:spPr>
        <p:txBody>
          <a:bodyPr wrap="square">
            <a:spAutoFit/>
          </a:bodyPr>
          <a:lstStyle/>
          <a:p>
            <a:r>
              <a:rPr lang="en-GB" sz="2400" i="1" dirty="0"/>
              <a:t>“</a:t>
            </a:r>
            <a:r>
              <a:rPr lang="en-GB" sz="2400" i="1" dirty="0" err="1"/>
              <a:t>Matondoo</a:t>
            </a:r>
            <a:r>
              <a:rPr lang="en-GB" sz="2400" i="1" dirty="0"/>
              <a:t>  deep in the ocean has the strongest cultural value” </a:t>
            </a:r>
            <a:endParaRPr lang="en-US" sz="2400" i="1" dirty="0"/>
          </a:p>
        </p:txBody>
      </p:sp>
      <p:sp>
        <p:nvSpPr>
          <p:cNvPr id="10" name="Rectangle 9">
            <a:extLst>
              <a:ext uri="{FF2B5EF4-FFF2-40B4-BE49-F238E27FC236}">
                <a16:creationId xmlns:a16="http://schemas.microsoft.com/office/drawing/2014/main" id="{4B10CDAE-6CA7-AB46-B7F0-BE6041C889B1}"/>
              </a:ext>
            </a:extLst>
          </p:cNvPr>
          <p:cNvSpPr/>
          <p:nvPr/>
        </p:nvSpPr>
        <p:spPr>
          <a:xfrm>
            <a:off x="122150" y="90606"/>
            <a:ext cx="2615879" cy="1077218"/>
          </a:xfrm>
          <a:prstGeom prst="rect">
            <a:avLst/>
          </a:prstGeom>
        </p:spPr>
        <p:txBody>
          <a:bodyPr wrap="square">
            <a:spAutoFit/>
          </a:bodyPr>
          <a:lstStyle/>
          <a:p>
            <a:r>
              <a:rPr lang="en-US" sz="3200" b="1" dirty="0"/>
              <a:t>Sociocultural relations</a:t>
            </a:r>
          </a:p>
        </p:txBody>
      </p:sp>
    </p:spTree>
    <p:extLst>
      <p:ext uri="{BB962C8B-B14F-4D97-AF65-F5344CB8AC3E}">
        <p14:creationId xmlns:p14="http://schemas.microsoft.com/office/powerpoint/2010/main" val="3577262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8F220A-C51B-3D48-8E16-099C404D626F}"/>
              </a:ext>
            </a:extLst>
          </p:cNvPr>
          <p:cNvGrpSpPr/>
          <p:nvPr/>
        </p:nvGrpSpPr>
        <p:grpSpPr>
          <a:xfrm>
            <a:off x="0" y="6251438"/>
            <a:ext cx="12192000" cy="606561"/>
            <a:chOff x="0" y="6251438"/>
            <a:chExt cx="12192000" cy="606561"/>
          </a:xfrm>
        </p:grpSpPr>
        <p:grpSp>
          <p:nvGrpSpPr>
            <p:cNvPr id="2" name="Group 1">
              <a:extLst>
                <a:ext uri="{FF2B5EF4-FFF2-40B4-BE49-F238E27FC236}">
                  <a16:creationId xmlns:a16="http://schemas.microsoft.com/office/drawing/2014/main" id="{EBAE9A6B-0180-D24B-AA21-603C9C3B033C}"/>
                </a:ext>
              </a:extLst>
            </p:cNvPr>
            <p:cNvGrpSpPr/>
            <p:nvPr/>
          </p:nvGrpSpPr>
          <p:grpSpPr>
            <a:xfrm>
              <a:off x="0" y="6251438"/>
              <a:ext cx="12192000" cy="606561"/>
              <a:chOff x="0" y="5860786"/>
              <a:chExt cx="12192000" cy="997214"/>
            </a:xfrm>
          </p:grpSpPr>
          <p:pic>
            <p:nvPicPr>
              <p:cNvPr id="7" name="Picture 6">
                <a:extLst>
                  <a:ext uri="{FF2B5EF4-FFF2-40B4-BE49-F238E27FC236}">
                    <a16:creationId xmlns:a16="http://schemas.microsoft.com/office/drawing/2014/main" id="{B3E8FAA8-A5DA-4242-8464-5C8C3C84EF0E}"/>
                  </a:ext>
                </a:extLst>
              </p:cNvPr>
              <p:cNvPicPr>
                <a:picLocks noChangeAspect="1"/>
              </p:cNvPicPr>
              <p:nvPr/>
            </p:nvPicPr>
            <p:blipFill rotWithShape="1">
              <a:blip r:embed="rId3"/>
              <a:srcRect t="86036" r="70675"/>
              <a:stretch/>
            </p:blipFill>
            <p:spPr>
              <a:xfrm>
                <a:off x="0" y="5860786"/>
                <a:ext cx="3575304" cy="997214"/>
              </a:xfrm>
              <a:prstGeom prst="rect">
                <a:avLst/>
              </a:prstGeom>
            </p:spPr>
          </p:pic>
          <p:pic>
            <p:nvPicPr>
              <p:cNvPr id="5" name="Picture 4">
                <a:extLst>
                  <a:ext uri="{FF2B5EF4-FFF2-40B4-BE49-F238E27FC236}">
                    <a16:creationId xmlns:a16="http://schemas.microsoft.com/office/drawing/2014/main" id="{5A8811DB-5D18-2848-B752-59B55AC4F3E3}"/>
                  </a:ext>
                </a:extLst>
              </p:cNvPr>
              <p:cNvPicPr>
                <a:picLocks noChangeAspect="1"/>
              </p:cNvPicPr>
              <p:nvPr/>
            </p:nvPicPr>
            <p:blipFill rotWithShape="1">
              <a:blip r:embed="rId4"/>
              <a:srcRect t="70918"/>
              <a:stretch/>
            </p:blipFill>
            <p:spPr>
              <a:xfrm>
                <a:off x="3575304" y="5860786"/>
                <a:ext cx="8616696" cy="997214"/>
              </a:xfrm>
              <a:prstGeom prst="rect">
                <a:avLst/>
              </a:prstGeom>
            </p:spPr>
          </p:pic>
        </p:grpSp>
        <p:sp>
          <p:nvSpPr>
            <p:cNvPr id="8" name="Rectangle 7">
              <a:extLst>
                <a:ext uri="{FF2B5EF4-FFF2-40B4-BE49-F238E27FC236}">
                  <a16:creationId xmlns:a16="http://schemas.microsoft.com/office/drawing/2014/main" id="{8500F831-68FC-2A44-AA47-FD1231995451}"/>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9" name="Rectangle 8">
              <a:extLst>
                <a:ext uri="{FF2B5EF4-FFF2-40B4-BE49-F238E27FC236}">
                  <a16:creationId xmlns:a16="http://schemas.microsoft.com/office/drawing/2014/main" id="{63CAA2F1-AF9C-094E-856E-CDC933EF952A}"/>
                </a:ext>
              </a:extLst>
            </p:cNvPr>
            <p:cNvSpPr/>
            <p:nvPr/>
          </p:nvSpPr>
          <p:spPr>
            <a:xfrm>
              <a:off x="9144000" y="6488667"/>
              <a:ext cx="2955937" cy="369332"/>
            </a:xfrm>
            <a:prstGeom prst="rect">
              <a:avLst/>
            </a:prstGeom>
          </p:spPr>
          <p:txBody>
            <a:bodyPr wrap="none">
              <a:spAutoFit/>
            </a:bodyPr>
            <a:lstStyle/>
            <a:p>
              <a:r>
                <a:rPr lang="en-GB" dirty="0">
                  <a:hlinkClick r:id="rId5">
                    <a:extLst>
                      <a:ext uri="{A12FA001-AC4F-418D-AE19-62706E023703}">
                        <ahyp:hlinkClr xmlns:ahyp="http://schemas.microsoft.com/office/drawing/2018/hyperlinkcolor" xmlns="" val="tx"/>
                      </a:ext>
                    </a:extLst>
                  </a:hlinkClick>
                </a:rPr>
                <a:t>https://showyourstripes.info/</a:t>
              </a:r>
              <a:endParaRPr lang="en-US" dirty="0"/>
            </a:p>
          </p:txBody>
        </p:sp>
      </p:grpSp>
      <p:sp>
        <p:nvSpPr>
          <p:cNvPr id="10" name="Rectangle 9">
            <a:extLst>
              <a:ext uri="{FF2B5EF4-FFF2-40B4-BE49-F238E27FC236}">
                <a16:creationId xmlns:a16="http://schemas.microsoft.com/office/drawing/2014/main" id="{4B10CDAE-6CA7-AB46-B7F0-BE6041C889B1}"/>
              </a:ext>
            </a:extLst>
          </p:cNvPr>
          <p:cNvSpPr/>
          <p:nvPr/>
        </p:nvSpPr>
        <p:spPr>
          <a:xfrm>
            <a:off x="122150" y="90606"/>
            <a:ext cx="2615879" cy="1077218"/>
          </a:xfrm>
          <a:prstGeom prst="rect">
            <a:avLst/>
          </a:prstGeom>
        </p:spPr>
        <p:txBody>
          <a:bodyPr wrap="square">
            <a:spAutoFit/>
          </a:bodyPr>
          <a:lstStyle/>
          <a:p>
            <a:r>
              <a:rPr lang="en-US" sz="3200" b="1" dirty="0"/>
              <a:t>Sociocultural relations</a:t>
            </a:r>
          </a:p>
        </p:txBody>
      </p:sp>
      <p:pic>
        <p:nvPicPr>
          <p:cNvPr id="11" name="Picture 10">
            <a:extLst>
              <a:ext uri="{FF2B5EF4-FFF2-40B4-BE49-F238E27FC236}">
                <a16:creationId xmlns:a16="http://schemas.microsoft.com/office/drawing/2014/main" id="{106B937B-70FD-524F-9F69-CCEDE8747080}"/>
              </a:ext>
            </a:extLst>
          </p:cNvPr>
          <p:cNvPicPr>
            <a:picLocks noChangeAspect="1"/>
          </p:cNvPicPr>
          <p:nvPr/>
        </p:nvPicPr>
        <p:blipFill rotWithShape="1">
          <a:blip r:embed="rId6"/>
          <a:srcRect l="9282" r="9343"/>
          <a:stretch/>
        </p:blipFill>
        <p:spPr>
          <a:xfrm>
            <a:off x="2581154" y="419576"/>
            <a:ext cx="6956385" cy="5750837"/>
          </a:xfrm>
          <a:prstGeom prst="rect">
            <a:avLst/>
          </a:prstGeom>
        </p:spPr>
      </p:pic>
      <p:sp>
        <p:nvSpPr>
          <p:cNvPr id="12" name="Rectangle 11">
            <a:extLst>
              <a:ext uri="{FF2B5EF4-FFF2-40B4-BE49-F238E27FC236}">
                <a16:creationId xmlns:a16="http://schemas.microsoft.com/office/drawing/2014/main" id="{9B06E30D-C9B4-A147-8085-DD55F39EC759}"/>
              </a:ext>
            </a:extLst>
          </p:cNvPr>
          <p:cNvSpPr/>
          <p:nvPr/>
        </p:nvSpPr>
        <p:spPr>
          <a:xfrm>
            <a:off x="28300" y="4301555"/>
            <a:ext cx="2366407" cy="1631216"/>
          </a:xfrm>
          <a:prstGeom prst="rect">
            <a:avLst/>
          </a:prstGeom>
        </p:spPr>
        <p:txBody>
          <a:bodyPr wrap="square">
            <a:spAutoFit/>
          </a:bodyPr>
          <a:lstStyle/>
          <a:p>
            <a:r>
              <a:rPr lang="en-GB" sz="2000" dirty="0">
                <a:solidFill>
                  <a:srgbClr val="333333"/>
                </a:solidFill>
              </a:rPr>
              <a:t>The early 18</a:t>
            </a:r>
            <a:r>
              <a:rPr lang="en-GB" sz="2000" baseline="30000" dirty="0">
                <a:solidFill>
                  <a:srgbClr val="333333"/>
                </a:solidFill>
              </a:rPr>
              <a:t>th</a:t>
            </a:r>
            <a:r>
              <a:rPr lang="en-GB" sz="2000" dirty="0">
                <a:solidFill>
                  <a:srgbClr val="333333"/>
                </a:solidFill>
              </a:rPr>
              <a:t> the first working-class holidaymakers catering for ‘health-seekers’.</a:t>
            </a:r>
            <a:endParaRPr lang="en-US" sz="2000" dirty="0"/>
          </a:p>
        </p:txBody>
      </p:sp>
      <p:sp>
        <p:nvSpPr>
          <p:cNvPr id="13" name="Rectangle 12">
            <a:extLst>
              <a:ext uri="{FF2B5EF4-FFF2-40B4-BE49-F238E27FC236}">
                <a16:creationId xmlns:a16="http://schemas.microsoft.com/office/drawing/2014/main" id="{DDF93961-3AE5-594A-B27A-255435FF3816}"/>
              </a:ext>
            </a:extLst>
          </p:cNvPr>
          <p:cNvSpPr/>
          <p:nvPr/>
        </p:nvSpPr>
        <p:spPr>
          <a:xfrm>
            <a:off x="3009417" y="5238290"/>
            <a:ext cx="1469985" cy="69448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769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8F220A-C51B-3D48-8E16-099C404D626F}"/>
              </a:ext>
            </a:extLst>
          </p:cNvPr>
          <p:cNvGrpSpPr/>
          <p:nvPr/>
        </p:nvGrpSpPr>
        <p:grpSpPr>
          <a:xfrm>
            <a:off x="0" y="6251438"/>
            <a:ext cx="12192000" cy="606561"/>
            <a:chOff x="0" y="6251438"/>
            <a:chExt cx="12192000" cy="606561"/>
          </a:xfrm>
        </p:grpSpPr>
        <p:grpSp>
          <p:nvGrpSpPr>
            <p:cNvPr id="2" name="Group 1">
              <a:extLst>
                <a:ext uri="{FF2B5EF4-FFF2-40B4-BE49-F238E27FC236}">
                  <a16:creationId xmlns:a16="http://schemas.microsoft.com/office/drawing/2014/main" id="{EBAE9A6B-0180-D24B-AA21-603C9C3B033C}"/>
                </a:ext>
              </a:extLst>
            </p:cNvPr>
            <p:cNvGrpSpPr/>
            <p:nvPr/>
          </p:nvGrpSpPr>
          <p:grpSpPr>
            <a:xfrm>
              <a:off x="0" y="6251438"/>
              <a:ext cx="12192000" cy="606561"/>
              <a:chOff x="0" y="5860786"/>
              <a:chExt cx="12192000" cy="997214"/>
            </a:xfrm>
          </p:grpSpPr>
          <p:pic>
            <p:nvPicPr>
              <p:cNvPr id="7" name="Picture 6">
                <a:extLst>
                  <a:ext uri="{FF2B5EF4-FFF2-40B4-BE49-F238E27FC236}">
                    <a16:creationId xmlns:a16="http://schemas.microsoft.com/office/drawing/2014/main" id="{B3E8FAA8-A5DA-4242-8464-5C8C3C84EF0E}"/>
                  </a:ext>
                </a:extLst>
              </p:cNvPr>
              <p:cNvPicPr>
                <a:picLocks noChangeAspect="1"/>
              </p:cNvPicPr>
              <p:nvPr/>
            </p:nvPicPr>
            <p:blipFill rotWithShape="1">
              <a:blip r:embed="rId3"/>
              <a:srcRect t="86036" r="70675"/>
              <a:stretch/>
            </p:blipFill>
            <p:spPr>
              <a:xfrm>
                <a:off x="0" y="5860786"/>
                <a:ext cx="3575304" cy="997214"/>
              </a:xfrm>
              <a:prstGeom prst="rect">
                <a:avLst/>
              </a:prstGeom>
            </p:spPr>
          </p:pic>
          <p:pic>
            <p:nvPicPr>
              <p:cNvPr id="5" name="Picture 4">
                <a:extLst>
                  <a:ext uri="{FF2B5EF4-FFF2-40B4-BE49-F238E27FC236}">
                    <a16:creationId xmlns:a16="http://schemas.microsoft.com/office/drawing/2014/main" id="{5A8811DB-5D18-2848-B752-59B55AC4F3E3}"/>
                  </a:ext>
                </a:extLst>
              </p:cNvPr>
              <p:cNvPicPr>
                <a:picLocks noChangeAspect="1"/>
              </p:cNvPicPr>
              <p:nvPr/>
            </p:nvPicPr>
            <p:blipFill rotWithShape="1">
              <a:blip r:embed="rId4"/>
              <a:srcRect t="70918"/>
              <a:stretch/>
            </p:blipFill>
            <p:spPr>
              <a:xfrm>
                <a:off x="3575304" y="5860786"/>
                <a:ext cx="8616696" cy="997214"/>
              </a:xfrm>
              <a:prstGeom prst="rect">
                <a:avLst/>
              </a:prstGeom>
            </p:spPr>
          </p:pic>
        </p:grpSp>
        <p:sp>
          <p:nvSpPr>
            <p:cNvPr id="8" name="Rectangle 7">
              <a:extLst>
                <a:ext uri="{FF2B5EF4-FFF2-40B4-BE49-F238E27FC236}">
                  <a16:creationId xmlns:a16="http://schemas.microsoft.com/office/drawing/2014/main" id="{8500F831-68FC-2A44-AA47-FD1231995451}"/>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9" name="Rectangle 8">
              <a:extLst>
                <a:ext uri="{FF2B5EF4-FFF2-40B4-BE49-F238E27FC236}">
                  <a16:creationId xmlns:a16="http://schemas.microsoft.com/office/drawing/2014/main" id="{63CAA2F1-AF9C-094E-856E-CDC933EF952A}"/>
                </a:ext>
              </a:extLst>
            </p:cNvPr>
            <p:cNvSpPr/>
            <p:nvPr/>
          </p:nvSpPr>
          <p:spPr>
            <a:xfrm>
              <a:off x="9144000" y="6488667"/>
              <a:ext cx="2955937" cy="369332"/>
            </a:xfrm>
            <a:prstGeom prst="rect">
              <a:avLst/>
            </a:prstGeom>
          </p:spPr>
          <p:txBody>
            <a:bodyPr wrap="none">
              <a:spAutoFit/>
            </a:bodyPr>
            <a:lstStyle/>
            <a:p>
              <a:r>
                <a:rPr lang="en-GB" dirty="0">
                  <a:hlinkClick r:id="rId5">
                    <a:extLst>
                      <a:ext uri="{A12FA001-AC4F-418D-AE19-62706E023703}">
                        <ahyp:hlinkClr xmlns:ahyp="http://schemas.microsoft.com/office/drawing/2018/hyperlinkcolor" xmlns="" val="tx"/>
                      </a:ext>
                    </a:extLst>
                  </a:hlinkClick>
                </a:rPr>
                <a:t>https://showyourstripes.info/</a:t>
              </a:r>
              <a:endParaRPr lang="en-US" dirty="0"/>
            </a:p>
          </p:txBody>
        </p:sp>
      </p:grpSp>
      <p:pic>
        <p:nvPicPr>
          <p:cNvPr id="12" name="Picture 2">
            <a:extLst>
              <a:ext uri="{FF2B5EF4-FFF2-40B4-BE49-F238E27FC236}">
                <a16:creationId xmlns:a16="http://schemas.microsoft.com/office/drawing/2014/main" id="{27043233-3405-854D-BC6E-D52B5C7D55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696"/>
          <a:stretch/>
        </p:blipFill>
        <p:spPr bwMode="auto">
          <a:xfrm>
            <a:off x="0" y="0"/>
            <a:ext cx="12192000" cy="6278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9C1427C1-E307-104B-9C0B-7F6E05EA5187}"/>
              </a:ext>
            </a:extLst>
          </p:cNvPr>
          <p:cNvSpPr/>
          <p:nvPr/>
        </p:nvSpPr>
        <p:spPr>
          <a:xfrm>
            <a:off x="206129" y="4749602"/>
            <a:ext cx="6450703" cy="1277273"/>
          </a:xfrm>
          <a:prstGeom prst="rect">
            <a:avLst/>
          </a:prstGeom>
          <a:solidFill>
            <a:srgbClr val="FFFFFF">
              <a:alpha val="69804"/>
            </a:srgbClr>
          </a:solidFill>
        </p:spPr>
        <p:txBody>
          <a:bodyPr wrap="square">
            <a:spAutoFit/>
          </a:bodyPr>
          <a:lstStyle/>
          <a:p>
            <a:pPr>
              <a:spcAft>
                <a:spcPts val="600"/>
              </a:spcAft>
            </a:pPr>
            <a:r>
              <a:rPr lang="en-GB" sz="2400" i="1" dirty="0"/>
              <a:t>‘For the Moken, the ocean is our entire  universe’</a:t>
            </a:r>
          </a:p>
          <a:p>
            <a:pPr>
              <a:spcAft>
                <a:spcPts val="600"/>
              </a:spcAft>
            </a:pPr>
            <a:r>
              <a:rPr lang="en-GB" sz="2400" i="1" dirty="0"/>
              <a:t>“Everything happens at sea. We are not people who are bound to any land.”</a:t>
            </a:r>
            <a:endParaRPr lang="en-GB" sz="2400" dirty="0"/>
          </a:p>
        </p:txBody>
      </p:sp>
      <p:sp>
        <p:nvSpPr>
          <p:cNvPr id="10" name="Rectangle 9">
            <a:extLst>
              <a:ext uri="{FF2B5EF4-FFF2-40B4-BE49-F238E27FC236}">
                <a16:creationId xmlns:a16="http://schemas.microsoft.com/office/drawing/2014/main" id="{87A9E7BA-BD2E-1340-A8A1-E380A23A8C6C}"/>
              </a:ext>
            </a:extLst>
          </p:cNvPr>
          <p:cNvSpPr/>
          <p:nvPr/>
        </p:nvSpPr>
        <p:spPr>
          <a:xfrm>
            <a:off x="173620" y="90606"/>
            <a:ext cx="2615879" cy="1077218"/>
          </a:xfrm>
          <a:prstGeom prst="rect">
            <a:avLst/>
          </a:prstGeom>
        </p:spPr>
        <p:txBody>
          <a:bodyPr wrap="square">
            <a:spAutoFit/>
          </a:bodyPr>
          <a:lstStyle/>
          <a:p>
            <a:r>
              <a:rPr lang="en-US" sz="3200" b="1" dirty="0"/>
              <a:t>Sociocultural relations</a:t>
            </a:r>
          </a:p>
        </p:txBody>
      </p:sp>
    </p:spTree>
    <p:extLst>
      <p:ext uri="{BB962C8B-B14F-4D97-AF65-F5344CB8AC3E}">
        <p14:creationId xmlns:p14="http://schemas.microsoft.com/office/powerpoint/2010/main" val="1769937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8F220A-C51B-3D48-8E16-099C404D626F}"/>
              </a:ext>
            </a:extLst>
          </p:cNvPr>
          <p:cNvGrpSpPr/>
          <p:nvPr/>
        </p:nvGrpSpPr>
        <p:grpSpPr>
          <a:xfrm>
            <a:off x="0" y="6251438"/>
            <a:ext cx="12192000" cy="606561"/>
            <a:chOff x="0" y="6251438"/>
            <a:chExt cx="12192000" cy="606561"/>
          </a:xfrm>
        </p:grpSpPr>
        <p:grpSp>
          <p:nvGrpSpPr>
            <p:cNvPr id="2" name="Group 1">
              <a:extLst>
                <a:ext uri="{FF2B5EF4-FFF2-40B4-BE49-F238E27FC236}">
                  <a16:creationId xmlns:a16="http://schemas.microsoft.com/office/drawing/2014/main" id="{EBAE9A6B-0180-D24B-AA21-603C9C3B033C}"/>
                </a:ext>
              </a:extLst>
            </p:cNvPr>
            <p:cNvGrpSpPr/>
            <p:nvPr/>
          </p:nvGrpSpPr>
          <p:grpSpPr>
            <a:xfrm>
              <a:off x="0" y="6251438"/>
              <a:ext cx="12192000" cy="606561"/>
              <a:chOff x="0" y="5860786"/>
              <a:chExt cx="12192000" cy="997214"/>
            </a:xfrm>
          </p:grpSpPr>
          <p:pic>
            <p:nvPicPr>
              <p:cNvPr id="7" name="Picture 6">
                <a:extLst>
                  <a:ext uri="{FF2B5EF4-FFF2-40B4-BE49-F238E27FC236}">
                    <a16:creationId xmlns:a16="http://schemas.microsoft.com/office/drawing/2014/main" id="{B3E8FAA8-A5DA-4242-8464-5C8C3C84EF0E}"/>
                  </a:ext>
                </a:extLst>
              </p:cNvPr>
              <p:cNvPicPr>
                <a:picLocks noChangeAspect="1"/>
              </p:cNvPicPr>
              <p:nvPr/>
            </p:nvPicPr>
            <p:blipFill rotWithShape="1">
              <a:blip r:embed="rId3"/>
              <a:srcRect t="86036" r="70675"/>
              <a:stretch/>
            </p:blipFill>
            <p:spPr>
              <a:xfrm>
                <a:off x="0" y="5860786"/>
                <a:ext cx="3575304" cy="997214"/>
              </a:xfrm>
              <a:prstGeom prst="rect">
                <a:avLst/>
              </a:prstGeom>
            </p:spPr>
          </p:pic>
          <p:pic>
            <p:nvPicPr>
              <p:cNvPr id="5" name="Picture 4">
                <a:extLst>
                  <a:ext uri="{FF2B5EF4-FFF2-40B4-BE49-F238E27FC236}">
                    <a16:creationId xmlns:a16="http://schemas.microsoft.com/office/drawing/2014/main" id="{5A8811DB-5D18-2848-B752-59B55AC4F3E3}"/>
                  </a:ext>
                </a:extLst>
              </p:cNvPr>
              <p:cNvPicPr>
                <a:picLocks noChangeAspect="1"/>
              </p:cNvPicPr>
              <p:nvPr/>
            </p:nvPicPr>
            <p:blipFill rotWithShape="1">
              <a:blip r:embed="rId4"/>
              <a:srcRect t="70918"/>
              <a:stretch/>
            </p:blipFill>
            <p:spPr>
              <a:xfrm>
                <a:off x="3575304" y="5860786"/>
                <a:ext cx="8616696" cy="997214"/>
              </a:xfrm>
              <a:prstGeom prst="rect">
                <a:avLst/>
              </a:prstGeom>
            </p:spPr>
          </p:pic>
        </p:grpSp>
        <p:sp>
          <p:nvSpPr>
            <p:cNvPr id="8" name="Rectangle 7">
              <a:extLst>
                <a:ext uri="{FF2B5EF4-FFF2-40B4-BE49-F238E27FC236}">
                  <a16:creationId xmlns:a16="http://schemas.microsoft.com/office/drawing/2014/main" id="{8500F831-68FC-2A44-AA47-FD1231995451}"/>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9" name="Rectangle 8">
              <a:extLst>
                <a:ext uri="{FF2B5EF4-FFF2-40B4-BE49-F238E27FC236}">
                  <a16:creationId xmlns:a16="http://schemas.microsoft.com/office/drawing/2014/main" id="{63CAA2F1-AF9C-094E-856E-CDC933EF952A}"/>
                </a:ext>
              </a:extLst>
            </p:cNvPr>
            <p:cNvSpPr/>
            <p:nvPr/>
          </p:nvSpPr>
          <p:spPr>
            <a:xfrm>
              <a:off x="9144000" y="6488667"/>
              <a:ext cx="2955937" cy="369332"/>
            </a:xfrm>
            <a:prstGeom prst="rect">
              <a:avLst/>
            </a:prstGeom>
          </p:spPr>
          <p:txBody>
            <a:bodyPr wrap="none">
              <a:spAutoFit/>
            </a:bodyPr>
            <a:lstStyle/>
            <a:p>
              <a:r>
                <a:rPr lang="en-GB" dirty="0">
                  <a:hlinkClick r:id="rId5">
                    <a:extLst>
                      <a:ext uri="{A12FA001-AC4F-418D-AE19-62706E023703}">
                        <ahyp:hlinkClr xmlns:ahyp="http://schemas.microsoft.com/office/drawing/2018/hyperlinkcolor" xmlns="" val="tx"/>
                      </a:ext>
                    </a:extLst>
                  </a:hlinkClick>
                </a:rPr>
                <a:t>https://showyourstripes.info/</a:t>
              </a:r>
              <a:endParaRPr lang="en-US" dirty="0"/>
            </a:p>
          </p:txBody>
        </p:sp>
      </p:grpSp>
      <p:sp>
        <p:nvSpPr>
          <p:cNvPr id="16" name="Rectangle 15">
            <a:extLst>
              <a:ext uri="{FF2B5EF4-FFF2-40B4-BE49-F238E27FC236}">
                <a16:creationId xmlns:a16="http://schemas.microsoft.com/office/drawing/2014/main" id="{37A60057-7756-304A-9DB1-C999562E252D}"/>
              </a:ext>
            </a:extLst>
          </p:cNvPr>
          <p:cNvSpPr/>
          <p:nvPr/>
        </p:nvSpPr>
        <p:spPr>
          <a:xfrm>
            <a:off x="6578202" y="3936510"/>
            <a:ext cx="5370575" cy="1646605"/>
          </a:xfrm>
          <a:prstGeom prst="rect">
            <a:avLst/>
          </a:prstGeom>
          <a:solidFill>
            <a:srgbClr val="FFFFFF">
              <a:alpha val="69804"/>
            </a:srgbClr>
          </a:solidFill>
        </p:spPr>
        <p:txBody>
          <a:bodyPr wrap="square">
            <a:spAutoFit/>
          </a:bodyPr>
          <a:lstStyle/>
          <a:p>
            <a:pPr>
              <a:spcAft>
                <a:spcPts val="600"/>
              </a:spcAft>
            </a:pPr>
            <a:r>
              <a:rPr lang="en-GB" sz="2400" i="1" dirty="0" err="1"/>
              <a:t>Gabul</a:t>
            </a:r>
            <a:r>
              <a:rPr lang="en-GB" sz="2400" i="1" dirty="0"/>
              <a:t> creation story.</a:t>
            </a:r>
          </a:p>
          <a:p>
            <a:pPr>
              <a:spcAft>
                <a:spcPts val="600"/>
              </a:spcAft>
            </a:pPr>
            <a:r>
              <a:rPr lang="en-GB" sz="2400" i="1" dirty="0"/>
              <a:t>‘</a:t>
            </a:r>
            <a:r>
              <a:rPr lang="en-GB" sz="2400" i="1" dirty="0" err="1"/>
              <a:t>Gabul</a:t>
            </a:r>
            <a:r>
              <a:rPr lang="en-GB" sz="2400" i="1" dirty="0"/>
              <a:t>, a giant carpet python carved the landscape’ and so the islands were formed</a:t>
            </a:r>
          </a:p>
        </p:txBody>
      </p:sp>
      <p:pic>
        <p:nvPicPr>
          <p:cNvPr id="3" name="Picture 2">
            <a:extLst>
              <a:ext uri="{FF2B5EF4-FFF2-40B4-BE49-F238E27FC236}">
                <a16:creationId xmlns:a16="http://schemas.microsoft.com/office/drawing/2014/main" id="{AE102E3D-EAC6-AF4F-9ACC-C3174BBC0C8F}"/>
              </a:ext>
            </a:extLst>
          </p:cNvPr>
          <p:cNvPicPr>
            <a:picLocks noChangeAspect="1"/>
          </p:cNvPicPr>
          <p:nvPr/>
        </p:nvPicPr>
        <p:blipFill rotWithShape="1">
          <a:blip r:embed="rId6"/>
          <a:srcRect b="58661"/>
          <a:stretch/>
        </p:blipFill>
        <p:spPr>
          <a:xfrm>
            <a:off x="6249701" y="639048"/>
            <a:ext cx="5150206" cy="3088003"/>
          </a:xfrm>
          <a:prstGeom prst="rect">
            <a:avLst/>
          </a:prstGeom>
        </p:spPr>
      </p:pic>
      <p:pic>
        <p:nvPicPr>
          <p:cNvPr id="11" name="Picture 10">
            <a:extLst>
              <a:ext uri="{FF2B5EF4-FFF2-40B4-BE49-F238E27FC236}">
                <a16:creationId xmlns:a16="http://schemas.microsoft.com/office/drawing/2014/main" id="{37472BDA-B54B-CD4D-875E-04E1FAEE0981}"/>
              </a:ext>
            </a:extLst>
          </p:cNvPr>
          <p:cNvPicPr>
            <a:picLocks noChangeAspect="1"/>
          </p:cNvPicPr>
          <p:nvPr/>
        </p:nvPicPr>
        <p:blipFill rotWithShape="1">
          <a:blip r:embed="rId6"/>
          <a:srcRect t="41205"/>
          <a:stretch/>
        </p:blipFill>
        <p:spPr>
          <a:xfrm>
            <a:off x="319180" y="639049"/>
            <a:ext cx="5930521" cy="5057423"/>
          </a:xfrm>
          <a:prstGeom prst="rect">
            <a:avLst/>
          </a:prstGeom>
        </p:spPr>
      </p:pic>
      <p:sp>
        <p:nvSpPr>
          <p:cNvPr id="4" name="Rectangle 3">
            <a:extLst>
              <a:ext uri="{FF2B5EF4-FFF2-40B4-BE49-F238E27FC236}">
                <a16:creationId xmlns:a16="http://schemas.microsoft.com/office/drawing/2014/main" id="{9D8CA166-C433-CC4C-BFB5-4A8CDB678DE5}"/>
              </a:ext>
            </a:extLst>
          </p:cNvPr>
          <p:cNvSpPr/>
          <p:nvPr/>
        </p:nvSpPr>
        <p:spPr>
          <a:xfrm>
            <a:off x="319180" y="5726159"/>
            <a:ext cx="5305620" cy="369332"/>
          </a:xfrm>
          <a:prstGeom prst="rect">
            <a:avLst/>
          </a:prstGeom>
        </p:spPr>
        <p:txBody>
          <a:bodyPr wrap="none">
            <a:spAutoFit/>
          </a:bodyPr>
          <a:lstStyle/>
          <a:p>
            <a:r>
              <a:rPr lang="en-GB" i="1" dirty="0"/>
              <a:t>Photo: A sign on the ethno-botanical trail at </a:t>
            </a:r>
            <a:r>
              <a:rPr lang="en-GB" i="1" dirty="0" err="1"/>
              <a:t>Garabarra</a:t>
            </a:r>
            <a:endParaRPr lang="en-US" dirty="0"/>
          </a:p>
        </p:txBody>
      </p:sp>
      <p:sp>
        <p:nvSpPr>
          <p:cNvPr id="13" name="Rectangle 12">
            <a:extLst>
              <a:ext uri="{FF2B5EF4-FFF2-40B4-BE49-F238E27FC236}">
                <a16:creationId xmlns:a16="http://schemas.microsoft.com/office/drawing/2014/main" id="{55FDE5DC-2628-0A4A-BC96-EDBBAFE7E4CC}"/>
              </a:ext>
            </a:extLst>
          </p:cNvPr>
          <p:cNvSpPr/>
          <p:nvPr/>
        </p:nvSpPr>
        <p:spPr>
          <a:xfrm>
            <a:off x="173620" y="90606"/>
            <a:ext cx="4224760" cy="584775"/>
          </a:xfrm>
          <a:prstGeom prst="rect">
            <a:avLst/>
          </a:prstGeom>
        </p:spPr>
        <p:txBody>
          <a:bodyPr wrap="square">
            <a:spAutoFit/>
          </a:bodyPr>
          <a:lstStyle/>
          <a:p>
            <a:r>
              <a:rPr lang="en-US" sz="3200" b="1" dirty="0"/>
              <a:t>Sociocultural relations</a:t>
            </a:r>
          </a:p>
        </p:txBody>
      </p:sp>
    </p:spTree>
    <p:extLst>
      <p:ext uri="{BB962C8B-B14F-4D97-AF65-F5344CB8AC3E}">
        <p14:creationId xmlns:p14="http://schemas.microsoft.com/office/powerpoint/2010/main" val="1073678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D8D36B-1AF6-4541-8AAA-18198E1B44F6}"/>
              </a:ext>
            </a:extLst>
          </p:cNvPr>
          <p:cNvPicPr>
            <a:picLocks noChangeAspect="1"/>
          </p:cNvPicPr>
          <p:nvPr/>
        </p:nvPicPr>
        <p:blipFill>
          <a:blip r:embed="rId3"/>
          <a:stretch>
            <a:fillRect/>
          </a:stretch>
        </p:blipFill>
        <p:spPr>
          <a:xfrm>
            <a:off x="0" y="-2187615"/>
            <a:ext cx="12192000" cy="9144001"/>
          </a:xfrm>
          <a:prstGeom prst="rect">
            <a:avLst/>
          </a:prstGeom>
        </p:spPr>
      </p:pic>
      <p:grpSp>
        <p:nvGrpSpPr>
          <p:cNvPr id="3" name="Group 2">
            <a:extLst>
              <a:ext uri="{FF2B5EF4-FFF2-40B4-BE49-F238E27FC236}">
                <a16:creationId xmlns:a16="http://schemas.microsoft.com/office/drawing/2014/main" id="{CF6035CE-8AEF-0142-AE21-4B8CD28F50DA}"/>
              </a:ext>
            </a:extLst>
          </p:cNvPr>
          <p:cNvGrpSpPr/>
          <p:nvPr/>
        </p:nvGrpSpPr>
        <p:grpSpPr>
          <a:xfrm>
            <a:off x="0" y="6251438"/>
            <a:ext cx="12192000" cy="606561"/>
            <a:chOff x="0" y="6251438"/>
            <a:chExt cx="12192000" cy="606561"/>
          </a:xfrm>
        </p:grpSpPr>
        <p:grpSp>
          <p:nvGrpSpPr>
            <p:cNvPr id="4" name="Group 3">
              <a:extLst>
                <a:ext uri="{FF2B5EF4-FFF2-40B4-BE49-F238E27FC236}">
                  <a16:creationId xmlns:a16="http://schemas.microsoft.com/office/drawing/2014/main" id="{C62A1FA3-65E3-184E-BE51-EF12D331BDC2}"/>
                </a:ext>
              </a:extLst>
            </p:cNvPr>
            <p:cNvGrpSpPr/>
            <p:nvPr/>
          </p:nvGrpSpPr>
          <p:grpSpPr>
            <a:xfrm>
              <a:off x="0" y="6251438"/>
              <a:ext cx="12192000" cy="606561"/>
              <a:chOff x="0" y="5860786"/>
              <a:chExt cx="12192000" cy="997214"/>
            </a:xfrm>
          </p:grpSpPr>
          <p:pic>
            <p:nvPicPr>
              <p:cNvPr id="7" name="Picture 6">
                <a:extLst>
                  <a:ext uri="{FF2B5EF4-FFF2-40B4-BE49-F238E27FC236}">
                    <a16:creationId xmlns:a16="http://schemas.microsoft.com/office/drawing/2014/main" id="{2EC55E71-6202-A543-A125-59A55E0B4CDF}"/>
                  </a:ext>
                </a:extLst>
              </p:cNvPr>
              <p:cNvPicPr>
                <a:picLocks noChangeAspect="1"/>
              </p:cNvPicPr>
              <p:nvPr/>
            </p:nvPicPr>
            <p:blipFill rotWithShape="1">
              <a:blip r:embed="rId4"/>
              <a:srcRect t="86036" r="70675"/>
              <a:stretch/>
            </p:blipFill>
            <p:spPr>
              <a:xfrm>
                <a:off x="0" y="5860786"/>
                <a:ext cx="3575304" cy="997214"/>
              </a:xfrm>
              <a:prstGeom prst="rect">
                <a:avLst/>
              </a:prstGeom>
            </p:spPr>
          </p:pic>
          <p:pic>
            <p:nvPicPr>
              <p:cNvPr id="8" name="Picture 7">
                <a:extLst>
                  <a:ext uri="{FF2B5EF4-FFF2-40B4-BE49-F238E27FC236}">
                    <a16:creationId xmlns:a16="http://schemas.microsoft.com/office/drawing/2014/main" id="{BDA57506-D976-6340-8D70-0C368297ECF8}"/>
                  </a:ext>
                </a:extLst>
              </p:cNvPr>
              <p:cNvPicPr>
                <a:picLocks noChangeAspect="1"/>
              </p:cNvPicPr>
              <p:nvPr/>
            </p:nvPicPr>
            <p:blipFill rotWithShape="1">
              <a:blip r:embed="rId5"/>
              <a:srcRect t="70918"/>
              <a:stretch/>
            </p:blipFill>
            <p:spPr>
              <a:xfrm>
                <a:off x="3575304" y="5860786"/>
                <a:ext cx="8616696" cy="997214"/>
              </a:xfrm>
              <a:prstGeom prst="rect">
                <a:avLst/>
              </a:prstGeom>
            </p:spPr>
          </p:pic>
        </p:grpSp>
        <p:sp>
          <p:nvSpPr>
            <p:cNvPr id="5" name="Rectangle 4">
              <a:extLst>
                <a:ext uri="{FF2B5EF4-FFF2-40B4-BE49-F238E27FC236}">
                  <a16:creationId xmlns:a16="http://schemas.microsoft.com/office/drawing/2014/main" id="{B2A9631C-7511-EC49-9157-5BF79AFEB7F2}"/>
                </a:ext>
              </a:extLst>
            </p:cNvPr>
            <p:cNvSpPr/>
            <p:nvPr/>
          </p:nvSpPr>
          <p:spPr>
            <a:xfrm>
              <a:off x="0" y="6387980"/>
              <a:ext cx="2074286" cy="369332"/>
            </a:xfrm>
            <a:prstGeom prst="rect">
              <a:avLst/>
            </a:prstGeom>
          </p:spPr>
          <p:txBody>
            <a:bodyPr wrap="none">
              <a:spAutoFit/>
            </a:bodyPr>
            <a:lstStyle/>
            <a:p>
              <a:r>
                <a:rPr lang="en-GB" b="0" i="0" dirty="0">
                  <a:solidFill>
                    <a:srgbClr val="FFFFFF"/>
                  </a:solidFill>
                  <a:effectLst/>
                  <a:latin typeface="Roboto"/>
                </a:rPr>
                <a:t>#</a:t>
              </a:r>
              <a:r>
                <a:rPr lang="en-GB" b="0" i="0" dirty="0" err="1">
                  <a:solidFill>
                    <a:srgbClr val="FFFFFF"/>
                  </a:solidFill>
                  <a:effectLst/>
                  <a:latin typeface="Roboto"/>
                </a:rPr>
                <a:t>ShowYourStripes</a:t>
              </a:r>
              <a:endParaRPr lang="en-US" dirty="0"/>
            </a:p>
          </p:txBody>
        </p:sp>
        <p:sp>
          <p:nvSpPr>
            <p:cNvPr id="6" name="Rectangle 5">
              <a:extLst>
                <a:ext uri="{FF2B5EF4-FFF2-40B4-BE49-F238E27FC236}">
                  <a16:creationId xmlns:a16="http://schemas.microsoft.com/office/drawing/2014/main" id="{9B1EB7E3-55F7-E847-9513-16FC020911E4}"/>
                </a:ext>
              </a:extLst>
            </p:cNvPr>
            <p:cNvSpPr/>
            <p:nvPr/>
          </p:nvSpPr>
          <p:spPr>
            <a:xfrm>
              <a:off x="9144000" y="6488667"/>
              <a:ext cx="2955937" cy="369332"/>
            </a:xfrm>
            <a:prstGeom prst="rect">
              <a:avLst/>
            </a:prstGeom>
          </p:spPr>
          <p:txBody>
            <a:bodyPr wrap="none">
              <a:spAutoFit/>
            </a:bodyPr>
            <a:lstStyle/>
            <a:p>
              <a:r>
                <a:rPr lang="en-GB" dirty="0">
                  <a:hlinkClick r:id="rId6">
                    <a:extLst>
                      <a:ext uri="{A12FA001-AC4F-418D-AE19-62706E023703}">
                        <ahyp:hlinkClr xmlns:ahyp="http://schemas.microsoft.com/office/drawing/2018/hyperlinkcolor" xmlns="" val="tx"/>
                      </a:ext>
                    </a:extLst>
                  </a:hlinkClick>
                </a:rPr>
                <a:t>https://showyourstripes.info/</a:t>
              </a:r>
              <a:endParaRPr lang="en-US" dirty="0"/>
            </a:p>
          </p:txBody>
        </p:sp>
      </p:grpSp>
      <p:sp>
        <p:nvSpPr>
          <p:cNvPr id="9" name="Rectangle 8">
            <a:extLst>
              <a:ext uri="{FF2B5EF4-FFF2-40B4-BE49-F238E27FC236}">
                <a16:creationId xmlns:a16="http://schemas.microsoft.com/office/drawing/2014/main" id="{9A70D47C-C7A5-B447-9438-5119D97BD7C2}"/>
              </a:ext>
            </a:extLst>
          </p:cNvPr>
          <p:cNvSpPr/>
          <p:nvPr/>
        </p:nvSpPr>
        <p:spPr>
          <a:xfrm>
            <a:off x="173620" y="90606"/>
            <a:ext cx="2615879" cy="584775"/>
          </a:xfrm>
          <a:prstGeom prst="rect">
            <a:avLst/>
          </a:prstGeom>
        </p:spPr>
        <p:txBody>
          <a:bodyPr wrap="square">
            <a:spAutoFit/>
          </a:bodyPr>
          <a:lstStyle/>
          <a:p>
            <a:r>
              <a:rPr lang="en-US" sz="3200" b="1" dirty="0"/>
              <a:t>Materials</a:t>
            </a:r>
          </a:p>
        </p:txBody>
      </p:sp>
    </p:spTree>
    <p:extLst>
      <p:ext uri="{BB962C8B-B14F-4D97-AF65-F5344CB8AC3E}">
        <p14:creationId xmlns:p14="http://schemas.microsoft.com/office/powerpoint/2010/main" val="2284279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1058</TotalTime>
  <Words>3835</Words>
  <Application>Microsoft Office PowerPoint</Application>
  <PresentationFormat>Widescreen</PresentationFormat>
  <Paragraphs>517</Paragraphs>
  <Slides>48</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ＭＳ Ｐゴシック</vt:lpstr>
      <vt:lpstr>Arial</vt:lpstr>
      <vt:lpstr>Calibri</vt:lpstr>
      <vt:lpstr>Calibri Light</vt:lpstr>
      <vt:lpstr>Helvetica</vt:lpstr>
      <vt:lpstr>Roboto</vt:lpstr>
      <vt:lpstr>Times New Roman</vt:lpstr>
      <vt:lpstr>Wingdings</vt:lpstr>
      <vt:lpstr>Office Theme</vt:lpstr>
      <vt:lpstr>The Transformation Imperative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Conventional governance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this the blue economy moment?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Violations of human rights in global seafood value chains</vt:lpstr>
      <vt:lpstr>Resource grabs and maritime sovereignty disputes</vt:lpstr>
      <vt:lpstr>3. Undermines labor </vt:lpstr>
      <vt:lpstr>Coastal Squeeze: Displacement of small-scale fishing communities happens  on land as well as at sea </vt:lpstr>
      <vt:lpstr>4. Consolidates power: container shipping</vt:lpstr>
      <vt:lpstr>4. Consolidates power: seafood trade</vt:lpstr>
      <vt:lpstr>What is happening?</vt:lpstr>
      <vt:lpstr>Transformation imperative</vt:lpstr>
      <vt:lpstr>PowerPoint Presentation</vt:lpstr>
      <vt:lpstr>PowerPoint Presentation</vt:lpstr>
      <vt:lpstr>Thankyou</vt:lpstr>
      <vt:lpstr>Beyond the blue economy: towards a blue society?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Nelson Mandela University</cp:lastModifiedBy>
  <cp:revision>68</cp:revision>
  <dcterms:created xsi:type="dcterms:W3CDTF">2020-01-20T14:04:53Z</dcterms:created>
  <dcterms:modified xsi:type="dcterms:W3CDTF">2020-01-22T06:54:26Z</dcterms:modified>
</cp:coreProperties>
</file>