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4225" r:id="rId3"/>
    <p:sldMasterId id="2147484232" r:id="rId4"/>
    <p:sldMasterId id="2147484239" r:id="rId5"/>
    <p:sldMasterId id="2147484246" r:id="rId6"/>
    <p:sldMasterId id="2147484253" r:id="rId7"/>
    <p:sldMasterId id="2147484260" r:id="rId8"/>
    <p:sldMasterId id="2147484267" r:id="rId9"/>
    <p:sldMasterId id="2147484270" r:id="rId10"/>
    <p:sldMasterId id="2147484322" r:id="rId11"/>
  </p:sldMasterIdLst>
  <p:notesMasterIdLst>
    <p:notesMasterId r:id="rId40"/>
  </p:notesMasterIdLst>
  <p:handoutMasterIdLst>
    <p:handoutMasterId r:id="rId41"/>
  </p:handoutMasterIdLst>
  <p:sldIdLst>
    <p:sldId id="331" r:id="rId12"/>
    <p:sldId id="468" r:id="rId13"/>
    <p:sldId id="474" r:id="rId14"/>
    <p:sldId id="492" r:id="rId15"/>
    <p:sldId id="448" r:id="rId16"/>
    <p:sldId id="491" r:id="rId17"/>
    <p:sldId id="501" r:id="rId18"/>
    <p:sldId id="505" r:id="rId19"/>
    <p:sldId id="312" r:id="rId20"/>
    <p:sldId id="508" r:id="rId21"/>
    <p:sldId id="512" r:id="rId22"/>
    <p:sldId id="503" r:id="rId23"/>
    <p:sldId id="391" r:id="rId24"/>
    <p:sldId id="515" r:id="rId25"/>
    <p:sldId id="509" r:id="rId26"/>
    <p:sldId id="345" r:id="rId27"/>
    <p:sldId id="390" r:id="rId28"/>
    <p:sldId id="382" r:id="rId29"/>
    <p:sldId id="396" r:id="rId30"/>
    <p:sldId id="513" r:id="rId31"/>
    <p:sldId id="510" r:id="rId32"/>
    <p:sldId id="511" r:id="rId33"/>
    <p:sldId id="441" r:id="rId34"/>
    <p:sldId id="481" r:id="rId35"/>
    <p:sldId id="506" r:id="rId36"/>
    <p:sldId id="498" r:id="rId37"/>
    <p:sldId id="514" r:id="rId38"/>
    <p:sldId id="413" r:id="rId39"/>
  </p:sldIdLst>
  <p:sldSz cx="9144000" cy="6858000" type="screen4x3"/>
  <p:notesSz cx="6858000" cy="9144000"/>
  <p:defaultTextStyle>
    <a:defPPr>
      <a:defRPr lang="en-IE"/>
    </a:defPPr>
    <a:lvl1pPr algn="l" rtl="0" fontAlgn="base">
      <a:spcBef>
        <a:spcPct val="0"/>
      </a:spcBef>
      <a:spcAft>
        <a:spcPct val="0"/>
      </a:spcAft>
      <a:defRPr b="1" kern="1200">
        <a:solidFill>
          <a:schemeClr val="tx1"/>
        </a:solidFill>
        <a:latin typeface="Calibri" pitchFamily="34" charset="0"/>
        <a:ea typeface="+mn-ea"/>
        <a:cs typeface="Arial" charset="0"/>
      </a:defRPr>
    </a:lvl1pPr>
    <a:lvl2pPr marL="457200" algn="l" rtl="0" fontAlgn="base">
      <a:spcBef>
        <a:spcPct val="0"/>
      </a:spcBef>
      <a:spcAft>
        <a:spcPct val="0"/>
      </a:spcAft>
      <a:defRPr b="1" kern="1200">
        <a:solidFill>
          <a:schemeClr val="tx1"/>
        </a:solidFill>
        <a:latin typeface="Calibri" pitchFamily="34" charset="0"/>
        <a:ea typeface="+mn-ea"/>
        <a:cs typeface="Arial" charset="0"/>
      </a:defRPr>
    </a:lvl2pPr>
    <a:lvl3pPr marL="914400" algn="l" rtl="0" fontAlgn="base">
      <a:spcBef>
        <a:spcPct val="0"/>
      </a:spcBef>
      <a:spcAft>
        <a:spcPct val="0"/>
      </a:spcAft>
      <a:defRPr b="1" kern="1200">
        <a:solidFill>
          <a:schemeClr val="tx1"/>
        </a:solidFill>
        <a:latin typeface="Calibri" pitchFamily="34" charset="0"/>
        <a:ea typeface="+mn-ea"/>
        <a:cs typeface="Arial" charset="0"/>
      </a:defRPr>
    </a:lvl3pPr>
    <a:lvl4pPr marL="1371600" algn="l" rtl="0" fontAlgn="base">
      <a:spcBef>
        <a:spcPct val="0"/>
      </a:spcBef>
      <a:spcAft>
        <a:spcPct val="0"/>
      </a:spcAft>
      <a:defRPr b="1" kern="1200">
        <a:solidFill>
          <a:schemeClr val="tx1"/>
        </a:solidFill>
        <a:latin typeface="Calibri" pitchFamily="34" charset="0"/>
        <a:ea typeface="+mn-ea"/>
        <a:cs typeface="Arial" charset="0"/>
      </a:defRPr>
    </a:lvl4pPr>
    <a:lvl5pPr marL="1828800" algn="l" rtl="0" fontAlgn="base">
      <a:spcBef>
        <a:spcPct val="0"/>
      </a:spcBef>
      <a:spcAft>
        <a:spcPct val="0"/>
      </a:spcAft>
      <a:defRPr b="1" kern="1200">
        <a:solidFill>
          <a:schemeClr val="tx1"/>
        </a:solidFill>
        <a:latin typeface="Calibri" pitchFamily="34" charset="0"/>
        <a:ea typeface="+mn-ea"/>
        <a:cs typeface="Arial" charset="0"/>
      </a:defRPr>
    </a:lvl5pPr>
    <a:lvl6pPr marL="2286000" algn="l" defTabSz="914400" rtl="0" eaLnBrk="1" latinLnBrk="0" hangingPunct="1">
      <a:defRPr b="1" kern="1200">
        <a:solidFill>
          <a:schemeClr val="tx1"/>
        </a:solidFill>
        <a:latin typeface="Calibri" pitchFamily="34" charset="0"/>
        <a:ea typeface="+mn-ea"/>
        <a:cs typeface="Arial" charset="0"/>
      </a:defRPr>
    </a:lvl6pPr>
    <a:lvl7pPr marL="2743200" algn="l" defTabSz="914400" rtl="0" eaLnBrk="1" latinLnBrk="0" hangingPunct="1">
      <a:defRPr b="1" kern="1200">
        <a:solidFill>
          <a:schemeClr val="tx1"/>
        </a:solidFill>
        <a:latin typeface="Calibri" pitchFamily="34" charset="0"/>
        <a:ea typeface="+mn-ea"/>
        <a:cs typeface="Arial" charset="0"/>
      </a:defRPr>
    </a:lvl7pPr>
    <a:lvl8pPr marL="3200400" algn="l" defTabSz="914400" rtl="0" eaLnBrk="1" latinLnBrk="0" hangingPunct="1">
      <a:defRPr b="1" kern="1200">
        <a:solidFill>
          <a:schemeClr val="tx1"/>
        </a:solidFill>
        <a:latin typeface="Calibri" pitchFamily="34" charset="0"/>
        <a:ea typeface="+mn-ea"/>
        <a:cs typeface="Arial" charset="0"/>
      </a:defRPr>
    </a:lvl8pPr>
    <a:lvl9pPr marL="3657600" algn="l" defTabSz="914400" rtl="0" eaLnBrk="1" latinLnBrk="0" hangingPunct="1">
      <a:defRPr b="1"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FF00"/>
    <a:srgbClr val="0000F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25" autoAdjust="0"/>
    <p:restoredTop sz="86250" autoAdjust="0"/>
  </p:normalViewPr>
  <p:slideViewPr>
    <p:cSldViewPr>
      <p:cViewPr varScale="1">
        <p:scale>
          <a:sx n="77" d="100"/>
          <a:sy n="77" d="100"/>
        </p:scale>
        <p:origin x="210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00"/>
    </p:cViewPr>
  </p:sorterViewPr>
  <p:notesViewPr>
    <p:cSldViewPr>
      <p:cViewPr>
        <p:scale>
          <a:sx n="75" d="100"/>
          <a:sy n="75" d="100"/>
        </p:scale>
        <p:origin x="-139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0" Type="http://schemas.openxmlformats.org/officeDocument/2006/relationships/slide" Target="slides/slide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378604-1D77-8B4B-AD6D-5C4F4767EC74}" type="datetimeFigureOut">
              <a:rPr lang="en-US" smtClean="0"/>
              <a:t>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DB7990-F3D6-1446-BD4C-59B129C41080}" type="slidenum">
              <a:rPr lang="en-US" smtClean="0"/>
              <a:t>‹#›</a:t>
            </a:fld>
            <a:endParaRPr lang="en-US"/>
          </a:p>
        </p:txBody>
      </p:sp>
    </p:spTree>
    <p:extLst>
      <p:ext uri="{BB962C8B-B14F-4D97-AF65-F5344CB8AC3E}">
        <p14:creationId xmlns:p14="http://schemas.microsoft.com/office/powerpoint/2010/main" val="1798742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Arial"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cs typeface="Arial" charset="0"/>
              </a:defRPr>
            </a:lvl1pPr>
          </a:lstStyle>
          <a:p>
            <a:pPr>
              <a:defRPr/>
            </a:pPr>
            <a:fld id="{5AF37011-EFA8-4626-9C8E-E613E442DC71}" type="slidenum">
              <a:rPr lang="en-US"/>
              <a:pPr>
                <a:defRPr/>
              </a:pPr>
              <a:t>‹#›</a:t>
            </a:fld>
            <a:endParaRPr lang="en-US"/>
          </a:p>
        </p:txBody>
      </p:sp>
    </p:spTree>
    <p:extLst>
      <p:ext uri="{BB962C8B-B14F-4D97-AF65-F5344CB8AC3E}">
        <p14:creationId xmlns:p14="http://schemas.microsoft.com/office/powerpoint/2010/main" val="19131677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m.rdcu.be/wf/click?upn=lMZy1lernSJ7apc5DgYM8VewUMemmas3KxqpBCVq8Vc-3D_X2LHfZDvkymxNH8Po7ddZgaEihgsivipEmNLNRqVGqND2RJg5EhjgtHoQA0VX3cBroz565AQe59OLO0uA2MZ9EMhDjGU9Kio8hkh-2Fmeo7G8mip5-2BdSLfyvNgBcOC80n2LqzW8xUMd47gpjM6UAUbOL6HAd0pmMWg4EvOGj4pOlIBiytQ07hALPm8WOKjsPxGWZ4onS3mHBOJHUy-2FAdkwKBwsAEL0Mdqbsi5MAxuryoCw-2Bb-2BFtVslOytnuh0x6Grm2bhU3LAXDOiVXVZpayQPRw-3D-3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dirty="0"/>
          </a:p>
        </p:txBody>
      </p:sp>
      <p:sp>
        <p:nvSpPr>
          <p:cNvPr id="53252" name="Slide Number Placeholder 3"/>
          <p:cNvSpPr>
            <a:spLocks noGrp="1"/>
          </p:cNvSpPr>
          <p:nvPr>
            <p:ph type="sldNum" sz="quarter" idx="5"/>
          </p:nvPr>
        </p:nvSpPr>
        <p:spPr>
          <a:noFill/>
        </p:spPr>
        <p:txBody>
          <a:bodyPr/>
          <a:lstStyle/>
          <a:p>
            <a:fld id="{FAF7FD05-4C35-4C9A-83EC-A837E943ADDC}" type="slidenum">
              <a:rPr lang="en-US" smtClean="0"/>
              <a:pPr/>
              <a:t>1</a:t>
            </a:fld>
            <a:endParaRPr lang="en-US"/>
          </a:p>
        </p:txBody>
      </p:sp>
    </p:spTree>
    <p:extLst>
      <p:ext uri="{BB962C8B-B14F-4D97-AF65-F5344CB8AC3E}">
        <p14:creationId xmlns:p14="http://schemas.microsoft.com/office/powerpoint/2010/main" val="1183995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44" indent="-285744">
              <a:spcBef>
                <a:spcPts val="2109"/>
              </a:spcBef>
              <a:buFont typeface="Arial" panose="020B0604020202020204" pitchFamily="34" charset="0"/>
              <a:buChar char="•"/>
            </a:pPr>
            <a:r>
              <a:rPr lang="en-US" sz="1200" kern="1200" dirty="0">
                <a:solidFill>
                  <a:schemeClr val="tx1"/>
                </a:solidFill>
                <a:latin typeface="+mn-lt"/>
                <a:ea typeface="Avenir Book" charset="0"/>
                <a:cs typeface="Avenir Book" charset="0"/>
              </a:rPr>
              <a:t>Cumulatively, these 14 species visited 37 countries (86%)</a:t>
            </a:r>
          </a:p>
          <a:p>
            <a:pPr marL="285744" indent="-285744">
              <a:spcBef>
                <a:spcPts val="3516"/>
              </a:spcBef>
              <a:buFont typeface="Arial" panose="020B0604020202020204" pitchFamily="34" charset="0"/>
              <a:buChar char="•"/>
            </a:pPr>
            <a:r>
              <a:rPr lang="en-US" sz="1200" kern="1200" dirty="0">
                <a:solidFill>
                  <a:schemeClr val="tx1"/>
                </a:solidFill>
                <a:latin typeface="+mn-lt"/>
                <a:ea typeface="Avenir Book" charset="0"/>
                <a:cs typeface="Avenir Book" charset="0"/>
              </a:rPr>
              <a:t>All spent time in the high seas</a:t>
            </a:r>
          </a:p>
          <a:p>
            <a:pPr marL="285744" indent="-285744">
              <a:spcBef>
                <a:spcPts val="3516"/>
              </a:spcBef>
              <a:buFont typeface="Arial" panose="020B0604020202020204" pitchFamily="34" charset="0"/>
              <a:buChar char="•"/>
            </a:pPr>
            <a:r>
              <a:rPr lang="en-US" sz="1200" kern="1200" dirty="0">
                <a:solidFill>
                  <a:schemeClr val="tx1"/>
                </a:solidFill>
                <a:latin typeface="+mn-lt"/>
                <a:ea typeface="Avenir Book" charset="0"/>
                <a:cs typeface="Avenir Book" charset="0"/>
              </a:rPr>
              <a:t>Some spent over ¾ of their annual cycles in the high seas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19</a:t>
            </a:fld>
            <a:endParaRPr lang="en-GB"/>
          </a:p>
        </p:txBody>
      </p:sp>
    </p:spTree>
    <p:extLst>
      <p:ext uri="{BB962C8B-B14F-4D97-AF65-F5344CB8AC3E}">
        <p14:creationId xmlns:p14="http://schemas.microsoft.com/office/powerpoint/2010/main" val="3135021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 pen area closure</a:t>
            </a:r>
            <a:r>
              <a:rPr lang="en-US" baseline="0" dirty="0"/>
              <a:t> by NAFO – drilling activities by Statoil on Canada’s extended continental shelf. </a:t>
            </a:r>
          </a:p>
          <a:p>
            <a:endParaRPr lang="en-US" baseline="0" dirty="0"/>
          </a:p>
          <a:p>
            <a:r>
              <a:rPr lang="en-US" baseline="0" dirty="0"/>
              <a:t>UNGA Resolution </a:t>
            </a:r>
            <a:r>
              <a:rPr lang="en-US" baseline="0"/>
              <a:t>71/123 – called for</a:t>
            </a:r>
            <a:endParaRPr lang="en-US" baseline="0" dirty="0"/>
          </a:p>
        </p:txBody>
      </p:sp>
      <p:sp>
        <p:nvSpPr>
          <p:cNvPr id="4" name="Slide Number Placeholder 3"/>
          <p:cNvSpPr>
            <a:spLocks noGrp="1"/>
          </p:cNvSpPr>
          <p:nvPr>
            <p:ph type="sldNum" sz="quarter" idx="10"/>
          </p:nvPr>
        </p:nvSpPr>
        <p:spPr/>
        <p:txBody>
          <a:bodyPr/>
          <a:lstStyle/>
          <a:p>
            <a:fld id="{736F28F3-DCBA-4D64-AEF4-BD6A150282BB}" type="slidenum">
              <a:rPr lang="en-GB" smtClean="0"/>
              <a:t>24</a:t>
            </a:fld>
            <a:endParaRPr lang="en-GB"/>
          </a:p>
        </p:txBody>
      </p:sp>
    </p:spTree>
    <p:extLst>
      <p:ext uri="{BB962C8B-B14F-4D97-AF65-F5344CB8AC3E}">
        <p14:creationId xmlns:p14="http://schemas.microsoft.com/office/powerpoint/2010/main" val="168584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eaLnBrk="1" hangingPunct="1">
              <a:defRPr/>
            </a:pPr>
            <a:r>
              <a:rPr lang="en-GB" sz="1100" dirty="0">
                <a:latin typeface="Times New Roman" pitchFamily="18" charset="0"/>
                <a:ea typeface="ＭＳ Ｐゴシック" pitchFamily="34" charset="-128"/>
                <a:cs typeface="Times New Roman" pitchFamily="18" charset="0"/>
              </a:rPr>
              <a:t>Best scientific evidence</a:t>
            </a:r>
          </a:p>
          <a:p>
            <a:pPr algn="ctr" eaLnBrk="1" hangingPunct="1">
              <a:defRPr/>
            </a:pPr>
            <a:r>
              <a:rPr lang="en-GB" sz="1100" dirty="0">
                <a:latin typeface="Times New Roman" pitchFamily="18" charset="0"/>
                <a:ea typeface="ＭＳ Ｐゴシック" pitchFamily="34" charset="-128"/>
                <a:cs typeface="Times New Roman" pitchFamily="18" charset="0"/>
              </a:rPr>
              <a:t>Associated or dependent stocks </a:t>
            </a:r>
          </a:p>
          <a:p>
            <a:pPr algn="ctr" eaLnBrk="1" hangingPunct="1">
              <a:defRPr/>
            </a:pPr>
            <a:r>
              <a:rPr lang="en-GB" sz="1100" dirty="0">
                <a:latin typeface="Times New Roman" pitchFamily="18" charset="0"/>
                <a:ea typeface="ＭＳ Ｐゴシック" pitchFamily="34" charset="-128"/>
                <a:cs typeface="Times New Roman" pitchFamily="18" charset="0"/>
              </a:rPr>
              <a:t>generally recommended international minimum standards</a:t>
            </a:r>
          </a:p>
          <a:p>
            <a:pPr algn="ctr" eaLnBrk="1" hangingPunct="1">
              <a:defRPr/>
            </a:pPr>
            <a:endParaRPr lang="en-GB" sz="1200" b="1" dirty="0">
              <a:solidFill>
                <a:schemeClr val="accent1">
                  <a:lumMod val="90000"/>
                </a:schemeClr>
              </a:solidFill>
              <a:latin typeface="Times New Roman" pitchFamily="18" charset="0"/>
              <a:ea typeface="ＭＳ Ｐゴシック" pitchFamily="34" charset="-128"/>
              <a:cs typeface="Times New Roman" pitchFamily="18" charset="0"/>
            </a:endParaRPr>
          </a:p>
          <a:p>
            <a:pPr algn="ctr" eaLnBrk="1" hangingPunct="1">
              <a:defRPr/>
            </a:pPr>
            <a:r>
              <a:rPr lang="en-GB" sz="1200" b="1" dirty="0">
                <a:solidFill>
                  <a:schemeClr val="accent1">
                    <a:lumMod val="90000"/>
                  </a:schemeClr>
                </a:solidFill>
                <a:latin typeface="Times New Roman" pitchFamily="18" charset="0"/>
                <a:ea typeface="ＭＳ Ｐゴシック" pitchFamily="34" charset="-128"/>
                <a:cs typeface="Times New Roman" pitchFamily="18" charset="0"/>
              </a:rPr>
              <a:t>UNFSA</a:t>
            </a:r>
            <a:r>
              <a:rPr lang="en-GB" sz="1200" dirty="0">
                <a:latin typeface="Times New Roman" pitchFamily="18" charset="0"/>
                <a:ea typeface="ＭＳ Ｐゴシック" pitchFamily="34" charset="-128"/>
                <a:cs typeface="Times New Roman" pitchFamily="18" charset="0"/>
              </a:rPr>
              <a:t>: ecosystem &amp; precautionary approach</a:t>
            </a:r>
          </a:p>
          <a:p>
            <a:pPr marL="285750" indent="-285750" algn="ctr" eaLnBrk="1" hangingPunct="1">
              <a:buFontTx/>
              <a:buChar char="-"/>
              <a:defRPr/>
            </a:pPr>
            <a:r>
              <a:rPr lang="en-GB" sz="1200" dirty="0">
                <a:latin typeface="Times New Roman" pitchFamily="18" charset="0"/>
                <a:ea typeface="ＭＳ Ｐゴシック" pitchFamily="34" charset="-128"/>
                <a:cs typeface="Times New Roman" pitchFamily="18" charset="0"/>
              </a:rPr>
              <a:t>Long-term sustainability &amp; impact assessment</a:t>
            </a:r>
          </a:p>
          <a:p>
            <a:pPr marL="285750" indent="-285750" algn="ctr" eaLnBrk="1" hangingPunct="1">
              <a:buFontTx/>
              <a:buChar char="-"/>
              <a:defRPr/>
            </a:pPr>
            <a:r>
              <a:rPr lang="en-GB" sz="1200" dirty="0">
                <a:latin typeface="Times New Roman" pitchFamily="18" charset="0"/>
                <a:ea typeface="ＭＳ Ｐゴシック" pitchFamily="34" charset="-128"/>
                <a:cs typeface="Times New Roman" pitchFamily="18" charset="0"/>
              </a:rPr>
              <a:t>Precautionary reference points</a:t>
            </a:r>
          </a:p>
          <a:p>
            <a:pPr marL="285750" indent="-285750" algn="ctr" eaLnBrk="1" hangingPunct="1">
              <a:buFontTx/>
              <a:buChar char="-"/>
              <a:defRPr/>
            </a:pPr>
            <a:r>
              <a:rPr lang="en-GB" sz="1200" dirty="0">
                <a:solidFill>
                  <a:srgbClr val="FFC000"/>
                </a:solidFill>
                <a:latin typeface="Times New Roman" pitchFamily="18" charset="0"/>
                <a:ea typeface="ＭＳ Ｐゴシック" pitchFamily="34" charset="-128"/>
                <a:cs typeface="Times New Roman" pitchFamily="18" charset="0"/>
              </a:rPr>
              <a:t>Protection of biodiversity</a:t>
            </a:r>
          </a:p>
          <a:p>
            <a:pPr marL="285750" indent="-285750" algn="ctr" eaLnBrk="1" hangingPunct="1">
              <a:buFontTx/>
              <a:buChar char="-"/>
              <a:defRPr/>
            </a:pPr>
            <a:endParaRPr lang="en-GB" sz="1200" dirty="0">
              <a:solidFill>
                <a:srgbClr val="FFC000"/>
              </a:solidFill>
              <a:latin typeface="Times New Roman" pitchFamily="18" charset="0"/>
              <a:ea typeface="ＭＳ Ｐゴシック" pitchFamily="34" charset="-128"/>
              <a:cs typeface="Times New Roman" pitchFamily="18" charset="0"/>
            </a:endParaRPr>
          </a:p>
          <a:p>
            <a:pPr marL="846138" lvl="2" indent="-446088">
              <a:spcBef>
                <a:spcPts val="0"/>
              </a:spcBef>
              <a:buFont typeface="Courier New" charset="0"/>
              <a:buChar char="o"/>
            </a:pPr>
            <a:r>
              <a:rPr lang="en-US" b="1" dirty="0">
                <a:solidFill>
                  <a:srgbClr val="002060"/>
                </a:solidFill>
              </a:rPr>
              <a:t>Ecosystem Approach </a:t>
            </a:r>
            <a:r>
              <a:rPr lang="en-US" dirty="0">
                <a:solidFill>
                  <a:srgbClr val="002060"/>
                </a:solidFill>
              </a:rPr>
              <a:t>(UNGA resolutions on Oceans and the Law of the Sea, the Future We Want, </a:t>
            </a:r>
            <a:r>
              <a:rPr lang="en-US" dirty="0" err="1">
                <a:solidFill>
                  <a:srgbClr val="002060"/>
                </a:solidFill>
              </a:rPr>
              <a:t>etc</a:t>
            </a:r>
            <a:r>
              <a:rPr lang="en-US" dirty="0">
                <a:solidFill>
                  <a:srgbClr val="002060"/>
                </a:solidFill>
              </a:rPr>
              <a:t>)</a:t>
            </a:r>
          </a:p>
          <a:p>
            <a:pPr marL="846138" lvl="2" indent="-446088">
              <a:spcBef>
                <a:spcPts val="0"/>
              </a:spcBef>
              <a:buFont typeface="Courier New" charset="0"/>
              <a:buChar char="o"/>
            </a:pPr>
            <a:endParaRPr lang="en-US" dirty="0">
              <a:solidFill>
                <a:srgbClr val="002060"/>
              </a:solidFill>
            </a:endParaRPr>
          </a:p>
          <a:p>
            <a:pPr marL="361950" lvl="2" indent="-361950">
              <a:spcBef>
                <a:spcPts val="0"/>
              </a:spcBef>
              <a:buFont typeface="Arial" charset="0"/>
              <a:buChar char="•"/>
            </a:pPr>
            <a:r>
              <a:rPr lang="en-US" dirty="0">
                <a:solidFill>
                  <a:srgbClr val="002060"/>
                </a:solidFill>
              </a:rPr>
              <a:t>Recognition of competent </a:t>
            </a:r>
            <a:r>
              <a:rPr lang="en-US" dirty="0" err="1">
                <a:solidFill>
                  <a:srgbClr val="002060"/>
                </a:solidFill>
              </a:rPr>
              <a:t>organisations</a:t>
            </a:r>
            <a:r>
              <a:rPr lang="en-US" dirty="0">
                <a:solidFill>
                  <a:srgbClr val="002060"/>
                </a:solidFill>
              </a:rPr>
              <a:t> &amp; delegation of powers. </a:t>
            </a:r>
          </a:p>
          <a:p>
            <a:pPr marL="285750" indent="-285750" algn="ctr" eaLnBrk="1" hangingPunct="1">
              <a:buFontTx/>
              <a:buChar char="-"/>
              <a:defRPr/>
            </a:pPr>
            <a:endParaRPr lang="en-GB" sz="1200" dirty="0">
              <a:solidFill>
                <a:srgbClr val="FFC000"/>
              </a:solidFill>
              <a:latin typeface="Times New Roman" pitchFamily="18" charset="0"/>
              <a:ea typeface="ＭＳ Ｐゴシック" pitchFamily="34" charset="-128"/>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4</a:t>
            </a:fld>
            <a:endParaRPr lang="en-GB"/>
          </a:p>
        </p:txBody>
      </p:sp>
    </p:spTree>
    <p:extLst>
      <p:ext uri="{BB962C8B-B14F-4D97-AF65-F5344CB8AC3E}">
        <p14:creationId xmlns:p14="http://schemas.microsoft.com/office/powerpoint/2010/main" val="271990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kern="1200" dirty="0">
                <a:solidFill>
                  <a:schemeClr val="tx1"/>
                </a:solidFill>
                <a:effectLst/>
                <a:latin typeface="Arial" charset="0"/>
                <a:ea typeface="+mn-ea"/>
                <a:cs typeface="Arial" charset="0"/>
              </a:rPr>
              <a:t>Article 208</a:t>
            </a:r>
            <a:br>
              <a:rPr lang="en-GB" sz="1200" kern="1200" dirty="0">
                <a:solidFill>
                  <a:schemeClr val="tx1"/>
                </a:solidFill>
                <a:effectLst/>
                <a:latin typeface="Arial" charset="0"/>
                <a:ea typeface="+mn-ea"/>
                <a:cs typeface="Arial" charset="0"/>
              </a:rPr>
            </a:br>
            <a:r>
              <a:rPr lang="en-GB" sz="1200" kern="1200" dirty="0">
                <a:solidFill>
                  <a:schemeClr val="tx1"/>
                </a:solidFill>
                <a:effectLst/>
                <a:latin typeface="Arial" charset="0"/>
                <a:ea typeface="+mn-ea"/>
                <a:cs typeface="Arial" charset="0"/>
              </a:rPr>
              <a:t>Pollution from seabed activities subject to national jurisdiction </a:t>
            </a:r>
            <a:endParaRPr lang="en-GB" dirty="0"/>
          </a:p>
          <a:p>
            <a:r>
              <a:rPr lang="en-GB" sz="1200" kern="1200" dirty="0">
                <a:solidFill>
                  <a:schemeClr val="tx1"/>
                </a:solidFill>
                <a:effectLst/>
                <a:latin typeface="Arial" charset="0"/>
                <a:ea typeface="+mn-ea"/>
                <a:cs typeface="Arial" charset="0"/>
              </a:rPr>
              <a:t>1 Coastal States shall adopt laws and regulations to prevent, reduce and control pollution of the marine environment arising from or in connection with seabed activities subject to their jurisdiction and from artificial islands, installations and structures under their jurisdiction, pursuant to articles 60 and 80. </a:t>
            </a:r>
            <a:endParaRPr lang="en-GB" dirty="0"/>
          </a:p>
          <a:p>
            <a:r>
              <a:rPr lang="en-GB" sz="1200" kern="1200" dirty="0">
                <a:solidFill>
                  <a:schemeClr val="tx1"/>
                </a:solidFill>
                <a:effectLst/>
                <a:latin typeface="Arial" charset="0"/>
                <a:ea typeface="+mn-ea"/>
                <a:cs typeface="Arial" charset="0"/>
              </a:rPr>
              <a:t>2. States shall take other measures as may be necessary to prevent, reduce and control such pollution. </a:t>
            </a:r>
            <a:endParaRPr lang="en-GB" dirty="0"/>
          </a:p>
          <a:p>
            <a:r>
              <a:rPr lang="en-GB" sz="1200" kern="1200" dirty="0">
                <a:solidFill>
                  <a:schemeClr val="tx1"/>
                </a:solidFill>
                <a:effectLst/>
                <a:latin typeface="Arial" charset="0"/>
                <a:ea typeface="+mn-ea"/>
                <a:cs typeface="Arial" charset="0"/>
              </a:rPr>
              <a:t>3. Such laws, regulations and measures shall be no less effective than international rules, standards and recommended practices and procedures. </a:t>
            </a:r>
            <a:endParaRPr lang="en-GB" dirty="0"/>
          </a:p>
          <a:p>
            <a:r>
              <a:rPr lang="en-GB" sz="1200" kern="1200" dirty="0">
                <a:solidFill>
                  <a:schemeClr val="tx1"/>
                </a:solidFill>
                <a:effectLst/>
                <a:latin typeface="Arial" charset="0"/>
                <a:ea typeface="+mn-ea"/>
                <a:cs typeface="Arial" charset="0"/>
              </a:rPr>
              <a:t>4. States shall endeavour to harmonize their policies in this connection at the appropriate regional level. </a:t>
            </a:r>
            <a:endParaRPr lang="en-GB" dirty="0"/>
          </a:p>
          <a:p>
            <a:r>
              <a:rPr lang="en-GB" sz="1200" kern="1200" dirty="0">
                <a:solidFill>
                  <a:schemeClr val="tx1"/>
                </a:solidFill>
                <a:effectLst/>
                <a:latin typeface="Arial" charset="0"/>
                <a:ea typeface="+mn-ea"/>
                <a:cs typeface="Arial" charset="0"/>
              </a:rPr>
              <a:t>5. States, acting especially through competent international organizations or diplomatic conference, shall establish global and regional rules, standards and recommended practices and procedures to prevent, reduce and control pollution of the marine environment referred to in paragraph l. Such rules, standards and recommended practices and procedures shall be re-examined from time to time as necessary. </a:t>
            </a:r>
            <a:endParaRPr lang="en-GB" dirty="0"/>
          </a:p>
          <a:p>
            <a:pPr>
              <a:buNone/>
            </a:pPr>
            <a:endParaRPr lang="en-US" dirty="0">
              <a:latin typeface="Arial" charset="0"/>
              <a:cs typeface="Arial" charset="0"/>
            </a:endParaRPr>
          </a:p>
          <a:p>
            <a:pPr>
              <a:buNone/>
            </a:pPr>
            <a:endParaRPr lang="en-US" dirty="0">
              <a:latin typeface="Arial" charset="0"/>
              <a:cs typeface="Arial" charset="0"/>
            </a:endParaRPr>
          </a:p>
          <a:p>
            <a:r>
              <a:rPr lang="en-GB" sz="1200" kern="1200" dirty="0">
                <a:solidFill>
                  <a:schemeClr val="tx1"/>
                </a:solidFill>
                <a:effectLst/>
                <a:latin typeface="Arial" charset="0"/>
                <a:ea typeface="+mn-ea"/>
                <a:cs typeface="Arial" charset="0"/>
              </a:rPr>
              <a:t>Article 209</a:t>
            </a:r>
            <a:br>
              <a:rPr lang="en-GB" sz="1200" kern="1200" dirty="0">
                <a:solidFill>
                  <a:schemeClr val="tx1"/>
                </a:solidFill>
                <a:effectLst/>
                <a:latin typeface="Arial" charset="0"/>
                <a:ea typeface="+mn-ea"/>
                <a:cs typeface="Arial" charset="0"/>
              </a:rPr>
            </a:br>
            <a:r>
              <a:rPr lang="en-GB" sz="1200" kern="1200" dirty="0">
                <a:solidFill>
                  <a:schemeClr val="tx1"/>
                </a:solidFill>
                <a:effectLst/>
                <a:latin typeface="Arial" charset="0"/>
                <a:ea typeface="+mn-ea"/>
                <a:cs typeface="Arial" charset="0"/>
              </a:rPr>
              <a:t>Pollution from activities in the Area </a:t>
            </a:r>
            <a:endParaRPr lang="en-GB" dirty="0"/>
          </a:p>
          <a:p>
            <a:r>
              <a:rPr lang="en-GB" sz="1200" kern="1200" dirty="0">
                <a:solidFill>
                  <a:schemeClr val="tx1"/>
                </a:solidFill>
                <a:effectLst/>
                <a:latin typeface="Arial" charset="0"/>
                <a:ea typeface="+mn-ea"/>
                <a:cs typeface="Arial" charset="0"/>
              </a:rPr>
              <a:t>1. International rules, regulations and procedures shall be established in accordance with Part XI to prevent, reduce and control pollution of the marine environment from activities in the Area. Such rules, regulations and procedures shall be re-examined from time to time as necessary. </a:t>
            </a:r>
            <a:endParaRPr lang="en-GB" dirty="0"/>
          </a:p>
          <a:p>
            <a:r>
              <a:rPr lang="en-GB" sz="1200" kern="1200" dirty="0">
                <a:solidFill>
                  <a:schemeClr val="tx1"/>
                </a:solidFill>
                <a:effectLst/>
                <a:latin typeface="Arial" charset="0"/>
                <a:ea typeface="+mn-ea"/>
                <a:cs typeface="Arial" charset="0"/>
              </a:rPr>
              <a:t>2. Subject to the relevant provisions of this section, States shall adopt laws and regulations to prevent, reduce and control pollution of the marine environment from activities in the Area undertaken by vessels, installations, structures and other devices flying their flag or of their registry or operating under their authority, as the case may be. The requirements of such laws and regulations shall be no less effective than the international rules, regulations and procedures referred to in paragraph 1. </a:t>
            </a:r>
            <a:endParaRPr lang="en-GB" dirty="0"/>
          </a:p>
          <a:p>
            <a:pPr>
              <a:buNone/>
            </a:pPr>
            <a:endParaRPr lang="en-US" dirty="0">
              <a:latin typeface="Arial" charset="0"/>
              <a:cs typeface="Arial" charset="0"/>
            </a:endParaRPr>
          </a:p>
          <a:p>
            <a:endParaRPr lang="en-CA" dirty="0"/>
          </a:p>
        </p:txBody>
      </p:sp>
      <p:sp>
        <p:nvSpPr>
          <p:cNvPr id="4" name="Slide Number Placeholder 3"/>
          <p:cNvSpPr>
            <a:spLocks noGrp="1"/>
          </p:cNvSpPr>
          <p:nvPr>
            <p:ph type="sldNum" sz="quarter" idx="10"/>
          </p:nvPr>
        </p:nvSpPr>
        <p:spPr/>
        <p:txBody>
          <a:bodyPr/>
          <a:lstStyle/>
          <a:p>
            <a:pPr>
              <a:defRPr/>
            </a:pPr>
            <a:fld id="{8B0F92C2-4EC7-4CBA-A740-06B6EFFD521B}"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41906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of biodiversity is a</a:t>
            </a:r>
            <a:r>
              <a:rPr lang="en-US" baseline="0" dirty="0"/>
              <a:t> common concern of humankind – CBD </a:t>
            </a:r>
            <a:r>
              <a:rPr lang="en-US" baseline="0" dirty="0" err="1"/>
              <a:t>preambular</a:t>
            </a:r>
            <a:r>
              <a:rPr lang="en-US" baseline="0" dirty="0"/>
              <a:t> para. </a:t>
            </a:r>
          </a:p>
          <a:p>
            <a:endParaRPr lang="en-US" baseline="0" dirty="0"/>
          </a:p>
          <a:p>
            <a:r>
              <a:rPr lang="en-US" sz="1200" b="0" i="0" kern="1200" dirty="0">
                <a:solidFill>
                  <a:schemeClr val="tx1"/>
                </a:solidFill>
                <a:effectLst/>
                <a:latin typeface="+mn-lt"/>
                <a:ea typeface="+mn-ea"/>
                <a:cs typeface="+mn-cs"/>
              </a:rPr>
              <a:t>The objectives of this Convention, to be pursued in accordance with its relevant provisions, are the conservation of biological diversity, the sustainable use of its components and the fair and equitable sharing of the benefits arising out of the utilization of genetic resources, including by appropriate access to genetic resources and by appropriate transfer of relevant technologies, taking into account all rights over those resources and to technologies, and by appropriate funding.</a:t>
            </a:r>
            <a:endParaRPr lang="en-US" baseline="0" dirty="0"/>
          </a:p>
          <a:p>
            <a:pPr marL="0" indent="0">
              <a:buFontTx/>
              <a:buNone/>
              <a:defRPr/>
            </a:pPr>
            <a:endParaRPr lang="en-US" sz="1200" dirty="0">
              <a:latin typeface="Times New Roman"/>
              <a:cs typeface="Times New Roman"/>
            </a:endParaRPr>
          </a:p>
          <a:p>
            <a:pPr>
              <a:defRPr/>
            </a:pPr>
            <a:r>
              <a:rPr lang="en-US" sz="1200" dirty="0">
                <a:latin typeface="Times New Roman"/>
                <a:cs typeface="Times New Roman"/>
              </a:rPr>
              <a:t>CBD may have modified UNCLOS to the extent that certain activities regulated by UNCLOS (fishing, for instance) cause or threaten serious damage to biodiversity</a:t>
            </a:r>
          </a:p>
          <a:p>
            <a:pPr>
              <a:defRPr/>
            </a:pPr>
            <a:endParaRPr lang="en-US" sz="1200" dirty="0">
              <a:latin typeface="Times New Roman"/>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kern="1200" dirty="0">
                <a:solidFill>
                  <a:schemeClr val="bg1"/>
                </a:solidFill>
                <a:latin typeface="Arial" charset="0"/>
                <a:ea typeface="+mn-ea"/>
                <a:cs typeface="Arial" charset="0"/>
              </a:rPr>
              <a:t>CBD Art. 5: Each Party shall, as far as possible and as appropriate, cooperate with other Parties, directly or, where appropriate, </a:t>
            </a:r>
            <a:r>
              <a:rPr lang="en-US" altLang="en-US" sz="1200" kern="1200" dirty="0">
                <a:solidFill>
                  <a:schemeClr val="bg1"/>
                </a:solidFill>
                <a:latin typeface="Arial" charset="0"/>
                <a:ea typeface="+mn-ea"/>
                <a:cs typeface="Arial" charset="0"/>
              </a:rPr>
              <a:t>through competent international organizations</a:t>
            </a:r>
            <a:r>
              <a:rPr lang="en-US" altLang="en-US" sz="1200" b="0" kern="1200" dirty="0">
                <a:solidFill>
                  <a:schemeClr val="bg1"/>
                </a:solidFill>
                <a:latin typeface="Arial" charset="0"/>
                <a:ea typeface="+mn-ea"/>
                <a:cs typeface="Arial" charset="0"/>
              </a:rPr>
              <a:t>, in respect of areas beyond national jurisdiction and on other matters of mutual interest, for the conservation and sustainable use of biological diversity.</a:t>
            </a:r>
          </a:p>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6</a:t>
            </a:fld>
            <a:endParaRPr lang="en-GB"/>
          </a:p>
        </p:txBody>
      </p:sp>
    </p:spTree>
    <p:extLst>
      <p:ext uri="{BB962C8B-B14F-4D97-AF65-F5344CB8AC3E}">
        <p14:creationId xmlns:p14="http://schemas.microsoft.com/office/powerpoint/2010/main" val="90088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Conservation of biodiversity is a</a:t>
            </a:r>
            <a:r>
              <a:rPr lang="en-US" baseline="0" dirty="0"/>
              <a:t> common concern of humankind – CBD </a:t>
            </a:r>
            <a:r>
              <a:rPr lang="en-US" baseline="0" dirty="0" err="1"/>
              <a:t>preambular</a:t>
            </a:r>
            <a:r>
              <a:rPr lang="en-US" baseline="0" dirty="0"/>
              <a:t> para. </a:t>
            </a:r>
          </a:p>
          <a:p>
            <a:endParaRPr lang="en-US" baseline="0" dirty="0"/>
          </a:p>
          <a:p>
            <a:r>
              <a:rPr lang="en-US" sz="1200" b="0" i="0" kern="1200" dirty="0">
                <a:solidFill>
                  <a:schemeClr val="tx1"/>
                </a:solidFill>
                <a:effectLst/>
                <a:latin typeface="+mn-lt"/>
                <a:ea typeface="+mn-ea"/>
                <a:cs typeface="+mn-cs"/>
              </a:rPr>
              <a:t>The objectives of this Convention, to be pursued in accordance with its relevant provisions, are the conservation of biological diversity, the sustainable use of its components and the fair and equitable sharing of the benefits arising out of the utilization of genetic resources, including by appropriate access to genetic resources and by appropriate transfer of relevant technologies, taking into account all rights over those resources and to technologies, and by appropriate funding.</a:t>
            </a:r>
            <a:endParaRPr lang="en-US" baseline="0" dirty="0"/>
          </a:p>
          <a:p>
            <a:pPr marL="0" indent="0">
              <a:buFontTx/>
              <a:buNone/>
              <a:defRPr/>
            </a:pPr>
            <a:endParaRPr lang="en-US" sz="1200" dirty="0">
              <a:latin typeface="Times New Roman"/>
              <a:cs typeface="Times New Roman"/>
            </a:endParaRPr>
          </a:p>
          <a:p>
            <a:pPr>
              <a:defRPr/>
            </a:pPr>
            <a:r>
              <a:rPr lang="en-US" sz="1200" dirty="0">
                <a:latin typeface="Times New Roman"/>
                <a:cs typeface="Times New Roman"/>
              </a:rPr>
              <a:t>CBD may have modified UNCLOS to the extent that certain activities regulated by UNCLOS (fishing, for instance) cause or threaten serious damage to biodiversity</a:t>
            </a:r>
          </a:p>
          <a:p>
            <a:pPr>
              <a:defRPr/>
            </a:pPr>
            <a:endParaRPr lang="en-US" sz="1200" dirty="0">
              <a:latin typeface="Times New Roman"/>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kern="1200" dirty="0">
                <a:solidFill>
                  <a:schemeClr val="bg1"/>
                </a:solidFill>
                <a:latin typeface="Arial" charset="0"/>
                <a:ea typeface="+mn-ea"/>
                <a:cs typeface="Arial" charset="0"/>
              </a:rPr>
              <a:t>CBD Art. 5: Each Party shall, as far as possible and as appropriate, cooperate with other Parties, directly or, where appropriate, </a:t>
            </a:r>
            <a:r>
              <a:rPr lang="en-US" altLang="en-US" sz="1200" kern="1200" dirty="0">
                <a:solidFill>
                  <a:schemeClr val="bg1"/>
                </a:solidFill>
                <a:latin typeface="Arial" charset="0"/>
                <a:ea typeface="+mn-ea"/>
                <a:cs typeface="Arial" charset="0"/>
              </a:rPr>
              <a:t>through competent international organizations</a:t>
            </a:r>
            <a:r>
              <a:rPr lang="en-US" altLang="en-US" sz="1200" b="0" kern="1200" dirty="0">
                <a:solidFill>
                  <a:schemeClr val="bg1"/>
                </a:solidFill>
                <a:latin typeface="Arial" charset="0"/>
                <a:ea typeface="+mn-ea"/>
                <a:cs typeface="Arial" charset="0"/>
              </a:rPr>
              <a:t>, in respect of areas beyond national jurisdiction and on other matters of mutual interest, for the conservation and sustainable use of biological diversity.</a:t>
            </a:r>
          </a:p>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7</a:t>
            </a:fld>
            <a:endParaRPr lang="en-GB"/>
          </a:p>
        </p:txBody>
      </p:sp>
    </p:spTree>
    <p:extLst>
      <p:ext uri="{BB962C8B-B14F-4D97-AF65-F5344CB8AC3E}">
        <p14:creationId xmlns:p14="http://schemas.microsoft.com/office/powerpoint/2010/main" val="216754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Mainstreaming, para 11: “Calls upon Parties and invites other Governments to take measures to support and ensure close linkages and reinforce synergies among biodiversity-related and other international processes and multilateral environmental agreements, to implement their various goals and commitments in a coherent, clear, and mutually supportive manner, and to include biodiversity considerations in their engagement in these various processes, where relevant, and to implement goals and commitments under the Convention and relevant international processes in a coherent manner;”</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Para 14 “Urges Parties, when implementing the 2030 Agenda for Sustainable Development, to mainstream biodiversity in the implementation of all relevant [SDGs] thus promoting linkages between efforts to implement national biodiversity strategies and action plans and [SDGs]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identify potential measures to contribute to the health and resilience of ecosystems and consider spatial and regional approaches as well as appropriate measures to promote the conservation and restoration of areas of particular importance for biodiversity and ecosystem services and functions, habitats of threatened species, and recovery of endangered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Encourages</a:t>
            </a:r>
            <a:r>
              <a:rPr lang="en-GB" sz="1200" dirty="0"/>
              <a:t> competent intergovernmental organizations to create opportunities for communities to benefit from alternative uses of those resources, such as ecotourism in parallel with artisanal fishing, where appropriate;</a:t>
            </a:r>
            <a:r>
              <a:rPr lang="en-US" sz="1200" dirty="0"/>
              <a:t>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C638C1-B0A4-0246-96DA-99615C49802F}" type="slidenum">
              <a:rPr lang="en-US" smtClean="0"/>
              <a:t>9</a:t>
            </a:fld>
            <a:endParaRPr lang="en-US"/>
          </a:p>
        </p:txBody>
      </p:sp>
    </p:spTree>
    <p:extLst>
      <p:ext uri="{BB962C8B-B14F-4D97-AF65-F5344CB8AC3E}">
        <p14:creationId xmlns:p14="http://schemas.microsoft.com/office/powerpoint/2010/main" val="1232560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Mainstreaming, para 11: “Calls upon Parties and invites other Governments to take measures to support and ensure close linkages and reinforce synergies among biodiversity-related and other international processes and multilateral environmental agreements, to implement their various goals and commitments in a coherent, clear, and mutually supportive manner, and to include biodiversity considerations in their engagement in these various processes, where relevant, and to implement goals and commitments under the Convention and relevant international processes in a coherent manner;”</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Para 14 “Urges Parties, when implementing the 2030 Agenda for Sustainable Development, to mainstream biodiversity in the implementation of all relevant [SDGs] thus promoting linkages between efforts to implement national biodiversity strategies and action plans and [SDGs]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identify potential measures to contribute to the health and resilience of ecosystems and consider spatial and regional approaches as well as appropriate measures to promote the conservation and restoration of areas of particular importance for biodiversity and ecosystem services and functions, habitats of threatened species, and recovery of endangered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Encourages</a:t>
            </a:r>
            <a:r>
              <a:rPr lang="en-GB" sz="1200" dirty="0"/>
              <a:t> competent intergovernmental organizations to create opportunities for communities to benefit from alternative uses of those resources, such as ecotourism in parallel with artisanal fishing, where appropriate;</a:t>
            </a:r>
            <a:r>
              <a:rPr lang="en-US" sz="1200" dirty="0"/>
              <a:t>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C638C1-B0A4-0246-96DA-99615C49802F}" type="slidenum">
              <a:rPr lang="en-US" smtClean="0"/>
              <a:t>12</a:t>
            </a:fld>
            <a:endParaRPr lang="en-US"/>
          </a:p>
        </p:txBody>
      </p:sp>
    </p:spTree>
    <p:extLst>
      <p:ext uri="{BB962C8B-B14F-4D97-AF65-F5344CB8AC3E}">
        <p14:creationId xmlns:p14="http://schemas.microsoft.com/office/powerpoint/2010/main" val="115964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bg1"/>
                </a:solidFill>
              </a:rPr>
              <a:t>See also WCMC indicators on this. </a:t>
            </a:r>
          </a:p>
          <a:p>
            <a:endParaRPr lang="en-US" dirty="0"/>
          </a:p>
        </p:txBody>
      </p:sp>
      <p:sp>
        <p:nvSpPr>
          <p:cNvPr id="4" name="Slide Number Placeholder 3"/>
          <p:cNvSpPr>
            <a:spLocks noGrp="1"/>
          </p:cNvSpPr>
          <p:nvPr>
            <p:ph type="sldNum" sz="quarter" idx="5"/>
          </p:nvPr>
        </p:nvSpPr>
        <p:spPr/>
        <p:txBody>
          <a:bodyPr/>
          <a:lstStyle/>
          <a:p>
            <a:pPr>
              <a:defRPr/>
            </a:pPr>
            <a:fld id="{5AF37011-EFA8-4626-9C8E-E613E442DC71}" type="slidenum">
              <a:rPr lang="en-US" smtClean="0"/>
              <a:pPr>
                <a:defRPr/>
              </a:pPr>
              <a:t>15</a:t>
            </a:fld>
            <a:endParaRPr lang="en-US"/>
          </a:p>
        </p:txBody>
      </p:sp>
    </p:spTree>
    <p:extLst>
      <p:ext uri="{BB962C8B-B14F-4D97-AF65-F5344CB8AC3E}">
        <p14:creationId xmlns:p14="http://schemas.microsoft.com/office/powerpoint/2010/main" val="359858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3">
                  <a:extLst>
                    <a:ext uri="{A12FA001-AC4F-418D-AE19-62706E023703}">
                      <ahyp:hlinkClr xmlns:ahyp="http://schemas.microsoft.com/office/drawing/2018/hyperlinkcolor" val="tx"/>
                    </a:ext>
                  </a:extLst>
                </a:hlinkClick>
              </a:rPr>
              <a:t>https://rdcu.be/5J90</a:t>
            </a:r>
            <a:endParaRPr lang="en-US" dirty="0"/>
          </a:p>
          <a:p>
            <a:endParaRPr lang="en-US" dirty="0"/>
          </a:p>
        </p:txBody>
      </p:sp>
      <p:sp>
        <p:nvSpPr>
          <p:cNvPr id="4" name="Slide Number Placeholder 3"/>
          <p:cNvSpPr>
            <a:spLocks noGrp="1"/>
          </p:cNvSpPr>
          <p:nvPr>
            <p:ph type="sldNum" sz="quarter" idx="10"/>
          </p:nvPr>
        </p:nvSpPr>
        <p:spPr/>
        <p:txBody>
          <a:bodyPr/>
          <a:lstStyle/>
          <a:p>
            <a:fld id="{736F28F3-DCBA-4D64-AEF4-BD6A150282BB}" type="slidenum">
              <a:rPr lang="en-GB" smtClean="0"/>
              <a:t>18</a:t>
            </a:fld>
            <a:endParaRPr lang="en-GB"/>
          </a:p>
        </p:txBody>
      </p:sp>
    </p:spTree>
    <p:extLst>
      <p:ext uri="{BB962C8B-B14F-4D97-AF65-F5344CB8AC3E}">
        <p14:creationId xmlns:p14="http://schemas.microsoft.com/office/powerpoint/2010/main" val="3516585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sldNum" sz="quarter" idx="10"/>
          </p:nvPr>
        </p:nvSpPr>
        <p:spPr/>
        <p:txBody>
          <a:bodyPr/>
          <a:lstStyle>
            <a:lvl1pPr>
              <a:defRPr/>
            </a:lvl1pPr>
          </a:lstStyle>
          <a:p>
            <a:pPr>
              <a:defRPr/>
            </a:pPr>
            <a:fld id="{7C0A873F-AE08-4489-9407-8A78D3059A35}" type="slidenum">
              <a:rPr lang="en-IE"/>
              <a:pPr>
                <a:defRPr/>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p:txBody>
          <a:bodyPr/>
          <a:lstStyle>
            <a:lvl1pPr>
              <a:defRPr/>
            </a:lvl1pPr>
          </a:lstStyle>
          <a:p>
            <a:pPr>
              <a:defRPr/>
            </a:pPr>
            <a:fld id="{73533AA1-9C09-4A1D-8CEB-A8BA013642FC}" type="slidenum">
              <a:rPr lang="en-IE"/>
              <a:pPr>
                <a:defRPr/>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7213" y="-100013"/>
            <a:ext cx="2149475" cy="62658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0013"/>
            <a:ext cx="6297613" cy="6265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p:txBody>
          <a:bodyPr/>
          <a:lstStyle>
            <a:lvl1pPr>
              <a:defRPr/>
            </a:lvl1pPr>
          </a:lstStyle>
          <a:p>
            <a:pPr>
              <a:defRPr/>
            </a:pPr>
            <a:fld id="{B4FB1E14-71DA-4153-8326-4FEFC84C7535}" type="slidenum">
              <a:rPr lang="en-IE"/>
              <a:pPr>
                <a:defRPr/>
              </a:pPr>
              <a:t>‹#›</a:t>
            </a:fld>
            <a:endParaRPr lang="en-I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27088" y="-100013"/>
            <a:ext cx="8229600" cy="1143001"/>
          </a:xfrm>
        </p:spPr>
        <p:txBody>
          <a:bodyPr/>
          <a:lstStyle/>
          <a:p>
            <a:r>
              <a:rPr lang="en-US"/>
              <a:t>Click to edit Master title style</a:t>
            </a:r>
          </a:p>
        </p:txBody>
      </p:sp>
      <p:sp>
        <p:nvSpPr>
          <p:cNvPr id="3" name="Chart Placeholder 2"/>
          <p:cNvSpPr>
            <a:spLocks noGrp="1"/>
          </p:cNvSpPr>
          <p:nvPr>
            <p:ph type="chart" idx="1"/>
          </p:nvPr>
        </p:nvSpPr>
        <p:spPr>
          <a:xfrm>
            <a:off x="457200" y="1268413"/>
            <a:ext cx="8229600" cy="4897437"/>
          </a:xfrm>
        </p:spPr>
        <p:txBody>
          <a:bodyPr/>
          <a:lstStyle/>
          <a:p>
            <a:pPr lvl="0"/>
            <a:endParaRPr lang="en-US" noProof="0"/>
          </a:p>
        </p:txBody>
      </p:sp>
      <p:sp>
        <p:nvSpPr>
          <p:cNvPr id="4" name="Rectangle 11"/>
          <p:cNvSpPr>
            <a:spLocks noGrp="1" noChangeArrowheads="1"/>
          </p:cNvSpPr>
          <p:nvPr>
            <p:ph type="sldNum" sz="quarter" idx="10"/>
          </p:nvPr>
        </p:nvSpPr>
        <p:spPr/>
        <p:txBody>
          <a:bodyPr/>
          <a:lstStyle>
            <a:lvl1pPr>
              <a:defRPr/>
            </a:lvl1pPr>
          </a:lstStyle>
          <a:p>
            <a:pPr>
              <a:defRPr/>
            </a:pPr>
            <a:fld id="{8AC70BA4-E361-4575-AFA7-1BE17E96A4CB}" type="slidenum">
              <a:rPr lang="en-IE"/>
              <a:pPr>
                <a:defRPr/>
              </a:pPr>
              <a:t>‹#›</a:t>
            </a:fld>
            <a:endParaRPr lang="en-I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00013"/>
            <a:ext cx="8599488" cy="626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p:cNvSpPr>
            <a:spLocks noGrp="1" noChangeArrowheads="1"/>
          </p:cNvSpPr>
          <p:nvPr>
            <p:ph type="sldNum" sz="quarter" idx="10"/>
          </p:nvPr>
        </p:nvSpPr>
        <p:spPr/>
        <p:txBody>
          <a:bodyPr/>
          <a:lstStyle>
            <a:lvl1pPr>
              <a:defRPr/>
            </a:lvl1pPr>
          </a:lstStyle>
          <a:p>
            <a:pPr>
              <a:defRPr/>
            </a:pPr>
            <a:fld id="{A727BCC6-1E4E-4D36-8D86-662A6D9A4952}" type="slidenum">
              <a:rPr lang="en-IE"/>
              <a:pPr>
                <a:defRPr/>
              </a:pPr>
              <a:t>‹#›</a:t>
            </a:fld>
            <a:endParaRPr lang="en-I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27088" y="-100013"/>
            <a:ext cx="8229600" cy="1143001"/>
          </a:xfrm>
        </p:spPr>
        <p:txBody>
          <a:bodyPr/>
          <a:lstStyle/>
          <a:p>
            <a:r>
              <a:rPr lang="en-US"/>
              <a:t>Click to edit Master title style</a:t>
            </a:r>
          </a:p>
        </p:txBody>
      </p:sp>
      <p:sp>
        <p:nvSpPr>
          <p:cNvPr id="3" name="Table Placeholder 2"/>
          <p:cNvSpPr>
            <a:spLocks noGrp="1"/>
          </p:cNvSpPr>
          <p:nvPr>
            <p:ph type="tbl" idx="1"/>
          </p:nvPr>
        </p:nvSpPr>
        <p:spPr>
          <a:xfrm>
            <a:off x="457200" y="1268413"/>
            <a:ext cx="8229600" cy="4897437"/>
          </a:xfrm>
        </p:spPr>
        <p:txBody>
          <a:bodyPr/>
          <a:lstStyle/>
          <a:p>
            <a:pPr lvl="0"/>
            <a:endParaRPr lang="en-US" noProof="0"/>
          </a:p>
        </p:txBody>
      </p:sp>
      <p:sp>
        <p:nvSpPr>
          <p:cNvPr id="4" name="Rectangle 11"/>
          <p:cNvSpPr>
            <a:spLocks noGrp="1" noChangeArrowheads="1"/>
          </p:cNvSpPr>
          <p:nvPr>
            <p:ph type="sldNum" sz="quarter" idx="10"/>
          </p:nvPr>
        </p:nvSpPr>
        <p:spPr/>
        <p:txBody>
          <a:bodyPr/>
          <a:lstStyle>
            <a:lvl1pPr>
              <a:defRPr/>
            </a:lvl1pPr>
          </a:lstStyle>
          <a:p>
            <a:pPr>
              <a:defRPr/>
            </a:pPr>
            <a:fld id="{9FD1AD6D-1DF5-475F-AFA8-0746DC124573}" type="slidenum">
              <a:rPr lang="en-IE"/>
              <a:pPr>
                <a:defRPr/>
              </a:pPr>
              <a:t>‹#›</a:t>
            </a:fld>
            <a:endParaRPr lang="en-I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p:txBody>
          <a:bodyPr/>
          <a:lstStyle>
            <a:lvl1pPr>
              <a:defRPr/>
            </a:lvl1pPr>
          </a:lstStyle>
          <a:p>
            <a:pPr>
              <a:defRPr/>
            </a:pPr>
            <a:fld id="{FFA7B71D-4726-49CA-B4EF-576B27977521}" type="slidenum">
              <a:rPr lang="en-IE"/>
              <a:pPr>
                <a:defRPr/>
              </a:pPr>
              <a:t>‹#›</a:t>
            </a:fld>
            <a:endParaRPr lang="en-I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7BB24B67-4A45-49C8-A7E9-CA59A86FCA38}" type="slidenum">
              <a:rPr lang="en-IE"/>
              <a:pPr>
                <a:defRPr/>
              </a:pPr>
              <a:t>‹#›</a:t>
            </a:fld>
            <a:endParaRPr lang="en-I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86D5CB8E-287B-42F2-A418-D2D28F3988C8}" type="slidenum">
              <a:rPr lang="en-IE"/>
              <a:pPr>
                <a:defRPr/>
              </a:pPr>
              <a:t>‹#›</a:t>
            </a:fld>
            <a:endParaRPr lang="en-I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a:defRPr/>
            </a:lvl1pPr>
          </a:lstStyle>
          <a:p>
            <a:pPr>
              <a:defRPr/>
            </a:pPr>
            <a:fld id="{7DB35C8B-3F2F-4A21-9769-8F7E919A3F8C}" type="slidenum">
              <a:rPr lang="en-IE"/>
              <a:pPr>
                <a:defRPr/>
              </a:pPr>
              <a:t>‹#›</a:t>
            </a:fld>
            <a:endParaRPr lang="en-I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a:defRPr/>
            </a:lvl1pPr>
          </a:lstStyle>
          <a:p>
            <a:pPr>
              <a:defRPr/>
            </a:pPr>
            <a:fld id="{9B056A33-629A-47B2-A63F-DE7CFD63E0D4}" type="slidenum">
              <a:rPr lang="en-IE"/>
              <a:pPr>
                <a:defRPr/>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p:txBody>
          <a:bodyPr/>
          <a:lstStyle>
            <a:lvl1pPr>
              <a:defRPr/>
            </a:lvl1pPr>
          </a:lstStyle>
          <a:p>
            <a:pPr>
              <a:defRPr/>
            </a:pPr>
            <a:fld id="{1FECF43F-C237-4C99-B876-CF3B15FF08DF}" type="slidenum">
              <a:rPr lang="en-IE"/>
              <a:pPr>
                <a:defRPr/>
              </a:pPr>
              <a:t>‹#›</a:t>
            </a:fld>
            <a:endParaRPr lang="en-I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a:defRPr/>
            </a:lvl1pPr>
          </a:lstStyle>
          <a:p>
            <a:pPr>
              <a:defRPr/>
            </a:pPr>
            <a:fld id="{4341302E-F071-4945-AE09-B11E58AEBF99}" type="slidenum">
              <a:rPr lang="en-IE"/>
              <a:pPr>
                <a:defRPr/>
              </a:pPr>
              <a:t>‹#›</a:t>
            </a:fld>
            <a:endParaRPr lang="en-I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957D7709-282A-4219-BB38-1772E2552C8E}" type="slidenum">
              <a:rPr lang="en-IE"/>
              <a:pPr>
                <a:defRPr/>
              </a:pPr>
              <a:t>‹#›</a:t>
            </a:fld>
            <a:endParaRPr lang="en-I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0759099B-606B-474D-A5B2-13B1CB5DB295}" type="slidenum">
              <a:rPr lang="en-IE"/>
              <a:pPr>
                <a:defRPr/>
              </a:pPr>
              <a:t>‹#›</a:t>
            </a:fld>
            <a:endParaRPr lang="en-I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057A0988-FC33-48B9-8567-02BD721F393E}" type="slidenum">
              <a:rPr lang="en-IE"/>
              <a:pPr>
                <a:defRPr/>
              </a:pPr>
              <a:t>‹#›</a:t>
            </a:fld>
            <a:endParaRPr lang="en-I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1E6C9229-02E9-4A31-80DB-B4704628AF64}" type="slidenum">
              <a:rPr lang="en-IE"/>
              <a:pPr>
                <a:defRPr/>
              </a:pPr>
              <a:t>‹#›</a:t>
            </a:fld>
            <a:endParaRPr lang="en-I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7213" y="-100013"/>
            <a:ext cx="2149475" cy="62658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0013"/>
            <a:ext cx="6297613" cy="6265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25EF67B9-5708-4F55-BB56-6F0B7D593285}" type="slidenum">
              <a:rPr lang="en-IE"/>
              <a:pPr>
                <a:defRPr/>
              </a:pPr>
              <a:t>‹#›</a:t>
            </a:fld>
            <a:endParaRPr lang="en-I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895078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86845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2545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39137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p:txBody>
          <a:bodyPr/>
          <a:lstStyle>
            <a:lvl1pPr>
              <a:defRPr/>
            </a:lvl1pPr>
          </a:lstStyle>
          <a:p>
            <a:pPr>
              <a:defRPr/>
            </a:pPr>
            <a:fld id="{9CF4C0A6-E765-4B65-8C0E-62D90D5201D5}" type="slidenum">
              <a:rPr lang="en-IE"/>
              <a:pPr>
                <a:defRPr/>
              </a:pPr>
              <a:t>‹#›</a:t>
            </a:fld>
            <a:endParaRPr lang="en-I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89567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4364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0138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52515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3518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695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97148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8981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88964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5351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68413"/>
            <a:ext cx="40386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p:txBody>
          <a:bodyPr/>
          <a:lstStyle>
            <a:lvl1pPr>
              <a:defRPr/>
            </a:lvl1pPr>
          </a:lstStyle>
          <a:p>
            <a:pPr>
              <a:defRPr/>
            </a:pPr>
            <a:fld id="{DE93CCF0-143B-410B-B513-291637A44129}" type="slidenum">
              <a:rPr lang="en-IE"/>
              <a:pPr>
                <a:defRPr/>
              </a:pPr>
              <a:t>‹#›</a:t>
            </a:fld>
            <a:endParaRPr lang="en-I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14354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608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28896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ubsection Slide">
    <p:spTree>
      <p:nvGrpSpPr>
        <p:cNvPr id="1" name=""/>
        <p:cNvGrpSpPr/>
        <p:nvPr/>
      </p:nvGrpSpPr>
      <p:grpSpPr>
        <a:xfrm>
          <a:off x="0" y="0"/>
          <a:ext cx="0" cy="0"/>
          <a:chOff x="0" y="0"/>
          <a:chExt cx="0" cy="0"/>
        </a:xfrm>
      </p:grpSpPr>
      <p:sp>
        <p:nvSpPr>
          <p:cNvPr id="10" name="Title 1"/>
          <p:cNvSpPr>
            <a:spLocks noGrp="1"/>
          </p:cNvSpPr>
          <p:nvPr>
            <p:ph type="title"/>
          </p:nvPr>
        </p:nvSpPr>
        <p:spPr>
          <a:xfrm>
            <a:off x="1285852" y="2143116"/>
            <a:ext cx="7429498" cy="634999"/>
          </a:xfrm>
          <a:prstGeom prst="rect">
            <a:avLst/>
          </a:prstGeom>
        </p:spPr>
        <p:txBody>
          <a:bodyPr/>
          <a:lstStyle>
            <a:lvl1pPr algn="l">
              <a:defRPr sz="3600" b="1">
                <a:solidFill>
                  <a:schemeClr val="bg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85852" y="3071810"/>
            <a:ext cx="7429552" cy="3071834"/>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9E3E9985-21E1-494D-B26B-48B21D97704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20632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63323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0059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09371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42783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74595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ubsection Slide">
    <p:spTree>
      <p:nvGrpSpPr>
        <p:cNvPr id="1" name=""/>
        <p:cNvGrpSpPr/>
        <p:nvPr/>
      </p:nvGrpSpPr>
      <p:grpSpPr>
        <a:xfrm>
          <a:off x="0" y="0"/>
          <a:ext cx="0" cy="0"/>
          <a:chOff x="0" y="0"/>
          <a:chExt cx="0" cy="0"/>
        </a:xfrm>
      </p:grpSpPr>
      <p:sp>
        <p:nvSpPr>
          <p:cNvPr id="10" name="Title 1"/>
          <p:cNvSpPr>
            <a:spLocks noGrp="1"/>
          </p:cNvSpPr>
          <p:nvPr>
            <p:ph type="title"/>
          </p:nvPr>
        </p:nvSpPr>
        <p:spPr>
          <a:xfrm>
            <a:off x="1285852" y="2143116"/>
            <a:ext cx="7429498" cy="634999"/>
          </a:xfrm>
          <a:prstGeom prst="rect">
            <a:avLst/>
          </a:prstGeom>
        </p:spPr>
        <p:txBody>
          <a:bodyPr/>
          <a:lstStyle>
            <a:lvl1pPr algn="l">
              <a:defRPr sz="3600" b="1">
                <a:solidFill>
                  <a:schemeClr val="bg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85852" y="3071810"/>
            <a:ext cx="7429552" cy="3071834"/>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9E3E9985-21E1-494D-B26B-48B21D97704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199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p:txBody>
          <a:bodyPr/>
          <a:lstStyle>
            <a:lvl1pPr>
              <a:defRPr/>
            </a:lvl1pPr>
          </a:lstStyle>
          <a:p>
            <a:pPr>
              <a:defRPr/>
            </a:pPr>
            <a:fld id="{3E359401-6617-41C7-B37E-494A3D6801E8}" type="slidenum">
              <a:rPr lang="en-IE"/>
              <a:pPr>
                <a:defRPr/>
              </a:pPr>
              <a:t>‹#›</a:t>
            </a:fld>
            <a:endParaRPr lang="en-I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86505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3829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06049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7088" y="-100013"/>
            <a:ext cx="8229600" cy="114300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68413"/>
            <a:ext cx="4038600" cy="48974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68413"/>
            <a:ext cx="4038600" cy="4897437"/>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p:txBody>
          <a:bodyPr/>
          <a:lstStyle>
            <a:lvl1pPr>
              <a:defRPr/>
            </a:lvl1pPr>
          </a:lstStyle>
          <a:p>
            <a:pPr>
              <a:defRPr/>
            </a:pPr>
            <a:fld id="{DE93CCF0-143B-410B-B513-291637A44129}" type="slidenum">
              <a:rPr lang="en-IE"/>
              <a:pPr>
                <a:defRPr/>
              </a:pPr>
              <a:t>‹#›</a:t>
            </a:fld>
            <a:endParaRPr lang="en-IE"/>
          </a:p>
        </p:txBody>
      </p:sp>
    </p:spTree>
    <p:extLst>
      <p:ext uri="{BB962C8B-B14F-4D97-AF65-F5344CB8AC3E}">
        <p14:creationId xmlns:p14="http://schemas.microsoft.com/office/powerpoint/2010/main" val="1626173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8920"/>
            <a:ext cx="8229600" cy="341724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7C3808-D0E5-4D15-A9FF-8BA6ECFFB88B}" type="datetimeFigureOut">
              <a:rPr lang="en-GB" smtClean="0"/>
              <a:pPr/>
              <a:t>20/01/2020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AD2E422D-0E65-4B81-9088-EA407164B4A1}" type="slidenum">
              <a:rPr lang="en-GB" smtClean="0"/>
              <a:pPr/>
              <a:t>‹#›</a:t>
            </a:fld>
            <a:endParaRPr lang="en-GB"/>
          </a:p>
        </p:txBody>
      </p:sp>
      <p:sp>
        <p:nvSpPr>
          <p:cNvPr id="7" name="Title 1"/>
          <p:cNvSpPr>
            <a:spLocks noGrp="1"/>
          </p:cNvSpPr>
          <p:nvPr>
            <p:ph type="ctrTitle"/>
          </p:nvPr>
        </p:nvSpPr>
        <p:spPr>
          <a:xfrm>
            <a:off x="467544" y="1700809"/>
            <a:ext cx="8208912" cy="720080"/>
          </a:xfrm>
          <a:prstGeom prst="rect">
            <a:avLst/>
          </a:prstGeom>
        </p:spPr>
        <p:txBody>
          <a:bodyPr/>
          <a:lstStyle>
            <a:lvl1pPr algn="l">
              <a:defRPr sz="3600"/>
            </a:lvl1pPr>
          </a:lstStyle>
          <a:p>
            <a:r>
              <a:rPr lang="en-US" dirty="0"/>
              <a:t>Click to edit Master title style</a:t>
            </a:r>
            <a:endParaRPr lang="en-GB" dirty="0"/>
          </a:p>
        </p:txBody>
      </p:sp>
    </p:spTree>
    <p:extLst>
      <p:ext uri="{BB962C8B-B14F-4D97-AF65-F5344CB8AC3E}">
        <p14:creationId xmlns:p14="http://schemas.microsoft.com/office/powerpoint/2010/main" val="10863795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mv="urn:schemas-microsoft-com:mac:vml"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6411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901600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ubsection Slide">
    <p:spTree>
      <p:nvGrpSpPr>
        <p:cNvPr id="1" name=""/>
        <p:cNvGrpSpPr/>
        <p:nvPr/>
      </p:nvGrpSpPr>
      <p:grpSpPr>
        <a:xfrm>
          <a:off x="0" y="0"/>
          <a:ext cx="0" cy="0"/>
          <a:chOff x="0" y="0"/>
          <a:chExt cx="0" cy="0"/>
        </a:xfrm>
      </p:grpSpPr>
      <p:sp>
        <p:nvSpPr>
          <p:cNvPr id="10" name="Title 1"/>
          <p:cNvSpPr>
            <a:spLocks noGrp="1"/>
          </p:cNvSpPr>
          <p:nvPr>
            <p:ph type="title"/>
          </p:nvPr>
        </p:nvSpPr>
        <p:spPr>
          <a:xfrm>
            <a:off x="1285852" y="2143116"/>
            <a:ext cx="7429498" cy="634999"/>
          </a:xfrm>
          <a:prstGeom prst="rect">
            <a:avLst/>
          </a:prstGeom>
        </p:spPr>
        <p:txBody>
          <a:bodyPr/>
          <a:lstStyle>
            <a:lvl1pPr algn="l">
              <a:defRPr sz="3600" b="1">
                <a:solidFill>
                  <a:schemeClr val="bg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85852" y="3071810"/>
            <a:ext cx="7429552" cy="3071834"/>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9E3E9985-21E1-494D-B26B-48B21D97704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63129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Content 2">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042988" y="274639"/>
            <a:ext cx="7643812" cy="654032"/>
          </a:xfrm>
          <a:prstGeom prst="rect">
            <a:avLst/>
          </a:prstGeom>
        </p:spPr>
        <p:txBody>
          <a:bodyPr/>
          <a:lstStyle>
            <a:lvl1pPr>
              <a:defRPr>
                <a:solidFill>
                  <a:srgbClr val="44C8F5"/>
                </a:solidFill>
              </a:defRPr>
            </a:lvl1pPr>
          </a:lstStyle>
          <a:p>
            <a:r>
              <a:rPr lang="en-US" dirty="0"/>
              <a:t>Click to edit Master title style</a:t>
            </a:r>
          </a:p>
        </p:txBody>
      </p:sp>
      <p:sp>
        <p:nvSpPr>
          <p:cNvPr id="3" name="Content Placeholder 2"/>
          <p:cNvSpPr>
            <a:spLocks noGrp="1"/>
          </p:cNvSpPr>
          <p:nvPr>
            <p:ph idx="1"/>
          </p:nvPr>
        </p:nvSpPr>
        <p:spPr>
          <a:xfrm>
            <a:off x="1042988" y="1196975"/>
            <a:ext cx="7643812" cy="4929188"/>
          </a:xfrm>
          <a:prstGeom prst="rect">
            <a:avLst/>
          </a:prstGeo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86BF2F1F-A802-4DA4-8574-43C4415704F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89693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74028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p:txBody>
          <a:bodyPr/>
          <a:lstStyle>
            <a:lvl1pPr>
              <a:defRPr/>
            </a:lvl1pPr>
          </a:lstStyle>
          <a:p>
            <a:pPr>
              <a:defRPr/>
            </a:pPr>
            <a:fld id="{C279D1EA-BA23-4201-B995-66E043845973}" type="slidenum">
              <a:rPr lang="en-IE"/>
              <a:pPr>
                <a:defRPr/>
              </a:pPr>
              <a:t>‹#›</a:t>
            </a:fld>
            <a:endParaRPr lang="en-I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4548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8920"/>
            <a:ext cx="8229600" cy="341724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7C3808-D0E5-4D15-A9FF-8BA6ECFFB88B}" type="datetimeFigureOut">
              <a:rPr lang="en-GB" smtClean="0"/>
              <a:pPr/>
              <a:t>20/01/2020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AD2E422D-0E65-4B81-9088-EA407164B4A1}" type="slidenum">
              <a:rPr lang="en-GB" smtClean="0"/>
              <a:pPr/>
              <a:t>‹#›</a:t>
            </a:fld>
            <a:endParaRPr lang="en-GB"/>
          </a:p>
        </p:txBody>
      </p:sp>
      <p:sp>
        <p:nvSpPr>
          <p:cNvPr id="7" name="Title 1"/>
          <p:cNvSpPr>
            <a:spLocks noGrp="1"/>
          </p:cNvSpPr>
          <p:nvPr>
            <p:ph type="ctrTitle"/>
          </p:nvPr>
        </p:nvSpPr>
        <p:spPr>
          <a:xfrm>
            <a:off x="467544" y="1700809"/>
            <a:ext cx="8208912" cy="720080"/>
          </a:xfrm>
          <a:prstGeom prst="rect">
            <a:avLst/>
          </a:prstGeom>
        </p:spPr>
        <p:txBody>
          <a:bodyPr/>
          <a:lstStyle>
            <a:lvl1pPr algn="l">
              <a:defRPr sz="3600"/>
            </a:lvl1pPr>
          </a:lstStyle>
          <a:p>
            <a:r>
              <a:rPr lang="en-US" dirty="0"/>
              <a:t>Click to edit Master title style</a:t>
            </a:r>
            <a:endParaRPr lang="en-GB" dirty="0"/>
          </a:p>
        </p:txBody>
      </p:sp>
    </p:spTree>
    <p:extLst>
      <p:ext uri="{BB962C8B-B14F-4D97-AF65-F5344CB8AC3E}">
        <p14:creationId xmlns:p14="http://schemas.microsoft.com/office/powerpoint/2010/main" val="9642058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mv="urn:schemas-microsoft-com:mac:vml"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pact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1187450" y="357188"/>
            <a:ext cx="3155950" cy="367665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5" name="Rectangle 4"/>
          <p:cNvSpPr/>
          <p:nvPr userDrawn="1"/>
        </p:nvSpPr>
        <p:spPr>
          <a:xfrm>
            <a:off x="706438" y="0"/>
            <a:ext cx="8509000" cy="3571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b="0">
              <a:solidFill>
                <a:srgbClr val="FFFFFF"/>
              </a:solidFill>
            </a:endParaRPr>
          </a:p>
        </p:txBody>
      </p:sp>
      <p:cxnSp>
        <p:nvCxnSpPr>
          <p:cNvPr id="6" name="Straight Connector 5"/>
          <p:cNvCxnSpPr/>
          <p:nvPr userDrawn="1"/>
        </p:nvCxnSpPr>
        <p:spPr>
          <a:xfrm>
            <a:off x="1214438" y="1000125"/>
            <a:ext cx="2921000" cy="1588"/>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1"/>
          </p:nvPr>
        </p:nvSpPr>
        <p:spPr>
          <a:xfrm>
            <a:off x="1214414" y="1196975"/>
            <a:ext cx="3143272" cy="2803529"/>
          </a:xfrm>
          <a:prstGeom prst="rect">
            <a:avLst/>
          </a:prstGeom>
        </p:spPr>
        <p:txBody>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p:txBody>
      </p:sp>
      <p:sp>
        <p:nvSpPr>
          <p:cNvPr id="12" name="Title 1"/>
          <p:cNvSpPr>
            <a:spLocks noGrp="1"/>
          </p:cNvSpPr>
          <p:nvPr>
            <p:ph type="title"/>
          </p:nvPr>
        </p:nvSpPr>
        <p:spPr>
          <a:xfrm>
            <a:off x="1214414" y="428604"/>
            <a:ext cx="3143272" cy="500066"/>
          </a:xfrm>
          <a:prstGeom prst="rect">
            <a:avLst/>
          </a:prstGeom>
        </p:spPr>
        <p:txBody>
          <a:bodyPr/>
          <a:lstStyle>
            <a:lvl1pPr algn="l">
              <a:defRPr sz="2400" b="0">
                <a:solidFill>
                  <a:schemeClr val="bg1"/>
                </a:solidFill>
              </a:defRPr>
            </a:lvl1pPr>
          </a:lstStyle>
          <a:p>
            <a:r>
              <a:rPr lang="en-US" dirty="0"/>
              <a:t>Click to edit Master title style</a:t>
            </a:r>
          </a:p>
        </p:txBody>
      </p:sp>
      <p:sp>
        <p:nvSpPr>
          <p:cNvPr id="7" name="Rectangle 6"/>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30084C98-40B8-4335-8505-A82E8796DC7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366773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18576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 1 - Agenda">
    <p:spTree>
      <p:nvGrpSpPr>
        <p:cNvPr id="1" name=""/>
        <p:cNvGrpSpPr/>
        <p:nvPr/>
      </p:nvGrpSpPr>
      <p:grpSpPr>
        <a:xfrm>
          <a:off x="0" y="0"/>
          <a:ext cx="0" cy="0"/>
          <a:chOff x="0" y="0"/>
          <a:chExt cx="0" cy="0"/>
        </a:xfrm>
      </p:grpSpPr>
      <p:cxnSp>
        <p:nvCxnSpPr>
          <p:cNvPr id="4" name="Straight Connector 11"/>
          <p:cNvCxnSpPr/>
          <p:nvPr userDrawn="1"/>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642910" y="1714488"/>
            <a:ext cx="7643812" cy="634999"/>
          </a:xfrm>
          <a:prstGeom prst="rect">
            <a:avLst/>
          </a:prstGeom>
        </p:spPr>
        <p:txBody>
          <a:bodyPr/>
          <a:lstStyle>
            <a:lvl1pPr>
              <a:defRPr>
                <a:solidFill>
                  <a:srgbClr val="44C8F5"/>
                </a:solidFill>
              </a:defRPr>
            </a:lvl1pPr>
          </a:lstStyle>
          <a:p>
            <a:r>
              <a:rPr lang="en-US" dirty="0"/>
              <a:t>Click to edit Master title style</a:t>
            </a:r>
          </a:p>
        </p:txBody>
      </p:sp>
      <p:sp>
        <p:nvSpPr>
          <p:cNvPr id="14" name="Content Placeholder 2"/>
          <p:cNvSpPr>
            <a:spLocks noGrp="1"/>
          </p:cNvSpPr>
          <p:nvPr>
            <p:ph sz="half" idx="1"/>
          </p:nvPr>
        </p:nvSpPr>
        <p:spPr>
          <a:xfrm>
            <a:off x="642910" y="2643182"/>
            <a:ext cx="7643866" cy="3714776"/>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1364B122-0EF9-4CF9-A334-634C7A7B9C0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007888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ubsection Slide">
    <p:spTree>
      <p:nvGrpSpPr>
        <p:cNvPr id="1" name=""/>
        <p:cNvGrpSpPr/>
        <p:nvPr/>
      </p:nvGrpSpPr>
      <p:grpSpPr>
        <a:xfrm>
          <a:off x="0" y="0"/>
          <a:ext cx="0" cy="0"/>
          <a:chOff x="0" y="0"/>
          <a:chExt cx="0" cy="0"/>
        </a:xfrm>
      </p:grpSpPr>
      <p:sp>
        <p:nvSpPr>
          <p:cNvPr id="10" name="Title 1"/>
          <p:cNvSpPr>
            <a:spLocks noGrp="1"/>
          </p:cNvSpPr>
          <p:nvPr>
            <p:ph type="title"/>
          </p:nvPr>
        </p:nvSpPr>
        <p:spPr>
          <a:xfrm>
            <a:off x="1285852" y="2143116"/>
            <a:ext cx="7429498" cy="634999"/>
          </a:xfrm>
          <a:prstGeom prst="rect">
            <a:avLst/>
          </a:prstGeom>
        </p:spPr>
        <p:txBody>
          <a:bodyPr/>
          <a:lstStyle>
            <a:lvl1pPr algn="l">
              <a:defRPr sz="3600" b="1">
                <a:solidFill>
                  <a:schemeClr val="bg1"/>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85852" y="3071810"/>
            <a:ext cx="7429552" cy="3071834"/>
          </a:xfrm>
          <a:prstGeom prst="rect">
            <a:avLst/>
          </a:prstGeom>
        </p:spPr>
        <p:txBody>
          <a:bodyPr>
            <a:normAutofit/>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a:ln/>
        </p:spPr>
        <p:txBody>
          <a:bodyPr/>
          <a:lstStyle>
            <a:lvl1pPr>
              <a:defRPr/>
            </a:lvl1pPr>
          </a:lstStyle>
          <a:p>
            <a:pPr>
              <a:defRPr/>
            </a:pPr>
            <a:fld id="{9E3E9985-21E1-494D-B26B-48B21D97704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47733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a:ln/>
        </p:spPr>
        <p:txBody>
          <a:bodyPr/>
          <a:lstStyle>
            <a:lvl1pPr>
              <a:defRPr/>
            </a:lvl1pPr>
          </a:lstStyle>
          <a:p>
            <a:pPr>
              <a:defRPr/>
            </a:pPr>
            <a:fld id="{C46C6E76-2206-4313-8E14-F23AEF1827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98760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5099050" y="2016125"/>
            <a:ext cx="3155950" cy="3644900"/>
          </a:xfrm>
          <a:prstGeom prst="rect">
            <a:avLst/>
          </a:prstGeom>
          <a:solidFill>
            <a:srgbClr val="44C8F5">
              <a:alpha val="70000"/>
            </a:srgbClr>
          </a:solidFill>
          <a:ln w="9525">
            <a:noFill/>
            <a:miter lim="800000"/>
            <a:headEnd/>
            <a:tailEnd/>
          </a:ln>
          <a:effectLst>
            <a:outerShdw dist="23000" dir="5400000" rotWithShape="0">
              <a:srgbClr val="808080">
                <a:alpha val="34998"/>
              </a:srgbClr>
            </a:outerShdw>
          </a:effectLst>
        </p:spPr>
        <p:txBody>
          <a:bodyPr anchor="ctr"/>
          <a:lstStyle/>
          <a:p>
            <a:pPr algn="ctr" defTabSz="457200" fontAlgn="auto">
              <a:spcBef>
                <a:spcPts val="0"/>
              </a:spcBef>
              <a:spcAft>
                <a:spcPts val="0"/>
              </a:spcAft>
              <a:defRPr/>
            </a:pPr>
            <a:endParaRPr lang="en-US" b="0">
              <a:solidFill>
                <a:srgbClr val="FFFFFF"/>
              </a:solidFill>
              <a:latin typeface="Arial"/>
              <a:cs typeface="Arial"/>
            </a:endParaRPr>
          </a:p>
        </p:txBody>
      </p:sp>
      <p:sp>
        <p:nvSpPr>
          <p:cNvPr id="3" name="Rectangle 2"/>
          <p:cNvSpPr/>
          <p:nvPr userDrawn="1"/>
        </p:nvSpPr>
        <p:spPr>
          <a:xfrm>
            <a:off x="5105400" y="1757363"/>
            <a:ext cx="1743075" cy="261937"/>
          </a:xfrm>
          <a:prstGeom prst="rect">
            <a:avLst/>
          </a:prstGeom>
          <a:solidFill>
            <a:srgbClr val="44C8F5">
              <a:alpha val="70000"/>
            </a:srgb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4" name="Rectangle 3"/>
          <p:cNvSpPr>
            <a:spLocks noGrp="1" noChangeArrowheads="1"/>
          </p:cNvSpPr>
          <p:nvPr>
            <p:ph type="sldNum" sz="quarter" idx="10"/>
          </p:nvPr>
        </p:nvSpPr>
        <p:spPr/>
        <p:txBody>
          <a:bodyPr/>
          <a:lstStyle>
            <a:lvl1pPr algn="r">
              <a:defRPr sz="1200">
                <a:latin typeface="Arial" charset="0"/>
                <a:cs typeface="Arial" charset="0"/>
              </a:defRPr>
            </a:lvl1pPr>
          </a:lstStyle>
          <a:p>
            <a:pPr>
              <a:defRPr/>
            </a:pPr>
            <a:fld id="{425FC416-E6ED-43D5-99FA-5754CF9B395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9912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pPr/>
              <a:t>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7C0A873F-AE08-4489-9407-8A78D3059A35}" type="slidenum">
              <a:rPr lang="en-IE" smtClean="0"/>
              <a:pPr>
                <a:defRPr/>
              </a:pPr>
              <a:t>‹#›</a:t>
            </a:fld>
            <a:endParaRPr lang="en-IE"/>
          </a:p>
        </p:txBody>
      </p:sp>
    </p:spTree>
    <p:extLst>
      <p:ext uri="{BB962C8B-B14F-4D97-AF65-F5344CB8AC3E}">
        <p14:creationId xmlns:p14="http://schemas.microsoft.com/office/powerpoint/2010/main" val="3065398914"/>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1FECF43F-C237-4C99-B876-CF3B15FF08DF}" type="slidenum">
              <a:rPr lang="en-IE" smtClean="0"/>
              <a:pPr>
                <a:defRPr/>
              </a:pPr>
              <a:t>‹#›</a:t>
            </a:fld>
            <a:endParaRPr lang="en-IE"/>
          </a:p>
        </p:txBody>
      </p:sp>
    </p:spTree>
    <p:extLst>
      <p:ext uri="{BB962C8B-B14F-4D97-AF65-F5344CB8AC3E}">
        <p14:creationId xmlns:p14="http://schemas.microsoft.com/office/powerpoint/2010/main" val="2826748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p:txBody>
          <a:bodyPr/>
          <a:lstStyle>
            <a:lvl1pPr>
              <a:defRPr/>
            </a:lvl1pPr>
          </a:lstStyle>
          <a:p>
            <a:pPr>
              <a:defRPr/>
            </a:pPr>
            <a:fld id="{1812CCAA-6296-4C96-AADD-1473FCC55959}" type="slidenum">
              <a:rPr lang="en-IE"/>
              <a:pPr>
                <a:defRPr/>
              </a:pPr>
              <a:t>‹#›</a:t>
            </a:fld>
            <a:endParaRPr lang="en-I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pPr/>
              <a:t>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9CF4C0A6-E765-4B65-8C0E-62D90D5201D5}" type="slidenum">
              <a:rPr lang="en-IE" smtClean="0"/>
              <a:pPr>
                <a:defRPr/>
              </a:pPr>
              <a:t>‹#›</a:t>
            </a:fld>
            <a:endParaRPr lang="en-IE"/>
          </a:p>
        </p:txBody>
      </p:sp>
    </p:spTree>
    <p:extLst>
      <p:ext uri="{BB962C8B-B14F-4D97-AF65-F5344CB8AC3E}">
        <p14:creationId xmlns:p14="http://schemas.microsoft.com/office/powerpoint/2010/main" val="1242121753"/>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pPr>
              <a:defRPr/>
            </a:pPr>
            <a:fld id="{DE93CCF0-143B-410B-B513-291637A44129}" type="slidenum">
              <a:rPr lang="en-IE" smtClean="0"/>
              <a:pPr>
                <a:defRPr/>
              </a:pPr>
              <a:t>‹#›</a:t>
            </a:fld>
            <a:endParaRPr lang="en-IE"/>
          </a:p>
        </p:txBody>
      </p:sp>
    </p:spTree>
    <p:extLst>
      <p:ext uri="{BB962C8B-B14F-4D97-AF65-F5344CB8AC3E}">
        <p14:creationId xmlns:p14="http://schemas.microsoft.com/office/powerpoint/2010/main" val="2890702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F3F1A42E-10D1-4B02-8734-97A9CB7540D0}" type="slidenum">
              <a:rPr lang="en-IE" smtClean="0"/>
              <a:pPr>
                <a:defRPr/>
              </a:pPr>
              <a:t>‹#›</a:t>
            </a:fld>
            <a:endParaRPr lang="en-IE"/>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15005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C279D1EA-BA23-4201-B995-66E043845973}" type="slidenum">
              <a:rPr lang="en-IE" smtClean="0"/>
              <a:pPr>
                <a:defRPr/>
              </a:pPr>
              <a:t>‹#›</a:t>
            </a:fld>
            <a:endParaRPr lang="en-IE"/>
          </a:p>
        </p:txBody>
      </p:sp>
    </p:spTree>
    <p:extLst>
      <p:ext uri="{BB962C8B-B14F-4D97-AF65-F5344CB8AC3E}">
        <p14:creationId xmlns:p14="http://schemas.microsoft.com/office/powerpoint/2010/main" val="9766131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812CCAA-6296-4C96-AADD-1473FCC55959}" type="slidenum">
              <a:rPr lang="en-IE" smtClean="0"/>
              <a:pPr>
                <a:defRPr/>
              </a:pPr>
              <a:t>‹#›</a:t>
            </a:fld>
            <a:endParaRPr lang="en-IE"/>
          </a:p>
        </p:txBody>
      </p:sp>
    </p:spTree>
    <p:extLst>
      <p:ext uri="{BB962C8B-B14F-4D97-AF65-F5344CB8AC3E}">
        <p14:creationId xmlns:p14="http://schemas.microsoft.com/office/powerpoint/2010/main" val="19304004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1/20/20</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pPr>
              <a:defRPr/>
            </a:pPr>
            <a:fld id="{9C22ED5F-5406-444C-A494-376D24DF088F}" type="slidenum">
              <a:rPr lang="en-IE" smtClean="0"/>
              <a:pPr>
                <a:defRPr/>
              </a:pPr>
              <a:t>‹#›</a:t>
            </a:fld>
            <a:endParaRPr lang="en-IE"/>
          </a:p>
        </p:txBody>
      </p:sp>
    </p:spTree>
    <p:extLst>
      <p:ext uri="{BB962C8B-B14F-4D97-AF65-F5344CB8AC3E}">
        <p14:creationId xmlns:p14="http://schemas.microsoft.com/office/powerpoint/2010/main" val="18124538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1/20/20</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pPr>
              <a:defRPr/>
            </a:pPr>
            <a:fld id="{B746844E-868A-4A21-9D78-72BAF235A246}" type="slidenum">
              <a:rPr lang="en-IE" smtClean="0"/>
              <a:pPr>
                <a:defRPr/>
              </a:pPr>
              <a:t>‹#›</a:t>
            </a:fld>
            <a:endParaRPr lang="en-IE"/>
          </a:p>
        </p:txBody>
      </p:sp>
    </p:spTree>
    <p:extLst>
      <p:ext uri="{BB962C8B-B14F-4D97-AF65-F5344CB8AC3E}">
        <p14:creationId xmlns:p14="http://schemas.microsoft.com/office/powerpoint/2010/main" val="3743143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73533AA1-9C09-4A1D-8CEB-A8BA013642FC}" type="slidenum">
              <a:rPr lang="en-IE" smtClean="0"/>
              <a:pPr>
                <a:defRPr/>
              </a:pPr>
              <a:t>‹#›</a:t>
            </a:fld>
            <a:endParaRPr lang="en-IE"/>
          </a:p>
        </p:txBody>
      </p:sp>
    </p:spTree>
    <p:extLst>
      <p:ext uri="{BB962C8B-B14F-4D97-AF65-F5344CB8AC3E}">
        <p14:creationId xmlns:p14="http://schemas.microsoft.com/office/powerpoint/2010/main" val="385481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4FB1E14-71DA-4153-8326-4FEFC84C7535}" type="slidenum">
              <a:rPr lang="en-IE" smtClean="0"/>
              <a:pPr>
                <a:defRPr/>
              </a:pPr>
              <a:t>‹#›</a:t>
            </a:fld>
            <a:endParaRPr lang="en-IE"/>
          </a:p>
        </p:txBody>
      </p:sp>
    </p:spTree>
    <p:extLst>
      <p:ext uri="{BB962C8B-B14F-4D97-AF65-F5344CB8AC3E}">
        <p14:creationId xmlns:p14="http://schemas.microsoft.com/office/powerpoint/2010/main" val="18644379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xfrm>
            <a:off x="628650" y="365129"/>
            <a:ext cx="7886700" cy="1325563"/>
          </a:xfrm>
          <a:prstGeom prst="rect">
            <a:avLst/>
          </a:prstGeom>
        </p:spPr>
        <p:txBody>
          <a:bodyPr/>
          <a:lstStyle/>
          <a:p>
            <a:r>
              <a:t>Title Text</a:t>
            </a:r>
          </a:p>
        </p:txBody>
      </p:sp>
      <p:sp>
        <p:nvSpPr>
          <p:cNvPr id="23" name="Shape 2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555540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p:txBody>
          <a:bodyPr/>
          <a:lstStyle>
            <a:lvl1pPr>
              <a:defRPr/>
            </a:lvl1pPr>
          </a:lstStyle>
          <a:p>
            <a:pPr>
              <a:defRPr/>
            </a:pPr>
            <a:fld id="{9C22ED5F-5406-444C-A494-376D24DF088F}" type="slidenum">
              <a:rPr lang="en-IE"/>
              <a:pPr>
                <a:defRPr/>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p:txBody>
          <a:bodyPr/>
          <a:lstStyle>
            <a:lvl1pPr>
              <a:defRPr/>
            </a:lvl1pPr>
          </a:lstStyle>
          <a:p>
            <a:pPr>
              <a:defRPr/>
            </a:pPr>
            <a:fld id="{B746844E-868A-4A21-9D78-72BAF235A246}" type="slidenum">
              <a:rPr lang="en-IE"/>
              <a:pPr>
                <a:defRPr/>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65.xml"/><Relationship Id="rId7" Type="http://schemas.openxmlformats.org/officeDocument/2006/relationships/image" Target="../media/image4.jpe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10.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11.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image" Target="../media/image4.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3.xml"/><Relationship Id="rId7" Type="http://schemas.openxmlformats.org/officeDocument/2006/relationships/image" Target="../media/image4.jpe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image" Target="../media/image4.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5.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43.xml"/><Relationship Id="rId7"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5.jpeg"/><Relationship Id="rId5" Type="http://schemas.openxmlformats.org/officeDocument/2006/relationships/slideLayout" Target="../slideLayouts/slideLayout51.xml"/><Relationship Id="rId10" Type="http://schemas.openxmlformats.org/officeDocument/2006/relationships/image" Target="../media/image4.jpeg"/><Relationship Id="rId4" Type="http://schemas.openxmlformats.org/officeDocument/2006/relationships/slideLayout" Target="../slideLayouts/slideLayout5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image" Target="../media/image5.jpeg"/><Relationship Id="rId4" Type="http://schemas.openxmlformats.org/officeDocument/2006/relationships/slideLayout" Target="../slideLayouts/slideLayout58.xml"/><Relationship Id="rId9"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9.xml"/><Relationship Id="rId1" Type="http://schemas.openxmlformats.org/officeDocument/2006/relationships/slideLayout" Target="../slideLayouts/slideLayout62.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26" name="Picture 7" descr="WDR_J_Watt_RoundJacks"/>
          <p:cNvPicPr>
            <a:picLocks noChangeAspect="1" noChangeArrowheads="1"/>
          </p:cNvPicPr>
          <p:nvPr/>
        </p:nvPicPr>
        <p:blipFill>
          <a:blip r:embed="rId16" cstate="print">
            <a:lum bright="60000" contrast="60000"/>
          </a:blip>
          <a:srcRect/>
          <a:stretch>
            <a:fillRect/>
          </a:stretch>
        </p:blipFill>
        <p:spPr bwMode="auto">
          <a:xfrm>
            <a:off x="0" y="0"/>
            <a:ext cx="9144000" cy="6858000"/>
          </a:xfrm>
          <a:prstGeom prst="rect">
            <a:avLst/>
          </a:prstGeom>
          <a:noFill/>
          <a:ln w="9525">
            <a:noFill/>
            <a:miter lim="800000"/>
            <a:headEnd/>
            <a:tailEnd/>
          </a:ln>
        </p:spPr>
      </p:pic>
      <p:pic>
        <p:nvPicPr>
          <p:cNvPr id="1027" name="Picture 8" descr="25Reg_TT"/>
          <p:cNvPicPr>
            <a:picLocks noChangeAspect="1" noChangeArrowheads="1"/>
          </p:cNvPicPr>
          <p:nvPr/>
        </p:nvPicPr>
        <p:blipFill>
          <a:blip r:embed="rId17" cstate="print"/>
          <a:srcRect/>
          <a:stretch>
            <a:fillRect/>
          </a:stretch>
        </p:blipFill>
        <p:spPr bwMode="auto">
          <a:xfrm>
            <a:off x="611188" y="0"/>
            <a:ext cx="695325" cy="1038225"/>
          </a:xfrm>
          <a:prstGeom prst="rect">
            <a:avLst/>
          </a:prstGeom>
          <a:noFill/>
          <a:ln w="9525">
            <a:noFill/>
            <a:miter lim="800000"/>
            <a:headEnd/>
            <a:tailEnd/>
          </a:ln>
        </p:spPr>
      </p:pic>
      <p:sp>
        <p:nvSpPr>
          <p:cNvPr id="1028" name="Rectangle 9"/>
          <p:cNvSpPr>
            <a:spLocks noGrp="1" noChangeArrowheads="1"/>
          </p:cNvSpPr>
          <p:nvPr>
            <p:ph type="title"/>
          </p:nvPr>
        </p:nvSpPr>
        <p:spPr bwMode="auto">
          <a:xfrm>
            <a:off x="827088" y="-100013"/>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IE"/>
              <a:t>Click to edit Master title style</a:t>
            </a:r>
          </a:p>
        </p:txBody>
      </p:sp>
      <p:sp>
        <p:nvSpPr>
          <p:cNvPr id="1029" name="Rectangle 10"/>
          <p:cNvSpPr>
            <a:spLocks noGrp="1" noChangeArrowheads="1"/>
          </p:cNvSpPr>
          <p:nvPr>
            <p:ph type="body" idx="1"/>
          </p:nvPr>
        </p:nvSpPr>
        <p:spPr bwMode="auto">
          <a:xfrm>
            <a:off x="457200" y="1268413"/>
            <a:ext cx="82296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IE"/>
              <a:t>Click to edit Master text styles</a:t>
            </a:r>
          </a:p>
          <a:p>
            <a:pPr lvl="1"/>
            <a:r>
              <a:rPr lang="en-IE"/>
              <a:t>Second level</a:t>
            </a:r>
          </a:p>
          <a:p>
            <a:pPr lvl="2"/>
            <a:r>
              <a:rPr lang="en-IE"/>
              <a:t>Third level</a:t>
            </a:r>
          </a:p>
          <a:p>
            <a:pPr lvl="3"/>
            <a:r>
              <a:rPr lang="en-IE"/>
              <a:t>Fourth level</a:t>
            </a:r>
          </a:p>
          <a:p>
            <a:pPr lvl="4"/>
            <a:r>
              <a:rPr lang="en-IE"/>
              <a:t>Fifth level</a:t>
            </a:r>
          </a:p>
        </p:txBody>
      </p:sp>
      <p:sp>
        <p:nvSpPr>
          <p:cNvPr id="1035" name="Rectangle 1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cs typeface="Arial" charset="0"/>
              </a:defRPr>
            </a:lvl1pPr>
          </a:lstStyle>
          <a:p>
            <a:pPr>
              <a:defRPr/>
            </a:pPr>
            <a:fld id="{F3F1A42E-10D1-4B02-8734-97A9CB7540D0}" type="slidenum">
              <a:rPr lang="en-IE"/>
              <a:pPr>
                <a:defRPr/>
              </a:pPr>
              <a:t>‹#›</a:t>
            </a:fld>
            <a:endParaRPr lang="en-IE"/>
          </a:p>
        </p:txBody>
      </p:sp>
    </p:spTree>
  </p:cSld>
  <p:clrMap bg1="dk1" tx1="lt1" bg2="dk2"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 id="214748421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7"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8"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1849234764"/>
      </p:ext>
    </p:extLst>
  </p:cSld>
  <p:clrMap bg1="dk1" tx1="lt1" bg2="dk2" tx2="lt2" accent1="accent1" accent2="accent2" accent3="accent3" accent4="accent4" accent5="accent5" accent6="accent6" hlink="hlink" folHlink="folHlink"/>
  <p:sldLayoutIdLst>
    <p:sldLayoutId id="2147484271" r:id="rId1"/>
    <p:sldLayoutId id="2147484272" r:id="rId2"/>
    <p:sldLayoutId id="2147484273" r:id="rId3"/>
    <p:sldLayoutId id="2147484275" r:id="rId4"/>
    <p:sldLayoutId id="2147484276"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1160EA64-D806-43AC-9DF2-F8C432F32B4C}" type="datetimeFigureOut">
              <a:rPr lang="en-US" dirty="0"/>
              <a:pPr/>
              <a:t>1/20/20</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F3F1A42E-10D1-4B02-8734-97A9CB7540D0}" type="slidenum">
              <a:rPr lang="en-IE" smtClean="0"/>
              <a:pPr>
                <a:defRPr/>
              </a:pPr>
              <a:t>‹#›</a:t>
            </a:fld>
            <a:endParaRPr lang="en-IE"/>
          </a:p>
        </p:txBody>
      </p:sp>
    </p:spTree>
    <p:extLst>
      <p:ext uri="{BB962C8B-B14F-4D97-AF65-F5344CB8AC3E}">
        <p14:creationId xmlns:p14="http://schemas.microsoft.com/office/powerpoint/2010/main" val="3384244844"/>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5" r:id="rId12"/>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F2E9"/>
        </a:solidFill>
        <a:effectLst/>
      </p:bgPr>
    </p:bg>
    <p:spTree>
      <p:nvGrpSpPr>
        <p:cNvPr id="1" name=""/>
        <p:cNvGrpSpPr/>
        <p:nvPr/>
      </p:nvGrpSpPr>
      <p:grpSpPr>
        <a:xfrm>
          <a:off x="0" y="0"/>
          <a:ext cx="0" cy="0"/>
          <a:chOff x="0" y="0"/>
          <a:chExt cx="0" cy="0"/>
        </a:xfrm>
      </p:grpSpPr>
      <p:pic>
        <p:nvPicPr>
          <p:cNvPr id="2050" name="Picture 2" descr="WDR_J_Watt_RoundJacks"/>
          <p:cNvPicPr>
            <a:picLocks noChangeAspect="1" noChangeArrowheads="1"/>
          </p:cNvPicPr>
          <p:nvPr/>
        </p:nvPicPr>
        <p:blipFill>
          <a:blip r:embed="rId13" cstate="print">
            <a:lum bright="60000" contrast="60000"/>
          </a:blip>
          <a:srcRect/>
          <a:stretch>
            <a:fillRect/>
          </a:stretch>
        </p:blipFill>
        <p:spPr bwMode="auto">
          <a:xfrm>
            <a:off x="0" y="0"/>
            <a:ext cx="9144000" cy="6858000"/>
          </a:xfrm>
          <a:prstGeom prst="rect">
            <a:avLst/>
          </a:prstGeom>
          <a:noFill/>
          <a:ln w="9525">
            <a:noFill/>
            <a:miter lim="800000"/>
            <a:headEnd/>
            <a:tailEnd/>
          </a:ln>
        </p:spPr>
      </p:pic>
      <p:pic>
        <p:nvPicPr>
          <p:cNvPr id="2051" name="Picture 3" descr="25Reg_TT"/>
          <p:cNvPicPr>
            <a:picLocks noChangeAspect="1" noChangeArrowheads="1"/>
          </p:cNvPicPr>
          <p:nvPr/>
        </p:nvPicPr>
        <p:blipFill>
          <a:blip r:embed="rId14" cstate="print"/>
          <a:srcRect/>
          <a:stretch>
            <a:fillRect/>
          </a:stretch>
        </p:blipFill>
        <p:spPr bwMode="auto">
          <a:xfrm>
            <a:off x="611188" y="0"/>
            <a:ext cx="695325" cy="1038225"/>
          </a:xfrm>
          <a:prstGeom prst="rect">
            <a:avLst/>
          </a:prstGeom>
          <a:noFill/>
          <a:ln w="9525">
            <a:noFill/>
            <a:miter lim="800000"/>
            <a:headEnd/>
            <a:tailEnd/>
          </a:ln>
        </p:spPr>
      </p:pic>
      <p:sp>
        <p:nvSpPr>
          <p:cNvPr id="2052" name="Rectangle 4"/>
          <p:cNvSpPr>
            <a:spLocks noGrp="1" noChangeArrowheads="1"/>
          </p:cNvSpPr>
          <p:nvPr>
            <p:ph type="title"/>
          </p:nvPr>
        </p:nvSpPr>
        <p:spPr bwMode="auto">
          <a:xfrm>
            <a:off x="827088" y="-100013"/>
            <a:ext cx="82296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IE"/>
              <a:t>Click to edit Master title style</a:t>
            </a:r>
          </a:p>
        </p:txBody>
      </p:sp>
      <p:sp>
        <p:nvSpPr>
          <p:cNvPr id="2053" name="Rectangle 5"/>
          <p:cNvSpPr>
            <a:spLocks noGrp="1" noChangeArrowheads="1"/>
          </p:cNvSpPr>
          <p:nvPr>
            <p:ph type="body" idx="1"/>
          </p:nvPr>
        </p:nvSpPr>
        <p:spPr bwMode="auto">
          <a:xfrm>
            <a:off x="457200" y="1268413"/>
            <a:ext cx="82296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IE"/>
              <a:t>Click to edit Master text styles</a:t>
            </a:r>
          </a:p>
          <a:p>
            <a:pPr lvl="1"/>
            <a:r>
              <a:rPr lang="en-IE"/>
              <a:t>Second level</a:t>
            </a:r>
          </a:p>
          <a:p>
            <a:pPr lvl="2"/>
            <a:r>
              <a:rPr lang="en-IE"/>
              <a:t>Third level</a:t>
            </a:r>
          </a:p>
          <a:p>
            <a:pPr lvl="3"/>
            <a:r>
              <a:rPr lang="en-IE"/>
              <a:t>Fourth level</a:t>
            </a:r>
          </a:p>
          <a:p>
            <a:pPr lvl="4"/>
            <a:r>
              <a:rPr lang="en-IE"/>
              <a:t>Fifth level</a:t>
            </a:r>
          </a:p>
        </p:txBody>
      </p:sp>
      <p:sp>
        <p:nvSpPr>
          <p:cNvPr id="727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cs typeface="Arial" charset="0"/>
              </a:defRPr>
            </a:lvl1pPr>
          </a:lstStyle>
          <a:p>
            <a:pPr>
              <a:defRPr/>
            </a:pPr>
            <a:fld id="{D7BD3452-F9B7-465B-B29D-67A7DC9D7C3E}" type="slidenum">
              <a:rPr lang="en-IE"/>
              <a:pPr>
                <a:defRPr/>
              </a:pPr>
              <a:t>‹#›</a:t>
            </a:fld>
            <a:endParaRPr lang="en-IE"/>
          </a:p>
        </p:txBody>
      </p:sp>
      <p:pic>
        <p:nvPicPr>
          <p:cNvPr id="2055" name="Picture 7" descr="wwf"/>
          <p:cNvPicPr>
            <a:picLocks noChangeAspect="1" noChangeArrowheads="1"/>
          </p:cNvPicPr>
          <p:nvPr/>
        </p:nvPicPr>
        <p:blipFill>
          <a:blip r:embed="rId15" cstate="print">
            <a:lum contrast="-6000"/>
          </a:blip>
          <a:srcRect/>
          <a:stretch>
            <a:fillRect/>
          </a:stretch>
        </p:blipFill>
        <p:spPr bwMode="auto">
          <a:xfrm>
            <a:off x="0" y="0"/>
            <a:ext cx="9140825" cy="68564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7"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8"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1870846042"/>
      </p:ext>
    </p:extLst>
  </p:cSld>
  <p:clrMap bg1="dk1" tx1="lt1" bg2="dk2" tx2="lt2" accent1="accent1" accent2="accent2" accent3="accent3" accent4="accent4" accent5="accent5" accent6="accent6" hlink="hlink" folHlink="folHlink"/>
  <p:sldLayoutIdLst>
    <p:sldLayoutId id="2147484226" r:id="rId1"/>
    <p:sldLayoutId id="2147484227" r:id="rId2"/>
    <p:sldLayoutId id="2147484229" r:id="rId3"/>
    <p:sldLayoutId id="2147484230" r:id="rId4"/>
    <p:sldLayoutId id="2147484231"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7"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8"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653517814"/>
      </p:ext>
    </p:extLst>
  </p:cSld>
  <p:clrMap bg1="dk1" tx1="lt1" bg2="dk2" tx2="lt2" accent1="accent1" accent2="accent2" accent3="accent3" accent4="accent4" accent5="accent5" accent6="accent6" hlink="hlink" folHlink="folHlink"/>
  <p:sldLayoutIdLst>
    <p:sldLayoutId id="2147484233" r:id="rId1"/>
    <p:sldLayoutId id="2147484234" r:id="rId2"/>
    <p:sldLayoutId id="2147484236" r:id="rId3"/>
    <p:sldLayoutId id="2147484237" r:id="rId4"/>
    <p:sldLayoutId id="2147484238"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7"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8"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387118245"/>
      </p:ext>
    </p:extLst>
  </p:cSld>
  <p:clrMap bg1="dk1" tx1="lt1" bg2="dk2" tx2="lt2" accent1="accent1" accent2="accent2" accent3="accent3" accent4="accent4" accent5="accent5" accent6="accent6" hlink="hlink" folHlink="folHlink"/>
  <p:sldLayoutIdLst>
    <p:sldLayoutId id="2147484240" r:id="rId1"/>
    <p:sldLayoutId id="2147484241" r:id="rId2"/>
    <p:sldLayoutId id="2147484243" r:id="rId3"/>
    <p:sldLayoutId id="2147484244" r:id="rId4"/>
    <p:sldLayoutId id="2147484245" r:id="rId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8"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9"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712755291"/>
      </p:ext>
    </p:extLst>
  </p:cSld>
  <p:clrMap bg1="dk1" tx1="lt1" bg2="dk2"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10"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11"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1391857382"/>
      </p:ext>
    </p:extLst>
  </p:cSld>
  <p:clrMap bg1="dk1" tx1="lt1" bg2="dk2" tx2="lt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93" r:id="rId7"/>
    <p:sldLayoutId id="2147484295" r:id="rId8"/>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5077" name="Text Box 21"/>
          <p:cNvSpPr txBox="1">
            <a:spLocks noChangeArrowheads="1"/>
          </p:cNvSpPr>
          <p:nvPr/>
        </p:nvSpPr>
        <p:spPr bwMode="auto">
          <a:xfrm rot="16200000">
            <a:off x="-127000" y="5667376"/>
            <a:ext cx="1641475" cy="165100"/>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Gilbert Van Ryckevorsel / WWF-Canada</a:t>
            </a:r>
            <a:endParaRPr lang="en-GB" sz="600" b="0" dirty="0">
              <a:solidFill>
                <a:srgbClr val="000000">
                  <a:lumMod val="75000"/>
                </a:srgbClr>
              </a:solidFill>
              <a:latin typeface="Arial" charset="0"/>
            </a:endParaRPr>
          </a:p>
        </p:txBody>
      </p:sp>
      <p:pic>
        <p:nvPicPr>
          <p:cNvPr id="1027" name="Picture 13" descr="master panda.jpg"/>
          <p:cNvPicPr>
            <a:picLocks noChangeAspect="1"/>
          </p:cNvPicPr>
          <p:nvPr userDrawn="1"/>
        </p:nvPicPr>
        <p:blipFill>
          <a:blip r:embed="rId9"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9" name="Rectangle 18"/>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pic>
        <p:nvPicPr>
          <p:cNvPr id="1029" name="Picture 1" descr="amazon.jpg"/>
          <p:cNvPicPr>
            <a:picLocks noChangeAspect="1"/>
          </p:cNvPicPr>
          <p:nvPr userDrawn="1"/>
        </p:nvPicPr>
        <p:blipFill>
          <a:blip r:embed="rId10" cstate="print"/>
          <a:srcRect/>
          <a:stretch>
            <a:fillRect/>
          </a:stretch>
        </p:blipFill>
        <p:spPr bwMode="auto">
          <a:xfrm>
            <a:off x="785813" y="357188"/>
            <a:ext cx="8143875" cy="6143625"/>
          </a:xfrm>
          <a:prstGeom prst="rect">
            <a:avLst/>
          </a:prstGeom>
          <a:noFill/>
          <a:ln w="9525">
            <a:noFill/>
            <a:miter lim="800000"/>
            <a:headEnd/>
            <a:tailEnd/>
          </a:ln>
        </p:spPr>
      </p:pic>
      <p:sp>
        <p:nvSpPr>
          <p:cNvPr id="21" name="Slide Number Placeholder 20"/>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58B9FDC2-8A0C-4A4B-9E71-A934C30D8EE9}"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143221635"/>
      </p:ext>
    </p:extLst>
  </p:cSld>
  <p:clrMap bg1="dk1" tx1="lt1" bg2="dk2" tx2="lt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94" r:id="rId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3074" name="Picture 18" descr="SCR_200616.jpg"/>
          <p:cNvPicPr>
            <a:picLocks noChangeAspect="1"/>
          </p:cNvPicPr>
          <p:nvPr userDrawn="1"/>
        </p:nvPicPr>
        <p:blipFill>
          <a:blip r:embed="rId3" cstate="print"/>
          <a:srcRect/>
          <a:stretch>
            <a:fillRect/>
          </a:stretch>
        </p:blipFill>
        <p:spPr bwMode="auto">
          <a:xfrm>
            <a:off x="785813" y="285750"/>
            <a:ext cx="8143875" cy="6215063"/>
          </a:xfrm>
          <a:prstGeom prst="rect">
            <a:avLst/>
          </a:prstGeom>
          <a:noFill/>
          <a:ln w="9525">
            <a:noFill/>
            <a:miter lim="800000"/>
            <a:headEnd/>
            <a:tailEnd/>
          </a:ln>
        </p:spPr>
      </p:pic>
      <p:sp>
        <p:nvSpPr>
          <p:cNvPr id="45077" name="Text Box 21"/>
          <p:cNvSpPr txBox="1">
            <a:spLocks noChangeArrowheads="1"/>
          </p:cNvSpPr>
          <p:nvPr/>
        </p:nvSpPr>
        <p:spPr bwMode="auto">
          <a:xfrm rot="16200000">
            <a:off x="48419" y="5842794"/>
            <a:ext cx="1292225" cy="166687"/>
          </a:xfrm>
          <a:prstGeom prst="rect">
            <a:avLst/>
          </a:prstGeom>
          <a:noFill/>
          <a:ln w="9525" algn="ctr">
            <a:noFill/>
            <a:miter lim="800000"/>
            <a:headEnd/>
            <a:tailEnd/>
          </a:ln>
          <a:effectLst/>
        </p:spPr>
        <p:txBody>
          <a:bodyPr wrap="none">
            <a:spAutoFit/>
          </a:bodyPr>
          <a:lstStyle/>
          <a:p>
            <a:pPr>
              <a:lnSpc>
                <a:spcPct val="80000"/>
              </a:lnSpc>
              <a:spcBef>
                <a:spcPct val="20000"/>
              </a:spcBef>
              <a:buClr>
                <a:srgbClr val="003893"/>
              </a:buClr>
              <a:defRPr/>
            </a:pPr>
            <a:r>
              <a:rPr lang="de-CH" sz="600" b="0" dirty="0">
                <a:solidFill>
                  <a:srgbClr val="000000">
                    <a:lumMod val="75000"/>
                  </a:srgbClr>
                </a:solidFill>
                <a:latin typeface="Arial" charset="0"/>
              </a:rPr>
              <a:t>© Jürgen Freund / WWF-Canon</a:t>
            </a:r>
            <a:endParaRPr lang="en-GB" sz="600" b="0" dirty="0">
              <a:solidFill>
                <a:srgbClr val="000000">
                  <a:lumMod val="75000"/>
                </a:srgbClr>
              </a:solidFill>
              <a:latin typeface="Arial" charset="0"/>
            </a:endParaRPr>
          </a:p>
        </p:txBody>
      </p:sp>
      <p:pic>
        <p:nvPicPr>
          <p:cNvPr id="3076" name="Picture 13" descr="master panda.jpg"/>
          <p:cNvPicPr>
            <a:picLocks noChangeAspect="1"/>
          </p:cNvPicPr>
          <p:nvPr userDrawn="1"/>
        </p:nvPicPr>
        <p:blipFill>
          <a:blip r:embed="rId4" cstate="print">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0" name="Rectangle 19"/>
          <p:cNvSpPr/>
          <p:nvPr userDrawn="1"/>
        </p:nvSpPr>
        <p:spPr>
          <a:xfrm>
            <a:off x="0" y="0"/>
            <a:ext cx="107950" cy="6875463"/>
          </a:xfrm>
          <a:prstGeom prst="rect">
            <a:avLst/>
          </a:prstGeom>
          <a:solidFill>
            <a:srgbClr val="44C8F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b="0">
              <a:solidFill>
                <a:srgbClr val="FFFFFF"/>
              </a:solidFill>
            </a:endParaRPr>
          </a:p>
        </p:txBody>
      </p:sp>
      <p:sp>
        <p:nvSpPr>
          <p:cNvPr id="19" name="Slide Number Placeholder 18"/>
          <p:cNvSpPr>
            <a:spLocks noGrp="1" noChangeArrowheads="1"/>
          </p:cNvSpPr>
          <p:nvPr>
            <p:ph type="sldNum" sz="quarter" idx="4"/>
          </p:nvPr>
        </p:nvSpPr>
        <p:spPr bwMode="auto">
          <a:xfrm>
            <a:off x="6786563" y="6500813"/>
            <a:ext cx="2133600" cy="357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fld id="{ACB915CE-6AF4-4290-9ED5-A0A1C6A99885}" type="slidenum">
              <a:rPr lang="en-US" b="0">
                <a:solidFill>
                  <a:srgbClr val="FFFFFF"/>
                </a:solidFill>
              </a:rPr>
              <a:pPr>
                <a:defRPr/>
              </a:pPr>
              <a:t>‹#›</a:t>
            </a:fld>
            <a:endParaRPr lang="en-US" b="0" dirty="0">
              <a:solidFill>
                <a:srgbClr val="FFFFFF"/>
              </a:solidFill>
            </a:endParaRPr>
          </a:p>
        </p:txBody>
      </p:sp>
    </p:spTree>
    <p:extLst>
      <p:ext uri="{BB962C8B-B14F-4D97-AF65-F5344CB8AC3E}">
        <p14:creationId xmlns:p14="http://schemas.microsoft.com/office/powerpoint/2010/main" val="553386130"/>
      </p:ext>
    </p:extLst>
  </p:cSld>
  <p:clrMap bg1="dk1" tx1="lt1" bg2="dk2" tx2="lt2" accent1="accent1" accent2="accent2" accent3="accent3" accent4="accent4" accent5="accent5" accent6="accent6" hlink="hlink" folHlink="folHlink"/>
  <p:sldLayoutIdLst>
    <p:sldLayoutId id="2147484268"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9.xml"/><Relationship Id="rId5" Type="http://schemas.openxmlformats.org/officeDocument/2006/relationships/image" Target="../media/image33.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69.xml"/><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9.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06FB40-7EF5-8D4C-90EB-039897B27BE0}"/>
              </a:ext>
            </a:extLst>
          </p:cNvPr>
          <p:cNvSpPr>
            <a:spLocks noGrp="1"/>
          </p:cNvSpPr>
          <p:nvPr>
            <p:ph type="ctrTitle"/>
          </p:nvPr>
        </p:nvSpPr>
        <p:spPr>
          <a:xfrm>
            <a:off x="251520" y="548680"/>
            <a:ext cx="8568952" cy="1368152"/>
          </a:xfrm>
        </p:spPr>
        <p:txBody>
          <a:bodyPr>
            <a:noAutofit/>
          </a:bodyPr>
          <a:lstStyle/>
          <a:p>
            <a:r>
              <a:rPr lang="en-US" sz="2000" dirty="0"/>
              <a:t>The Ecosystem approach as frame for the coherent implementation of sdg14</a:t>
            </a:r>
            <a:endParaRPr lang="en-GB" sz="2000" dirty="0"/>
          </a:p>
        </p:txBody>
      </p:sp>
      <p:sp>
        <p:nvSpPr>
          <p:cNvPr id="28675" name="Content Placeholder 2"/>
          <p:cNvSpPr>
            <a:spLocks noGrp="1"/>
          </p:cNvSpPr>
          <p:nvPr>
            <p:ph type="subTitle" idx="1"/>
          </p:nvPr>
        </p:nvSpPr>
        <p:spPr>
          <a:xfrm>
            <a:off x="251520" y="5661248"/>
            <a:ext cx="8892480" cy="1296144"/>
          </a:xfrm>
        </p:spPr>
        <p:txBody>
          <a:bodyPr>
            <a:normAutofit fontScale="92500" lnSpcReduction="20000"/>
          </a:bodyPr>
          <a:lstStyle/>
          <a:p>
            <a:pPr marL="342900" lvl="1" indent="-342900" eaLnBrk="1" hangingPunct="1"/>
            <a:br>
              <a:rPr lang="en-US" dirty="0"/>
            </a:br>
            <a:r>
              <a:rPr lang="en-US" sz="2000" dirty="0"/>
              <a:t>Daniela Diz, University of Strathclyde</a:t>
            </a:r>
          </a:p>
          <a:p>
            <a:pPr marL="342900" lvl="1" indent="-342900" eaLnBrk="1" hangingPunct="1"/>
            <a:r>
              <a:rPr lang="en-US" sz="2000" dirty="0"/>
              <a:t>Transformed and Transformative Ocean Governance Conference</a:t>
            </a:r>
          </a:p>
          <a:p>
            <a:pPr marL="342900" lvl="1" indent="-342900" eaLnBrk="1" hangingPunct="1"/>
            <a:r>
              <a:rPr lang="en-US" sz="1800"/>
              <a:t>PE, 22 </a:t>
            </a:r>
            <a:r>
              <a:rPr lang="en-US" sz="1800" dirty="0"/>
              <a:t>January 2020</a:t>
            </a:r>
          </a:p>
          <a:p>
            <a:pPr marL="342900" lvl="1" indent="-342900" eaLnBrk="1" hangingPunct="1"/>
            <a:endParaRPr lang="en-US" sz="2000" dirty="0"/>
          </a:p>
        </p:txBody>
      </p:sp>
      <p:pic>
        <p:nvPicPr>
          <p:cNvPr id="15" name="Picture 14">
            <a:extLst>
              <a:ext uri="{FF2B5EF4-FFF2-40B4-BE49-F238E27FC236}">
                <a16:creationId xmlns:a16="http://schemas.microsoft.com/office/drawing/2014/main" id="{CC57375E-85C1-6D4F-B7FB-10DB5FC0A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124654"/>
            <a:ext cx="6120680" cy="36806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92AEB-7926-DB42-9C42-D50204A0353A}"/>
              </a:ext>
            </a:extLst>
          </p:cNvPr>
          <p:cNvSpPr>
            <a:spLocks noGrp="1"/>
          </p:cNvSpPr>
          <p:nvPr>
            <p:ph type="ctrTitle"/>
          </p:nvPr>
        </p:nvSpPr>
        <p:spPr>
          <a:xfrm>
            <a:off x="1835696" y="188640"/>
            <a:ext cx="5774016" cy="720080"/>
          </a:xfrm>
        </p:spPr>
        <p:txBody>
          <a:bodyPr>
            <a:normAutofit fontScale="90000"/>
          </a:bodyPr>
          <a:lstStyle/>
          <a:p>
            <a:r>
              <a:rPr lang="en-US"/>
              <a:t>SDG 14</a:t>
            </a:r>
            <a:endParaRPr lang="en-US" dirty="0"/>
          </a:p>
        </p:txBody>
      </p:sp>
      <p:sp>
        <p:nvSpPr>
          <p:cNvPr id="3" name="Subtitle 2">
            <a:extLst>
              <a:ext uri="{FF2B5EF4-FFF2-40B4-BE49-F238E27FC236}">
                <a16:creationId xmlns:a16="http://schemas.microsoft.com/office/drawing/2014/main" id="{6D3067B0-FB73-EF4B-A7F7-F735A3A83427}"/>
              </a:ext>
            </a:extLst>
          </p:cNvPr>
          <p:cNvSpPr>
            <a:spLocks noGrp="1"/>
          </p:cNvSpPr>
          <p:nvPr>
            <p:ph type="subTitle" idx="1"/>
          </p:nvPr>
        </p:nvSpPr>
        <p:spPr>
          <a:xfrm>
            <a:off x="2021396" y="4352544"/>
            <a:ext cx="5101209" cy="1239894"/>
          </a:xfrm>
        </p:spPr>
        <p:txBody>
          <a:bodyPr/>
          <a:lstStyle/>
          <a:p>
            <a:endParaRPr lang="en-US"/>
          </a:p>
        </p:txBody>
      </p:sp>
      <p:pic>
        <p:nvPicPr>
          <p:cNvPr id="5" name="Picture 4">
            <a:extLst>
              <a:ext uri="{FF2B5EF4-FFF2-40B4-BE49-F238E27FC236}">
                <a16:creationId xmlns:a16="http://schemas.microsoft.com/office/drawing/2014/main" id="{7EACFC66-60E6-AB45-AA99-569B5F09F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736"/>
            <a:ext cx="9144000" cy="3007630"/>
          </a:xfrm>
          <a:prstGeom prst="rect">
            <a:avLst/>
          </a:prstGeom>
        </p:spPr>
      </p:pic>
      <p:pic>
        <p:nvPicPr>
          <p:cNvPr id="7" name="Picture 6">
            <a:extLst>
              <a:ext uri="{FF2B5EF4-FFF2-40B4-BE49-F238E27FC236}">
                <a16:creationId xmlns:a16="http://schemas.microsoft.com/office/drawing/2014/main" id="{C56D1F0E-FDB2-0C43-86D5-19608F7EE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7" y="4060366"/>
            <a:ext cx="9144000" cy="2797634"/>
          </a:xfrm>
          <a:prstGeom prst="rect">
            <a:avLst/>
          </a:prstGeom>
        </p:spPr>
      </p:pic>
      <p:sp>
        <p:nvSpPr>
          <p:cNvPr id="8" name="Oval 7">
            <a:extLst>
              <a:ext uri="{FF2B5EF4-FFF2-40B4-BE49-F238E27FC236}">
                <a16:creationId xmlns:a16="http://schemas.microsoft.com/office/drawing/2014/main" id="{440655DE-4EEB-DA48-BA09-E4A773F3A21E}"/>
              </a:ext>
            </a:extLst>
          </p:cNvPr>
          <p:cNvSpPr/>
          <p:nvPr/>
        </p:nvSpPr>
        <p:spPr>
          <a:xfrm>
            <a:off x="5891036" y="2420888"/>
            <a:ext cx="1706488" cy="28803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13404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3067B0-FB73-EF4B-A7F7-F735A3A83427}"/>
              </a:ext>
            </a:extLst>
          </p:cNvPr>
          <p:cNvSpPr>
            <a:spLocks noGrp="1"/>
          </p:cNvSpPr>
          <p:nvPr>
            <p:ph type="subTitle" idx="1"/>
          </p:nvPr>
        </p:nvSpPr>
        <p:spPr>
          <a:xfrm>
            <a:off x="2021396" y="4352544"/>
            <a:ext cx="5101209" cy="1239894"/>
          </a:xfrm>
        </p:spPr>
        <p:txBody>
          <a:bodyPr/>
          <a:lstStyle/>
          <a:p>
            <a:endParaRPr lang="en-US"/>
          </a:p>
        </p:txBody>
      </p:sp>
      <p:pic>
        <p:nvPicPr>
          <p:cNvPr id="6" name="Picture 5">
            <a:extLst>
              <a:ext uri="{FF2B5EF4-FFF2-40B4-BE49-F238E27FC236}">
                <a16:creationId xmlns:a16="http://schemas.microsoft.com/office/drawing/2014/main" id="{D6E69FD2-99AE-3344-8421-AE86055BA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434"/>
            <a:ext cx="9144000" cy="4264678"/>
          </a:xfrm>
          <a:prstGeom prst="rect">
            <a:avLst/>
          </a:prstGeom>
        </p:spPr>
      </p:pic>
      <p:pic>
        <p:nvPicPr>
          <p:cNvPr id="9" name="Picture 8">
            <a:extLst>
              <a:ext uri="{FF2B5EF4-FFF2-40B4-BE49-F238E27FC236}">
                <a16:creationId xmlns:a16="http://schemas.microsoft.com/office/drawing/2014/main" id="{F8CBDE76-A7CD-1E47-990E-2BCC8A936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37112"/>
            <a:ext cx="9144000" cy="2255076"/>
          </a:xfrm>
          <a:prstGeom prst="rect">
            <a:avLst/>
          </a:prstGeom>
        </p:spPr>
      </p:pic>
    </p:spTree>
    <p:extLst>
      <p:ext uri="{BB962C8B-B14F-4D97-AF65-F5344CB8AC3E}">
        <p14:creationId xmlns:p14="http://schemas.microsoft.com/office/powerpoint/2010/main" val="149564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A18065-8F50-C140-B346-608026C26A8F}"/>
              </a:ext>
            </a:extLst>
          </p:cNvPr>
          <p:cNvSpPr>
            <a:spLocks noGrp="1"/>
          </p:cNvSpPr>
          <p:nvPr>
            <p:ph type="body" sz="half" idx="2"/>
          </p:nvPr>
        </p:nvSpPr>
        <p:spPr>
          <a:xfrm>
            <a:off x="265847" y="3549919"/>
            <a:ext cx="4090129" cy="3047433"/>
          </a:xfrm>
        </p:spPr>
        <p:txBody>
          <a:bodyPr/>
          <a:lstStyle/>
          <a:p>
            <a:pPr algn="l"/>
            <a:r>
              <a:rPr lang="en-GB" sz="1600" b="1" dirty="0">
                <a:solidFill>
                  <a:schemeClr val="tx1"/>
                </a:solidFill>
              </a:rPr>
              <a:t>SDG 14.5</a:t>
            </a:r>
          </a:p>
          <a:p>
            <a:endParaRPr lang="en-GB" sz="1600" b="1" dirty="0">
              <a:solidFill>
                <a:schemeClr val="tx1"/>
              </a:solidFill>
            </a:endParaRPr>
          </a:p>
          <a:p>
            <a:pPr algn="l"/>
            <a:r>
              <a:rPr lang="en-GB" sz="1600" dirty="0">
                <a:solidFill>
                  <a:schemeClr val="tx1"/>
                </a:solidFill>
              </a:rPr>
              <a:t>By </a:t>
            </a:r>
            <a:r>
              <a:rPr lang="en-US" sz="1600" dirty="0">
                <a:solidFill>
                  <a:schemeClr val="tx1"/>
                </a:solidFill>
              </a:rPr>
              <a:t>2020, conserve at least 10 % of coastal and marine areas, … based on the best available scientific information</a:t>
            </a:r>
          </a:p>
          <a:p>
            <a:pPr algn="l"/>
            <a:endParaRPr lang="en-US" sz="1600" dirty="0">
              <a:solidFill>
                <a:schemeClr val="tx1"/>
              </a:solidFill>
            </a:endParaRPr>
          </a:p>
          <a:p>
            <a:pPr algn="l"/>
            <a:r>
              <a:rPr lang="en-US" sz="1600" dirty="0">
                <a:solidFill>
                  <a:schemeClr val="tx1"/>
                </a:solidFill>
              </a:rPr>
              <a:t>Indicator: protected area coverage</a:t>
            </a:r>
          </a:p>
          <a:p>
            <a:endParaRPr lang="en-US" dirty="0"/>
          </a:p>
        </p:txBody>
      </p:sp>
      <p:sp>
        <p:nvSpPr>
          <p:cNvPr id="4" name="Title 3">
            <a:extLst>
              <a:ext uri="{FF2B5EF4-FFF2-40B4-BE49-F238E27FC236}">
                <a16:creationId xmlns:a16="http://schemas.microsoft.com/office/drawing/2014/main" id="{F8C3A4B2-6842-F840-B650-81A818FE3622}"/>
              </a:ext>
            </a:extLst>
          </p:cNvPr>
          <p:cNvSpPr>
            <a:spLocks noGrp="1"/>
          </p:cNvSpPr>
          <p:nvPr>
            <p:ph type="title"/>
          </p:nvPr>
        </p:nvSpPr>
        <p:spPr>
          <a:xfrm>
            <a:off x="1979712" y="116632"/>
            <a:ext cx="5544615" cy="1143000"/>
          </a:xfrm>
        </p:spPr>
        <p:txBody>
          <a:bodyPr/>
          <a:lstStyle/>
          <a:p>
            <a:r>
              <a:rPr lang="en-US" dirty="0"/>
              <a:t>Area-based Management tools</a:t>
            </a:r>
          </a:p>
        </p:txBody>
      </p:sp>
      <p:sp>
        <p:nvSpPr>
          <p:cNvPr id="9" name="Rectangle 8">
            <a:extLst>
              <a:ext uri="{FF2B5EF4-FFF2-40B4-BE49-F238E27FC236}">
                <a16:creationId xmlns:a16="http://schemas.microsoft.com/office/drawing/2014/main" id="{E323CDA9-BA00-D94C-94EE-BF2C159A2846}"/>
              </a:ext>
            </a:extLst>
          </p:cNvPr>
          <p:cNvSpPr/>
          <p:nvPr/>
        </p:nvSpPr>
        <p:spPr>
          <a:xfrm>
            <a:off x="4576573" y="2078928"/>
            <a:ext cx="4572000" cy="4616648"/>
          </a:xfrm>
          <a:prstGeom prst="rect">
            <a:avLst/>
          </a:prstGeom>
        </p:spPr>
        <p:txBody>
          <a:bodyPr>
            <a:spAutoFit/>
          </a:bodyPr>
          <a:lstStyle/>
          <a:p>
            <a:pPr marL="0" indent="0">
              <a:buFont typeface="Arial" panose="020B0604020202020204" pitchFamily="34" charset="0"/>
              <a:buNone/>
            </a:pPr>
            <a:endParaRPr lang="en-GB" sz="2400" dirty="0"/>
          </a:p>
          <a:p>
            <a:pPr marL="0" indent="0">
              <a:buFont typeface="Arial" panose="020B0604020202020204" pitchFamily="34" charset="0"/>
              <a:buNone/>
            </a:pPr>
            <a:endParaRPr lang="en-GB" sz="2400" dirty="0"/>
          </a:p>
          <a:p>
            <a:pPr marL="0" indent="0">
              <a:buFont typeface="Arial" panose="020B0604020202020204" pitchFamily="34" charset="0"/>
              <a:buNone/>
            </a:pPr>
            <a:r>
              <a:rPr lang="en-GB" sz="2400" dirty="0"/>
              <a:t>CBD Aichi Target 11</a:t>
            </a:r>
          </a:p>
          <a:p>
            <a:pPr marL="0" indent="0">
              <a:buFont typeface="Arial" panose="020B0604020202020204" pitchFamily="34" charset="0"/>
              <a:buNone/>
            </a:pPr>
            <a:endParaRPr lang="en-GB" sz="2400" dirty="0"/>
          </a:p>
          <a:p>
            <a:r>
              <a:rPr lang="en-US" b="0" dirty="0"/>
              <a:t>By 2020, at least … </a:t>
            </a:r>
            <a:r>
              <a:rPr lang="en-US" dirty="0"/>
              <a:t>10 % </a:t>
            </a:r>
            <a:r>
              <a:rPr lang="en-US" b="0" dirty="0"/>
              <a:t>of coastal and marine areas, especially </a:t>
            </a:r>
            <a:r>
              <a:rPr lang="en-US" dirty="0"/>
              <a:t>areas of particular importance for biodiversity and ecosystem services</a:t>
            </a:r>
            <a:r>
              <a:rPr lang="en-US" b="0" dirty="0"/>
              <a:t>, are conserved through </a:t>
            </a:r>
          </a:p>
          <a:p>
            <a:pPr lvl="1"/>
            <a:r>
              <a:rPr lang="en-US" dirty="0"/>
              <a:t>effectively and equitably managed</a:t>
            </a:r>
            <a:r>
              <a:rPr lang="en-US" b="0" dirty="0"/>
              <a:t>, </a:t>
            </a:r>
          </a:p>
          <a:p>
            <a:pPr lvl="1"/>
            <a:r>
              <a:rPr lang="en-US" dirty="0"/>
              <a:t>ecologically representative </a:t>
            </a:r>
            <a:r>
              <a:rPr lang="en-US" b="0" dirty="0"/>
              <a:t>and </a:t>
            </a:r>
          </a:p>
          <a:p>
            <a:pPr lvl="1"/>
            <a:r>
              <a:rPr lang="en-US" dirty="0"/>
              <a:t>well connected systems </a:t>
            </a:r>
            <a:r>
              <a:rPr lang="en-US" b="0" dirty="0"/>
              <a:t>of protected areas and </a:t>
            </a:r>
          </a:p>
          <a:p>
            <a:pPr lvl="1"/>
            <a:r>
              <a:rPr lang="en-US" dirty="0"/>
              <a:t>other effective area-based conservation measures</a:t>
            </a:r>
            <a:r>
              <a:rPr lang="en-US" b="0" dirty="0"/>
              <a:t>, and </a:t>
            </a:r>
          </a:p>
          <a:p>
            <a:pPr lvl="1"/>
            <a:r>
              <a:rPr lang="en-US" dirty="0"/>
              <a:t>integrated into the wider … seascapes</a:t>
            </a:r>
            <a:r>
              <a:rPr lang="en-US" b="0" dirty="0"/>
              <a:t>.</a:t>
            </a:r>
          </a:p>
        </p:txBody>
      </p:sp>
      <p:pic>
        <p:nvPicPr>
          <p:cNvPr id="10" name="Picture 2">
            <a:extLst>
              <a:ext uri="{FF2B5EF4-FFF2-40B4-BE49-F238E27FC236}">
                <a16:creationId xmlns:a16="http://schemas.microsoft.com/office/drawing/2014/main" id="{EBD30422-965D-F740-8BC9-43F97182CF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86" t="70551" r="49816"/>
          <a:stretch/>
        </p:blipFill>
        <p:spPr bwMode="auto">
          <a:xfrm>
            <a:off x="265847" y="1520929"/>
            <a:ext cx="1403498" cy="1392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descr="United Nations logo">
            <a:extLst>
              <a:ext uri="{FF2B5EF4-FFF2-40B4-BE49-F238E27FC236}">
                <a16:creationId xmlns:a16="http://schemas.microsoft.com/office/drawing/2014/main" id="{79A0AB16-B38C-734B-8469-01FD5B3A9121}"/>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2515393" y="1726817"/>
            <a:ext cx="1193642" cy="101586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descr="Image result for aichi target 11">
            <a:extLst>
              <a:ext uri="{FF2B5EF4-FFF2-40B4-BE49-F238E27FC236}">
                <a16:creationId xmlns:a16="http://schemas.microsoft.com/office/drawing/2014/main" id="{176BA6E9-368B-7F48-A224-FBD917CB3D41}"/>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l="16632" r="16632"/>
          <a:stretch>
            <a:fillRect/>
          </a:stretch>
        </p:blipFill>
        <p:spPr bwMode="auto">
          <a:xfrm>
            <a:off x="4752019" y="1459036"/>
            <a:ext cx="827349" cy="1239784"/>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E2496A8E-C9DF-124C-83EF-1D78CEE65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255" y="1501078"/>
            <a:ext cx="2832100" cy="1155700"/>
          </a:xfrm>
          <a:prstGeom prst="rect">
            <a:avLst/>
          </a:prstGeom>
        </p:spPr>
      </p:pic>
    </p:spTree>
    <p:extLst>
      <p:ext uri="{BB962C8B-B14F-4D97-AF65-F5344CB8AC3E}">
        <p14:creationId xmlns:p14="http://schemas.microsoft.com/office/powerpoint/2010/main" val="34720410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xmlns:mv="urn:schemas-microsoft-com:mac:vml">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00150" y="5194850"/>
            <a:ext cx="6743700" cy="1264762"/>
          </a:xfrm>
          <a:prstGeom prst="rect">
            <a:avLst/>
          </a:prstGeom>
        </p:spPr>
        <p:txBody>
          <a:bodyPr vert="horz" lIns="274320" tIns="182880" rIns="274320" bIns="182880" rtlCol="0" anchor="ctr" anchorCtr="1">
            <a:normAutofit fontScale="92500" lnSpcReduction="20000"/>
          </a:bodyPr>
          <a:lstStyle/>
          <a:p>
            <a:pPr algn="ctr">
              <a:lnSpc>
                <a:spcPct val="90000"/>
              </a:lnSpc>
              <a:spcAft>
                <a:spcPts val="600"/>
              </a:spcAft>
            </a:pPr>
            <a:r>
              <a:rPr lang="en-US" sz="2800" b="0" cap="all" spc="200" dirty="0">
                <a:solidFill>
                  <a:srgbClr val="262626"/>
                </a:solidFill>
                <a:latin typeface="+mj-lt"/>
                <a:ea typeface="+mj-ea"/>
                <a:cs typeface="+mj-cs"/>
              </a:rPr>
              <a:t>Areas important for biodiversity &amp; ecosystem services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12047" y="116633"/>
            <a:ext cx="7231953" cy="4827332"/>
          </a:xfrm>
          <a:prstGeom prst="rect">
            <a:avLst/>
          </a:prstGeom>
        </p:spPr>
      </p:pic>
      <p:pic>
        <p:nvPicPr>
          <p:cNvPr id="4" name="Picture 3">
            <a:extLst>
              <a:ext uri="{FF2B5EF4-FFF2-40B4-BE49-F238E27FC236}">
                <a16:creationId xmlns:a16="http://schemas.microsoft.com/office/drawing/2014/main" id="{3DD334C1-4EFE-CD44-BD59-F399CF85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83" y="587857"/>
            <a:ext cx="1905533" cy="3301307"/>
          </a:xfrm>
          <a:prstGeom prst="rect">
            <a:avLst/>
          </a:prstGeom>
        </p:spPr>
      </p:pic>
    </p:spTree>
    <p:extLst>
      <p:ext uri="{BB962C8B-B14F-4D97-AF65-F5344CB8AC3E}">
        <p14:creationId xmlns:p14="http://schemas.microsoft.com/office/powerpoint/2010/main" val="2950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09FCE-5FCF-9C43-9F49-02A775153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42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EC9A3-045F-0243-BBE6-E84F0AEC51AF}"/>
              </a:ext>
            </a:extLst>
          </p:cNvPr>
          <p:cNvSpPr>
            <a:spLocks noGrp="1"/>
          </p:cNvSpPr>
          <p:nvPr>
            <p:ph type="ctrTitle"/>
          </p:nvPr>
        </p:nvSpPr>
        <p:spPr>
          <a:xfrm>
            <a:off x="467544" y="188640"/>
            <a:ext cx="8208912" cy="1224136"/>
          </a:xfrm>
        </p:spPr>
        <p:txBody>
          <a:bodyPr>
            <a:normAutofit fontScale="90000"/>
          </a:bodyPr>
          <a:lstStyle/>
          <a:p>
            <a:r>
              <a:rPr lang="en-US" dirty="0"/>
              <a:t>effectively and equitably managed</a:t>
            </a:r>
          </a:p>
        </p:txBody>
      </p:sp>
      <p:sp>
        <p:nvSpPr>
          <p:cNvPr id="3" name="Subtitle 2">
            <a:extLst>
              <a:ext uri="{FF2B5EF4-FFF2-40B4-BE49-F238E27FC236}">
                <a16:creationId xmlns:a16="http://schemas.microsoft.com/office/drawing/2014/main" id="{7728CEA8-0F9C-C442-B775-4A3E7F5F8D69}"/>
              </a:ext>
            </a:extLst>
          </p:cNvPr>
          <p:cNvSpPr>
            <a:spLocks noGrp="1"/>
          </p:cNvSpPr>
          <p:nvPr>
            <p:ph type="subTitle" idx="1"/>
          </p:nvPr>
        </p:nvSpPr>
        <p:spPr>
          <a:xfrm>
            <a:off x="2021395" y="2492896"/>
            <a:ext cx="5101209" cy="1239894"/>
          </a:xfrm>
        </p:spPr>
        <p:txBody>
          <a:bodyPr/>
          <a:lstStyle/>
          <a:p>
            <a:endParaRPr lang="en-US" dirty="0"/>
          </a:p>
          <a:p>
            <a:endParaRPr lang="en-US" dirty="0"/>
          </a:p>
        </p:txBody>
      </p:sp>
      <p:pic>
        <p:nvPicPr>
          <p:cNvPr id="5" name="Picture 4">
            <a:extLst>
              <a:ext uri="{FF2B5EF4-FFF2-40B4-BE49-F238E27FC236}">
                <a16:creationId xmlns:a16="http://schemas.microsoft.com/office/drawing/2014/main" id="{127CDAEC-29C3-1A4C-8B6A-A835F0300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707140"/>
            <a:ext cx="8382000" cy="4051300"/>
          </a:xfrm>
          <a:prstGeom prst="rect">
            <a:avLst/>
          </a:prstGeom>
        </p:spPr>
      </p:pic>
      <p:sp>
        <p:nvSpPr>
          <p:cNvPr id="6" name="TextBox 5">
            <a:extLst>
              <a:ext uri="{FF2B5EF4-FFF2-40B4-BE49-F238E27FC236}">
                <a16:creationId xmlns:a16="http://schemas.microsoft.com/office/drawing/2014/main" id="{CAD240C2-715D-3643-9F14-79B6592A3DAF}"/>
              </a:ext>
            </a:extLst>
          </p:cNvPr>
          <p:cNvSpPr txBox="1"/>
          <p:nvPr/>
        </p:nvSpPr>
        <p:spPr>
          <a:xfrm>
            <a:off x="6228184" y="5229200"/>
            <a:ext cx="3398911" cy="369332"/>
          </a:xfrm>
          <a:prstGeom prst="rect">
            <a:avLst/>
          </a:prstGeom>
          <a:noFill/>
        </p:spPr>
        <p:txBody>
          <a:bodyPr wrap="square" rtlCol="0">
            <a:spAutoFit/>
          </a:bodyPr>
          <a:lstStyle/>
          <a:p>
            <a:r>
              <a:rPr lang="en-US" b="0" dirty="0">
                <a:solidFill>
                  <a:schemeClr val="bg1"/>
                </a:solidFill>
              </a:rPr>
              <a:t>CBD Decision 14/8 (2018)</a:t>
            </a:r>
          </a:p>
        </p:txBody>
      </p:sp>
    </p:spTree>
    <p:extLst>
      <p:ext uri="{BB962C8B-B14F-4D97-AF65-F5344CB8AC3E}">
        <p14:creationId xmlns:p14="http://schemas.microsoft.com/office/powerpoint/2010/main" val="246482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04664"/>
            <a:ext cx="7420558" cy="1138773"/>
          </a:xfrm>
          <a:prstGeom prst="rect">
            <a:avLst/>
          </a:prstGeom>
          <a:noFill/>
        </p:spPr>
        <p:txBody>
          <a:bodyPr wrap="none" rtlCol="0">
            <a:spAutoFit/>
          </a:bodyPr>
          <a:lstStyle/>
          <a:p>
            <a:r>
              <a:rPr lang="en-US" sz="3200" b="1" dirty="0">
                <a:solidFill>
                  <a:schemeClr val="tx2"/>
                </a:solidFill>
              </a:rPr>
              <a:t>Ecologically representative MPA networks:</a:t>
            </a:r>
          </a:p>
          <a:p>
            <a:endParaRPr lang="en-US" dirty="0"/>
          </a:p>
          <a:p>
            <a:r>
              <a:rPr lang="en-US" dirty="0">
                <a:solidFill>
                  <a:schemeClr val="tx2"/>
                </a:solidFill>
              </a:rPr>
              <a:t>CBD Decision IX/20, Annex 2</a:t>
            </a:r>
          </a:p>
        </p:txBody>
      </p:sp>
      <p:sp>
        <p:nvSpPr>
          <p:cNvPr id="3" name="TextBox 2"/>
          <p:cNvSpPr txBox="1"/>
          <p:nvPr/>
        </p:nvSpPr>
        <p:spPr>
          <a:xfrm>
            <a:off x="126847" y="2035584"/>
            <a:ext cx="3384376" cy="4154984"/>
          </a:xfrm>
          <a:prstGeom prst="rect">
            <a:avLst/>
          </a:prstGeom>
          <a:noFill/>
        </p:spPr>
        <p:txBody>
          <a:bodyPr wrap="square" rtlCol="0">
            <a:spAutoFit/>
          </a:bodyPr>
          <a:lstStyle/>
          <a:p>
            <a:pPr marL="285750" indent="-285750">
              <a:buFont typeface="Arial" charset="0"/>
              <a:buChar char="•"/>
            </a:pPr>
            <a:r>
              <a:rPr lang="en-US" sz="2400" dirty="0">
                <a:solidFill>
                  <a:schemeClr val="tx2"/>
                </a:solidFill>
              </a:rPr>
              <a:t>EBSAs (CBD Decision IX/20, Annex 1)</a:t>
            </a:r>
          </a:p>
          <a:p>
            <a:pPr marL="285750" indent="-285750">
              <a:buFont typeface="Arial" charset="0"/>
              <a:buChar char="•"/>
            </a:pPr>
            <a:endParaRPr lang="en-US" sz="2400" dirty="0">
              <a:solidFill>
                <a:schemeClr val="tx2"/>
              </a:solidFill>
            </a:endParaRPr>
          </a:p>
          <a:p>
            <a:pPr marL="285750" indent="-285750">
              <a:buFont typeface="Arial" charset="0"/>
              <a:buChar char="•"/>
            </a:pPr>
            <a:r>
              <a:rPr lang="en-US" sz="2400" dirty="0" err="1">
                <a:solidFill>
                  <a:schemeClr val="tx2"/>
                </a:solidFill>
              </a:rPr>
              <a:t>Representativity</a:t>
            </a:r>
            <a:endParaRPr lang="en-US" sz="2400" dirty="0">
              <a:solidFill>
                <a:schemeClr val="tx2"/>
              </a:solidFill>
            </a:endParaRPr>
          </a:p>
          <a:p>
            <a:pPr marL="285750" indent="-285750">
              <a:buFont typeface="Arial" charset="0"/>
              <a:buChar char="•"/>
            </a:pPr>
            <a:endParaRPr lang="en-US" sz="2400" dirty="0">
              <a:solidFill>
                <a:schemeClr val="tx2"/>
              </a:solidFill>
            </a:endParaRPr>
          </a:p>
          <a:p>
            <a:pPr marL="285750" indent="-285750">
              <a:buFont typeface="Arial" charset="0"/>
              <a:buChar char="•"/>
            </a:pPr>
            <a:r>
              <a:rPr lang="en-US" sz="2400" dirty="0">
                <a:solidFill>
                  <a:schemeClr val="tx2"/>
                </a:solidFill>
              </a:rPr>
              <a:t>Connectivity</a:t>
            </a:r>
          </a:p>
          <a:p>
            <a:pPr marL="285750" indent="-285750">
              <a:buFont typeface="Arial" charset="0"/>
              <a:buChar char="•"/>
            </a:pPr>
            <a:endParaRPr lang="en-US" sz="2400" dirty="0">
              <a:solidFill>
                <a:schemeClr val="tx2"/>
              </a:solidFill>
            </a:endParaRPr>
          </a:p>
          <a:p>
            <a:pPr marL="285750" indent="-285750">
              <a:buFont typeface="Arial" charset="0"/>
              <a:buChar char="•"/>
            </a:pPr>
            <a:r>
              <a:rPr lang="en-US" sz="2400" dirty="0">
                <a:solidFill>
                  <a:schemeClr val="tx2"/>
                </a:solidFill>
              </a:rPr>
              <a:t>Replication</a:t>
            </a:r>
          </a:p>
          <a:p>
            <a:pPr marL="285750" indent="-285750">
              <a:buFont typeface="Arial" charset="0"/>
              <a:buChar char="•"/>
            </a:pPr>
            <a:endParaRPr lang="en-US" sz="2400" dirty="0">
              <a:solidFill>
                <a:schemeClr val="tx2"/>
              </a:solidFill>
            </a:endParaRPr>
          </a:p>
          <a:p>
            <a:pPr marL="285750" indent="-285750">
              <a:buFont typeface="Arial" charset="0"/>
              <a:buChar char="•"/>
            </a:pPr>
            <a:r>
              <a:rPr lang="en-US" sz="2400" dirty="0">
                <a:solidFill>
                  <a:schemeClr val="tx2"/>
                </a:solidFill>
              </a:rPr>
              <a:t>Adequate &amp; viable sites</a:t>
            </a:r>
          </a:p>
          <a:p>
            <a:pPr marL="285750" indent="-285750">
              <a:buFont typeface="Arial" charset="0"/>
              <a:buChar char="•"/>
            </a:pPr>
            <a:endParaRPr lang="en-US" sz="2400" dirty="0">
              <a:solidFill>
                <a:schemeClr val="tx2"/>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76264" y="1844824"/>
            <a:ext cx="5316216" cy="4536504"/>
          </a:xfrm>
          <a:prstGeom prst="rect">
            <a:avLst/>
          </a:prstGeom>
          <a:ln w="57150">
            <a:solidFill>
              <a:schemeClr val="accent6">
                <a:lumMod val="75000"/>
              </a:schemeClr>
            </a:solidFill>
          </a:ln>
        </p:spPr>
      </p:pic>
    </p:spTree>
    <p:extLst>
      <p:ext uri="{BB962C8B-B14F-4D97-AF65-F5344CB8AC3E}">
        <p14:creationId xmlns:p14="http://schemas.microsoft.com/office/powerpoint/2010/main" val="4163502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21748F-AC06-F042-BF45-671FF3E23B2C}"/>
              </a:ext>
            </a:extLst>
          </p:cNvPr>
          <p:cNvSpPr>
            <a:spLocks noGrp="1"/>
          </p:cNvSpPr>
          <p:nvPr>
            <p:ph type="ctrTitle"/>
          </p:nvPr>
        </p:nvSpPr>
        <p:spPr>
          <a:xfrm>
            <a:off x="491490" y="365125"/>
            <a:ext cx="3840085" cy="1692794"/>
          </a:xfrm>
        </p:spPr>
        <p:txBody>
          <a:bodyPr vert="horz" lIns="91440" tIns="45720" rIns="91440" bIns="45720" rtlCol="0" anchor="ctr">
            <a:normAutofit/>
          </a:bodyPr>
          <a:lstStyle/>
          <a:p>
            <a:pPr>
              <a:lnSpc>
                <a:spcPct val="90000"/>
              </a:lnSpc>
            </a:pPr>
            <a:r>
              <a:rPr lang="en-US" sz="3000" dirty="0">
                <a:latin typeface="+mj-lt"/>
                <a:cs typeface="+mj-cs"/>
              </a:rPr>
              <a:t>ABMT: Definition</a:t>
            </a:r>
          </a:p>
        </p:txBody>
      </p:sp>
      <p:sp>
        <p:nvSpPr>
          <p:cNvPr id="2" name="Content Placeholder 1">
            <a:extLst>
              <a:ext uri="{FF2B5EF4-FFF2-40B4-BE49-F238E27FC236}">
                <a16:creationId xmlns:a16="http://schemas.microsoft.com/office/drawing/2014/main" id="{F4436F24-9F94-6740-B838-FB3531A51384}"/>
              </a:ext>
            </a:extLst>
          </p:cNvPr>
          <p:cNvSpPr>
            <a:spLocks noGrp="1"/>
          </p:cNvSpPr>
          <p:nvPr>
            <p:ph idx="1"/>
          </p:nvPr>
        </p:nvSpPr>
        <p:spPr>
          <a:xfrm>
            <a:off x="275466" y="2316480"/>
            <a:ext cx="4368542" cy="4208864"/>
          </a:xfrm>
        </p:spPr>
        <p:txBody>
          <a:bodyPr vert="horz" lIns="91440" tIns="45720" rIns="91440" bIns="45720" rtlCol="0">
            <a:noAutofit/>
          </a:bodyPr>
          <a:lstStyle/>
          <a:p>
            <a:pPr marL="114300" indent="0">
              <a:lnSpc>
                <a:spcPct val="150000"/>
              </a:lnSpc>
              <a:buNone/>
            </a:pPr>
            <a:r>
              <a:rPr lang="en-US" sz="1800" dirty="0">
                <a:latin typeface="+mn-lt"/>
                <a:cs typeface="+mn-cs"/>
              </a:rPr>
              <a:t>“Area-based management tool” means a tool, including a marine protected area, for a geographically defined area through which one or several sectors or activities are managed with the aim of achieving particular conservation and sustainable use objectives </a:t>
            </a:r>
            <a:r>
              <a:rPr lang="en-US" sz="1800" b="1" dirty="0">
                <a:latin typeface="+mn-lt"/>
                <a:cs typeface="+mn-cs"/>
              </a:rPr>
              <a:t>[and affording higher protection than that provided in the surrounding areas].</a:t>
            </a:r>
            <a:r>
              <a:rPr lang="en-US" sz="1800" dirty="0">
                <a:latin typeface="+mn-lt"/>
                <a:cs typeface="+mn-cs"/>
              </a:rPr>
              <a:t>  </a:t>
            </a:r>
          </a:p>
          <a:p>
            <a:pPr marL="114300" indent="0">
              <a:lnSpc>
                <a:spcPct val="90000"/>
              </a:lnSpc>
              <a:buNone/>
            </a:pPr>
            <a:r>
              <a:rPr lang="en-US" sz="1800" dirty="0">
                <a:latin typeface="+mn-lt"/>
                <a:cs typeface="+mn-cs"/>
              </a:rPr>
              <a:t>(Rev draft text, Art 1 (3). </a:t>
            </a:r>
          </a:p>
        </p:txBody>
      </p:sp>
      <p:pic>
        <p:nvPicPr>
          <p:cNvPr id="5" name="Picture 4">
            <a:extLst>
              <a:ext uri="{FF2B5EF4-FFF2-40B4-BE49-F238E27FC236}">
                <a16:creationId xmlns:a16="http://schemas.microsoft.com/office/drawing/2014/main" id="{5F823788-1669-9D4F-864F-829597789950}"/>
              </a:ext>
            </a:extLst>
          </p:cNvPr>
          <p:cNvPicPr>
            <a:picLocks noChangeAspect="1"/>
          </p:cNvPicPr>
          <p:nvPr/>
        </p:nvPicPr>
        <p:blipFill rotWithShape="1">
          <a:blip r:embed="rId2">
            <a:extLst>
              <a:ext uri="{28A0092B-C50C-407E-A947-70E740481C1C}">
                <a14:useLocalDpi xmlns:a14="http://schemas.microsoft.com/office/drawing/2010/main" val="0"/>
              </a:ext>
            </a:extLst>
          </a:blip>
          <a:srcRect l="31486" r="21048"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Picture 3">
            <a:extLst>
              <a:ext uri="{FF2B5EF4-FFF2-40B4-BE49-F238E27FC236}">
                <a16:creationId xmlns:a16="http://schemas.microsoft.com/office/drawing/2014/main" id="{331495BF-7836-7345-9C10-8174E97A52A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86307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761865-6E1A-6A4F-8F5B-F2BAF25DFB7E}"/>
              </a:ext>
            </a:extLst>
          </p:cNvPr>
          <p:cNvSpPr>
            <a:spLocks noGrp="1"/>
          </p:cNvSpPr>
          <p:nvPr>
            <p:ph type="title"/>
          </p:nvPr>
        </p:nvSpPr>
        <p:spPr/>
        <p:txBody>
          <a:bodyPr/>
          <a:lstStyle/>
          <a:p>
            <a:r>
              <a:rPr lang="en-US" dirty="0"/>
              <a:t>Connectivity</a:t>
            </a:r>
          </a:p>
        </p:txBody>
      </p:sp>
      <p:pic>
        <p:nvPicPr>
          <p:cNvPr id="9" name="Content Placeholder 8">
            <a:extLst>
              <a:ext uri="{FF2B5EF4-FFF2-40B4-BE49-F238E27FC236}">
                <a16:creationId xmlns:a16="http://schemas.microsoft.com/office/drawing/2014/main" id="{F5A0FFF9-0A6C-D247-BD76-58667B8C19C4}"/>
              </a:ext>
            </a:extLst>
          </p:cNvPr>
          <p:cNvPicPr>
            <a:picLocks noGrp="1" noChangeAspect="1"/>
          </p:cNvPicPr>
          <p:nvPr>
            <p:ph idx="1"/>
          </p:nvPr>
        </p:nvPicPr>
        <p:blipFill rotWithShape="1">
          <a:blip r:embed="rId3"/>
          <a:srcRect b="9078"/>
          <a:stretch/>
        </p:blipFill>
        <p:spPr>
          <a:xfrm>
            <a:off x="395536" y="2780928"/>
            <a:ext cx="3925887" cy="3578464"/>
          </a:xfrm>
          <a:prstGeom prst="rect">
            <a:avLst/>
          </a:prstGeom>
        </p:spPr>
      </p:pic>
      <p:pic>
        <p:nvPicPr>
          <p:cNvPr id="10" name="Picture 9">
            <a:extLst>
              <a:ext uri="{FF2B5EF4-FFF2-40B4-BE49-F238E27FC236}">
                <a16:creationId xmlns:a16="http://schemas.microsoft.com/office/drawing/2014/main" id="{D58DA40F-27E0-0045-BE52-EA51649BB4F5}"/>
              </a:ext>
            </a:extLst>
          </p:cNvPr>
          <p:cNvPicPr>
            <a:picLocks noChangeAspect="1"/>
          </p:cNvPicPr>
          <p:nvPr/>
        </p:nvPicPr>
        <p:blipFill>
          <a:blip r:embed="rId4"/>
          <a:stretch>
            <a:fillRect/>
          </a:stretch>
        </p:blipFill>
        <p:spPr>
          <a:xfrm>
            <a:off x="4852994" y="2716692"/>
            <a:ext cx="4052933" cy="3657760"/>
          </a:xfrm>
          <a:prstGeom prst="rect">
            <a:avLst/>
          </a:prstGeom>
        </p:spPr>
      </p:pic>
      <p:pic>
        <p:nvPicPr>
          <p:cNvPr id="12" name="Content Placeholder 3">
            <a:extLst>
              <a:ext uri="{FF2B5EF4-FFF2-40B4-BE49-F238E27FC236}">
                <a16:creationId xmlns:a16="http://schemas.microsoft.com/office/drawing/2014/main" id="{FA1AB0D2-9CCD-2A40-B0B8-F5440A823B04}"/>
              </a:ext>
            </a:extLst>
          </p:cNvPr>
          <p:cNvPicPr>
            <a:picLocks noChangeAspect="1"/>
          </p:cNvPicPr>
          <p:nvPr/>
        </p:nvPicPr>
        <p:blipFill>
          <a:blip r:embed="rId5"/>
          <a:stretch>
            <a:fillRect/>
          </a:stretch>
        </p:blipFill>
        <p:spPr>
          <a:xfrm>
            <a:off x="2087724" y="0"/>
            <a:ext cx="4968552" cy="6917669"/>
          </a:xfrm>
          <a:prstGeom prst="rect">
            <a:avLst/>
          </a:prstGeom>
        </p:spPr>
      </p:pic>
    </p:spTree>
    <p:extLst>
      <p:ext uri="{BB962C8B-B14F-4D97-AF65-F5344CB8AC3E}">
        <p14:creationId xmlns:p14="http://schemas.microsoft.com/office/powerpoint/2010/main" val="221743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70844-85DE-EC4E-8760-9BD52545E46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8AE8634-6691-CD44-8AE6-B98691CD2036}"/>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9CFC18E2-0B20-5345-9AE5-2F677BC849A2}"/>
              </a:ext>
            </a:extLst>
          </p:cNvPr>
          <p:cNvPicPr>
            <a:picLocks noChangeAspect="1"/>
          </p:cNvPicPr>
          <p:nvPr/>
        </p:nvPicPr>
        <p:blipFill>
          <a:blip r:embed="rId3"/>
          <a:stretch>
            <a:fillRect/>
          </a:stretch>
        </p:blipFill>
        <p:spPr>
          <a:xfrm>
            <a:off x="241176" y="-11753"/>
            <a:ext cx="8651304" cy="6809464"/>
          </a:xfrm>
          <a:prstGeom prst="rect">
            <a:avLst/>
          </a:prstGeom>
        </p:spPr>
      </p:pic>
      <p:sp>
        <p:nvSpPr>
          <p:cNvPr id="4" name="TextBox 3"/>
          <p:cNvSpPr txBox="1"/>
          <p:nvPr/>
        </p:nvSpPr>
        <p:spPr>
          <a:xfrm>
            <a:off x="8707106" y="3342232"/>
            <a:ext cx="461665" cy="2993320"/>
          </a:xfrm>
          <a:prstGeom prst="rect">
            <a:avLst/>
          </a:prstGeom>
          <a:noFill/>
        </p:spPr>
        <p:txBody>
          <a:bodyPr vert="vert270" wrap="none" rtlCol="0">
            <a:spAutoFit/>
          </a:bodyPr>
          <a:lstStyle/>
          <a:p>
            <a:r>
              <a:rPr lang="en-US" dirty="0"/>
              <a:t>Slide by Autumn-Lynn Harrison</a:t>
            </a:r>
          </a:p>
        </p:txBody>
      </p:sp>
    </p:spTree>
    <p:extLst>
      <p:ext uri="{BB962C8B-B14F-4D97-AF65-F5344CB8AC3E}">
        <p14:creationId xmlns:p14="http://schemas.microsoft.com/office/powerpoint/2010/main" val="123412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3352" y="3581706"/>
            <a:ext cx="5797296" cy="855406"/>
          </a:xfrm>
          <a:noFill/>
          <a:ln>
            <a:solidFill>
              <a:schemeClr val="bg1"/>
            </a:solidFill>
          </a:ln>
        </p:spPr>
        <p:txBody>
          <a:bodyPr>
            <a:normAutofit/>
          </a:bodyPr>
          <a:lstStyle/>
          <a:p>
            <a:r>
              <a:rPr lang="en-US" sz="2100">
                <a:solidFill>
                  <a:schemeClr val="bg1"/>
                </a:solidFill>
              </a:rPr>
              <a:t>Overview</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1910" b="21910"/>
          <a:stretch/>
        </p:blipFill>
        <p:spPr>
          <a:xfrm>
            <a:off x="20" y="-2"/>
            <a:ext cx="9143980" cy="3429000"/>
          </a:xfrm>
          <a:prstGeom prst="rect">
            <a:avLst/>
          </a:prstGeom>
        </p:spPr>
      </p:pic>
      <p:sp>
        <p:nvSpPr>
          <p:cNvPr id="3" name="Content Placeholder 2"/>
          <p:cNvSpPr>
            <a:spLocks noGrp="1"/>
          </p:cNvSpPr>
          <p:nvPr>
            <p:ph idx="1"/>
          </p:nvPr>
        </p:nvSpPr>
        <p:spPr>
          <a:xfrm>
            <a:off x="251520" y="4641595"/>
            <a:ext cx="8640959" cy="2027766"/>
          </a:xfrm>
        </p:spPr>
        <p:txBody>
          <a:bodyPr>
            <a:normAutofit fontScale="77500" lnSpcReduction="20000"/>
          </a:bodyPr>
          <a:lstStyle/>
          <a:p>
            <a:pPr>
              <a:lnSpc>
                <a:spcPct val="170000"/>
              </a:lnSpc>
            </a:pPr>
            <a:r>
              <a:rPr lang="en-US" sz="2800" dirty="0">
                <a:solidFill>
                  <a:schemeClr val="bg1"/>
                </a:solidFill>
              </a:rPr>
              <a:t>Law of the Sea and the CBD: Marine biodiversity conservation &amp; the EA</a:t>
            </a:r>
          </a:p>
          <a:p>
            <a:pPr>
              <a:lnSpc>
                <a:spcPct val="170000"/>
              </a:lnSpc>
            </a:pPr>
            <a:r>
              <a:rPr lang="en-US" sz="2800" dirty="0">
                <a:solidFill>
                  <a:schemeClr val="bg1"/>
                </a:solidFill>
              </a:rPr>
              <a:t>SDG 14: special focus on SDG14.5 and Aichi Target 11</a:t>
            </a:r>
          </a:p>
          <a:p>
            <a:pPr>
              <a:lnSpc>
                <a:spcPct val="170000"/>
              </a:lnSpc>
            </a:pPr>
            <a:r>
              <a:rPr lang="en-US" sz="2800" dirty="0">
                <a:solidFill>
                  <a:schemeClr val="bg1"/>
                </a:solidFill>
              </a:rPr>
              <a:t>2020 Super Year for Oceans</a:t>
            </a:r>
          </a:p>
        </p:txBody>
      </p:sp>
    </p:spTree>
    <p:extLst>
      <p:ext uri="{BB962C8B-B14F-4D97-AF65-F5344CB8AC3E}">
        <p14:creationId xmlns:p14="http://schemas.microsoft.com/office/powerpoint/2010/main" val="1034335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CF8E8-BC98-7442-9FCF-2E5F5A79EDA2}"/>
              </a:ext>
            </a:extLst>
          </p:cNvPr>
          <p:cNvSpPr>
            <a:spLocks noGrp="1"/>
          </p:cNvSpPr>
          <p:nvPr>
            <p:ph type="title"/>
          </p:nvPr>
        </p:nvSpPr>
        <p:spPr>
          <a:xfrm>
            <a:off x="1271099" y="443889"/>
            <a:ext cx="6607646" cy="759615"/>
          </a:xfrm>
        </p:spPr>
        <p:txBody>
          <a:bodyPr/>
          <a:lstStyle/>
          <a:p>
            <a:r>
              <a:rPr lang="en-US" dirty="0"/>
              <a:t>Connectivity</a:t>
            </a:r>
          </a:p>
        </p:txBody>
      </p:sp>
      <p:sp>
        <p:nvSpPr>
          <p:cNvPr id="3" name="Text Placeholder 2">
            <a:extLst>
              <a:ext uri="{FF2B5EF4-FFF2-40B4-BE49-F238E27FC236}">
                <a16:creationId xmlns:a16="http://schemas.microsoft.com/office/drawing/2014/main" id="{E906CD4D-A117-3F4A-88AB-76D94AD97DA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CF8E22E-B24D-7448-8176-5DF497E3C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66" y="1489314"/>
            <a:ext cx="7380312" cy="5345739"/>
          </a:xfrm>
          <a:prstGeom prst="rect">
            <a:avLst/>
          </a:prstGeom>
        </p:spPr>
      </p:pic>
      <p:sp>
        <p:nvSpPr>
          <p:cNvPr id="10" name="TextBox 9">
            <a:extLst>
              <a:ext uri="{FF2B5EF4-FFF2-40B4-BE49-F238E27FC236}">
                <a16:creationId xmlns:a16="http://schemas.microsoft.com/office/drawing/2014/main" id="{ECD9F540-4539-F942-91CE-F7F4D2904234}"/>
              </a:ext>
            </a:extLst>
          </p:cNvPr>
          <p:cNvSpPr txBox="1"/>
          <p:nvPr/>
        </p:nvSpPr>
        <p:spPr>
          <a:xfrm>
            <a:off x="8761615" y="2638045"/>
            <a:ext cx="461665" cy="3334065"/>
          </a:xfrm>
          <a:prstGeom prst="rect">
            <a:avLst/>
          </a:prstGeom>
          <a:noFill/>
        </p:spPr>
        <p:txBody>
          <a:bodyPr vert="vert270" wrap="square" rtlCol="0">
            <a:spAutoFit/>
          </a:bodyPr>
          <a:lstStyle/>
          <a:p>
            <a:r>
              <a:rPr lang="en-US" b="0" dirty="0"/>
              <a:t>IIED, NOC, Rhodes University, 2019</a:t>
            </a:r>
          </a:p>
        </p:txBody>
      </p:sp>
    </p:spTree>
    <p:extLst>
      <p:ext uri="{BB962C8B-B14F-4D97-AF65-F5344CB8AC3E}">
        <p14:creationId xmlns:p14="http://schemas.microsoft.com/office/powerpoint/2010/main" val="45607480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E8D545-0850-BF45-B1C5-5840D70346D0}"/>
              </a:ext>
            </a:extLst>
          </p:cNvPr>
          <p:cNvPicPr>
            <a:picLocks noChangeAspect="1"/>
          </p:cNvPicPr>
          <p:nvPr/>
        </p:nvPicPr>
        <p:blipFill rotWithShape="1">
          <a:blip r:embed="rId2">
            <a:extLst>
              <a:ext uri="{28A0092B-C50C-407E-A947-70E740481C1C}">
                <a14:useLocalDpi xmlns:a14="http://schemas.microsoft.com/office/drawing/2010/main" val="0"/>
              </a:ext>
            </a:extLst>
          </a:blip>
          <a:srcRect t="21027" b="6509"/>
          <a:stretch/>
        </p:blipFill>
        <p:spPr>
          <a:xfrm>
            <a:off x="20" y="10"/>
            <a:ext cx="9143980" cy="4571990"/>
          </a:xfrm>
          <a:prstGeom prst="rect">
            <a:avLst/>
          </a:prstGeom>
        </p:spPr>
      </p:pic>
      <p:sp>
        <p:nvSpPr>
          <p:cNvPr id="2" name="Title 1">
            <a:extLst>
              <a:ext uri="{FF2B5EF4-FFF2-40B4-BE49-F238E27FC236}">
                <a16:creationId xmlns:a16="http://schemas.microsoft.com/office/drawing/2014/main" id="{5C41C8DB-022C-554A-9663-70F7B314B133}"/>
              </a:ext>
            </a:extLst>
          </p:cNvPr>
          <p:cNvSpPr>
            <a:spLocks noGrp="1"/>
          </p:cNvSpPr>
          <p:nvPr>
            <p:ph type="ctrTitle"/>
          </p:nvPr>
        </p:nvSpPr>
        <p:spPr>
          <a:xfrm>
            <a:off x="1200160" y="3645023"/>
            <a:ext cx="6743700" cy="1152129"/>
          </a:xfrm>
        </p:spPr>
        <p:txBody>
          <a:bodyPr>
            <a:normAutofit/>
          </a:bodyPr>
          <a:lstStyle/>
          <a:p>
            <a:r>
              <a:rPr lang="en-US" dirty="0"/>
              <a:t>Marine Protected areas</a:t>
            </a:r>
          </a:p>
        </p:txBody>
      </p:sp>
      <p:sp>
        <p:nvSpPr>
          <p:cNvPr id="3" name="Subtitle 2">
            <a:extLst>
              <a:ext uri="{FF2B5EF4-FFF2-40B4-BE49-F238E27FC236}">
                <a16:creationId xmlns:a16="http://schemas.microsoft.com/office/drawing/2014/main" id="{7885B0FF-86AE-C74C-8EA7-B5CF38E759B1}"/>
              </a:ext>
            </a:extLst>
          </p:cNvPr>
          <p:cNvSpPr>
            <a:spLocks noGrp="1"/>
          </p:cNvSpPr>
          <p:nvPr>
            <p:ph type="subTitle" idx="1"/>
          </p:nvPr>
        </p:nvSpPr>
        <p:spPr>
          <a:xfrm>
            <a:off x="683568" y="4941168"/>
            <a:ext cx="8136903" cy="1036637"/>
          </a:xfrm>
        </p:spPr>
        <p:txBody>
          <a:bodyPr>
            <a:noAutofit/>
          </a:bodyPr>
          <a:lstStyle/>
          <a:p>
            <a:pPr>
              <a:lnSpc>
                <a:spcPct val="90000"/>
              </a:lnSpc>
            </a:pPr>
            <a:r>
              <a:rPr lang="en-US" sz="2200" dirty="0"/>
              <a:t>“Any defined area within or adjacent to the marine environment, together with its overlaying waters and associated flora, fauna and historical and cultural features, which has been reserved by legislation or other effective means, including custom, with the effect that its marine and/or coastal biodiversity enjoys a higher level of protection than its surroundings”</a:t>
            </a:r>
          </a:p>
        </p:txBody>
      </p:sp>
    </p:spTree>
    <p:extLst>
      <p:ext uri="{BB962C8B-B14F-4D97-AF65-F5344CB8AC3E}">
        <p14:creationId xmlns:p14="http://schemas.microsoft.com/office/powerpoint/2010/main" val="714813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1C8DB-022C-554A-9663-70F7B314B133}"/>
              </a:ext>
            </a:extLst>
          </p:cNvPr>
          <p:cNvSpPr>
            <a:spLocks noGrp="1"/>
          </p:cNvSpPr>
          <p:nvPr>
            <p:ph type="ctrTitle"/>
          </p:nvPr>
        </p:nvSpPr>
        <p:spPr>
          <a:xfrm>
            <a:off x="251520" y="116632"/>
            <a:ext cx="8784976" cy="1008112"/>
          </a:xfrm>
        </p:spPr>
        <p:txBody>
          <a:bodyPr>
            <a:normAutofit fontScale="90000"/>
          </a:bodyPr>
          <a:lstStyle/>
          <a:p>
            <a:r>
              <a:rPr lang="en-US" dirty="0"/>
              <a:t>other effective area-based conservation measures (OECMS)</a:t>
            </a:r>
          </a:p>
        </p:txBody>
      </p:sp>
      <p:sp>
        <p:nvSpPr>
          <p:cNvPr id="3" name="Subtitle 2">
            <a:extLst>
              <a:ext uri="{FF2B5EF4-FFF2-40B4-BE49-F238E27FC236}">
                <a16:creationId xmlns:a16="http://schemas.microsoft.com/office/drawing/2014/main" id="{7885B0FF-86AE-C74C-8EA7-B5CF38E759B1}"/>
              </a:ext>
            </a:extLst>
          </p:cNvPr>
          <p:cNvSpPr>
            <a:spLocks noGrp="1"/>
          </p:cNvSpPr>
          <p:nvPr>
            <p:ph type="subTitle" idx="1"/>
          </p:nvPr>
        </p:nvSpPr>
        <p:spPr>
          <a:xfrm>
            <a:off x="251520" y="1340768"/>
            <a:ext cx="8784976" cy="2880320"/>
          </a:xfrm>
        </p:spPr>
        <p:txBody>
          <a:bodyPr>
            <a:noAutofit/>
          </a:bodyPr>
          <a:lstStyle/>
          <a:p>
            <a:pPr algn="l">
              <a:lnSpc>
                <a:spcPct val="150000"/>
              </a:lnSpc>
            </a:pPr>
            <a:r>
              <a:rPr lang="en-US" sz="2000" dirty="0">
                <a:solidFill>
                  <a:schemeClr val="bg1"/>
                </a:solidFill>
              </a:rPr>
              <a:t>“A </a:t>
            </a:r>
            <a:r>
              <a:rPr lang="en-US" sz="2000" b="1" dirty="0">
                <a:solidFill>
                  <a:schemeClr val="bg1"/>
                </a:solidFill>
              </a:rPr>
              <a:t>geographically defined area </a:t>
            </a:r>
            <a:r>
              <a:rPr lang="en-US" sz="2000" dirty="0">
                <a:solidFill>
                  <a:schemeClr val="bg1"/>
                </a:solidFill>
              </a:rPr>
              <a:t>other than a Protected Area, which is governed and managed in ways that </a:t>
            </a:r>
            <a:r>
              <a:rPr lang="en-US" sz="2000" b="1" dirty="0">
                <a:solidFill>
                  <a:schemeClr val="bg1"/>
                </a:solidFill>
              </a:rPr>
              <a:t>achieve positive and sustained long-term outcomes </a:t>
            </a:r>
            <a:r>
              <a:rPr lang="en-US" sz="2000" dirty="0">
                <a:solidFill>
                  <a:schemeClr val="bg1"/>
                </a:solidFill>
              </a:rPr>
              <a:t>for the </a:t>
            </a:r>
            <a:r>
              <a:rPr lang="en-US" sz="2000" b="1" dirty="0">
                <a:solidFill>
                  <a:schemeClr val="bg1"/>
                </a:solidFill>
              </a:rPr>
              <a:t>in situ conservation of biodiversity</a:t>
            </a:r>
            <a:r>
              <a:rPr lang="en-US" sz="2000" dirty="0">
                <a:solidFill>
                  <a:schemeClr val="bg1"/>
                </a:solidFill>
              </a:rPr>
              <a:t>, with associated </a:t>
            </a:r>
            <a:r>
              <a:rPr lang="en-US" sz="2000" b="1" dirty="0">
                <a:solidFill>
                  <a:schemeClr val="bg1"/>
                </a:solidFill>
              </a:rPr>
              <a:t>ecosystem functions and services </a:t>
            </a:r>
            <a:r>
              <a:rPr lang="en-US" sz="2000" dirty="0">
                <a:solidFill>
                  <a:schemeClr val="bg1"/>
                </a:solidFill>
              </a:rPr>
              <a:t>and where applicable, </a:t>
            </a:r>
            <a:r>
              <a:rPr lang="en-US" sz="2000" b="1" dirty="0">
                <a:solidFill>
                  <a:schemeClr val="bg1"/>
                </a:solidFill>
              </a:rPr>
              <a:t>cultural, spiritual, socio-economic, and other locally relevant values</a:t>
            </a:r>
            <a:r>
              <a:rPr lang="en-US" sz="2000" dirty="0">
                <a:solidFill>
                  <a:schemeClr val="bg1"/>
                </a:solidFill>
              </a:rPr>
              <a:t>” (CBD decision 14/8, para 2)</a:t>
            </a:r>
          </a:p>
        </p:txBody>
      </p:sp>
      <p:pic>
        <p:nvPicPr>
          <p:cNvPr id="5" name="Picture 4">
            <a:extLst>
              <a:ext uri="{FF2B5EF4-FFF2-40B4-BE49-F238E27FC236}">
                <a16:creationId xmlns:a16="http://schemas.microsoft.com/office/drawing/2014/main" id="{D6C77C17-DD67-B141-8EDA-0F3EB8691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992767"/>
            <a:ext cx="6840760" cy="2892617"/>
          </a:xfrm>
          <a:prstGeom prst="rect">
            <a:avLst/>
          </a:prstGeom>
        </p:spPr>
      </p:pic>
    </p:spTree>
    <p:extLst>
      <p:ext uri="{BB962C8B-B14F-4D97-AF65-F5344CB8AC3E}">
        <p14:creationId xmlns:p14="http://schemas.microsoft.com/office/powerpoint/2010/main" val="629233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E0AF98-A565-BB45-82A2-369789E9038C}"/>
              </a:ext>
            </a:extLst>
          </p:cNvPr>
          <p:cNvPicPr>
            <a:picLocks noChangeAspect="1"/>
          </p:cNvPicPr>
          <p:nvPr/>
        </p:nvPicPr>
        <p:blipFill rotWithShape="1">
          <a:blip r:embed="rId2">
            <a:extLst>
              <a:ext uri="{28A0092B-C50C-407E-A947-70E740481C1C}">
                <a14:useLocalDpi xmlns:a14="http://schemas.microsoft.com/office/drawing/2010/main" val="0"/>
              </a:ext>
            </a:extLst>
          </a:blip>
          <a:srcRect l="8017"/>
          <a:stretch/>
        </p:blipFill>
        <p:spPr>
          <a:xfrm>
            <a:off x="20" y="10"/>
            <a:ext cx="5626021" cy="4571990"/>
          </a:xfrm>
          <a:prstGeom prst="rect">
            <a:avLst/>
          </a:prstGeom>
        </p:spPr>
      </p:pic>
      <p:pic>
        <p:nvPicPr>
          <p:cNvPr id="7" name="Content Placeholder 6">
            <a:extLst>
              <a:ext uri="{FF2B5EF4-FFF2-40B4-BE49-F238E27FC236}">
                <a16:creationId xmlns:a16="http://schemas.microsoft.com/office/drawing/2014/main" id="{CDDCA665-40FE-D64E-8B9F-7ABA8767A54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781" r="1887"/>
          <a:stretch/>
        </p:blipFill>
        <p:spPr>
          <a:xfrm>
            <a:off x="5626041" y="10"/>
            <a:ext cx="3517959" cy="4571990"/>
          </a:xfrm>
          <a:prstGeom prst="rect">
            <a:avLst/>
          </a:prstGeom>
        </p:spPr>
      </p:pic>
      <p:sp>
        <p:nvSpPr>
          <p:cNvPr id="2" name="Title 1"/>
          <p:cNvSpPr>
            <a:spLocks noGrp="1"/>
          </p:cNvSpPr>
          <p:nvPr>
            <p:ph type="title"/>
          </p:nvPr>
        </p:nvSpPr>
        <p:spPr>
          <a:xfrm>
            <a:off x="1200150" y="4303521"/>
            <a:ext cx="6743700" cy="1645759"/>
          </a:xfrm>
        </p:spPr>
        <p:txBody>
          <a:bodyPr vert="horz" lIns="274320" tIns="182880" rIns="274320" bIns="182880" rtlCol="0" anchor="ctr" anchorCtr="1">
            <a:normAutofit/>
          </a:bodyPr>
          <a:lstStyle/>
          <a:p>
            <a:r>
              <a:rPr lang="en-US" sz="3500" dirty="0"/>
              <a:t>Possible OECMs: VMEs, LMMAs, PSSAs, </a:t>
            </a:r>
            <a:r>
              <a:rPr lang="en-US" sz="3500" dirty="0" err="1"/>
              <a:t>etc</a:t>
            </a:r>
            <a:endParaRPr lang="en-US" sz="3500" dirty="0"/>
          </a:p>
        </p:txBody>
      </p:sp>
      <p:sp>
        <p:nvSpPr>
          <p:cNvPr id="10" name="TextBox 9">
            <a:extLst>
              <a:ext uri="{FF2B5EF4-FFF2-40B4-BE49-F238E27FC236}">
                <a16:creationId xmlns:a16="http://schemas.microsoft.com/office/drawing/2014/main" id="{AA8E899D-8540-1141-9C1A-69CC58797DD8}"/>
              </a:ext>
            </a:extLst>
          </p:cNvPr>
          <p:cNvSpPr txBox="1"/>
          <p:nvPr/>
        </p:nvSpPr>
        <p:spPr>
          <a:xfrm>
            <a:off x="7151448" y="6520869"/>
            <a:ext cx="1974002" cy="323165"/>
          </a:xfrm>
          <a:prstGeom prst="rect">
            <a:avLst/>
          </a:prstGeom>
          <a:noFill/>
        </p:spPr>
        <p:txBody>
          <a:bodyPr wrap="none" rtlCol="0">
            <a:spAutoFit/>
          </a:bodyPr>
          <a:lstStyle/>
          <a:p>
            <a:r>
              <a:rPr lang="en-US" sz="1500" b="0" dirty="0" err="1"/>
              <a:t>Kenchington</a:t>
            </a:r>
            <a:r>
              <a:rPr lang="en-US" sz="1500" b="0" dirty="0"/>
              <a:t> et al 2019</a:t>
            </a:r>
          </a:p>
        </p:txBody>
      </p:sp>
    </p:spTree>
    <p:extLst>
      <p:ext uri="{BB962C8B-B14F-4D97-AF65-F5344CB8AC3E}">
        <p14:creationId xmlns:p14="http://schemas.microsoft.com/office/powerpoint/2010/main" val="171377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67544" y="3573016"/>
            <a:ext cx="7992888" cy="855406"/>
          </a:xfrm>
          <a:noFill/>
          <a:ln>
            <a:solidFill>
              <a:schemeClr val="bg1"/>
            </a:solidFill>
          </a:ln>
        </p:spPr>
        <p:txBody>
          <a:bodyPr vert="horz" lIns="182880" tIns="182880" rIns="182880" bIns="182880" rtlCol="0" anchor="ctr">
            <a:noAutofit/>
          </a:bodyPr>
          <a:lstStyle/>
          <a:p>
            <a:r>
              <a:rPr lang="en-US" sz="2000" b="1" dirty="0">
                <a:solidFill>
                  <a:schemeClr val="bg1"/>
                </a:solidFill>
              </a:rPr>
              <a:t>The Need for cross-sectoral approaches</a:t>
            </a:r>
          </a:p>
        </p:txBody>
      </p:sp>
      <p:pic>
        <p:nvPicPr>
          <p:cNvPr id="8" name="Content Placeholder 3">
            <a:extLst>
              <a:ext uri="{FF2B5EF4-FFF2-40B4-BE49-F238E27FC236}">
                <a16:creationId xmlns:a16="http://schemas.microsoft.com/office/drawing/2014/main" id="{3870CAE9-2AD7-4A4F-B10A-2C6F8C7E3B8B}"/>
              </a:ext>
            </a:extLst>
          </p:cNvPr>
          <p:cNvPicPr>
            <a:picLocks noChangeAspect="1"/>
          </p:cNvPicPr>
          <p:nvPr/>
        </p:nvPicPr>
        <p:blipFill>
          <a:blip r:embed="rId3"/>
          <a:stretch>
            <a:fillRect/>
          </a:stretch>
        </p:blipFill>
        <p:spPr>
          <a:xfrm>
            <a:off x="611560" y="209426"/>
            <a:ext cx="3672408" cy="3219572"/>
          </a:xfrm>
          <a:prstGeom prst="rect">
            <a:avLst/>
          </a:prstGeom>
        </p:spPr>
      </p:pic>
      <p:pic>
        <p:nvPicPr>
          <p:cNvPr id="3074" name="Picture 2" descr="ilWellLocations_v1"/>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292081" y="20793"/>
            <a:ext cx="3456383" cy="34082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4725144"/>
            <a:ext cx="8280920" cy="1823284"/>
          </a:xfrm>
          <a:prstGeom prst="rect">
            <a:avLst/>
          </a:prstGeom>
        </p:spPr>
        <p:txBody>
          <a:bodyPr vert="horz" lIns="91440" tIns="45720" rIns="91440" bIns="45720" rtlCol="0">
            <a:noAutofit/>
          </a:bodyPr>
          <a:lstStyle/>
          <a:p>
            <a:pPr>
              <a:lnSpc>
                <a:spcPct val="150000"/>
              </a:lnSpc>
              <a:spcBef>
                <a:spcPts val="1000"/>
              </a:spcBef>
              <a:buClr>
                <a:schemeClr val="accent2"/>
              </a:buClr>
            </a:pPr>
            <a:r>
              <a:rPr lang="en-US" sz="2000" b="0" dirty="0">
                <a:solidFill>
                  <a:schemeClr val="bg1"/>
                </a:solidFill>
                <a:latin typeface="+mn-lt"/>
                <a:cs typeface="+mn-cs"/>
              </a:rPr>
              <a:t>“Notes with concern that vulnerable marine ecosystems may also be impacted by human activities other than bottom fishing, and encourages in this regard States and competent international organizations to consider taking action to address such impacts;” (UNGA Resolution 71/123 (2016): para 184.) </a:t>
            </a:r>
          </a:p>
          <a:p>
            <a:pPr indent="-228600">
              <a:lnSpc>
                <a:spcPct val="90000"/>
              </a:lnSpc>
              <a:spcBef>
                <a:spcPts val="1000"/>
              </a:spcBef>
              <a:buClr>
                <a:schemeClr val="accent2"/>
              </a:buClr>
              <a:buFont typeface="Arial" panose="020B0604020202020204" pitchFamily="34" charset="0"/>
              <a:buChar char="•"/>
            </a:pPr>
            <a:endParaRPr lang="en-US" sz="2000" dirty="0">
              <a:solidFill>
                <a:schemeClr val="bg1"/>
              </a:solidFill>
              <a:latin typeface="+mn-lt"/>
              <a:cs typeface="+mn-cs"/>
            </a:endParaRPr>
          </a:p>
        </p:txBody>
      </p:sp>
    </p:spTree>
    <p:extLst>
      <p:ext uri="{BB962C8B-B14F-4D97-AF65-F5344CB8AC3E}">
        <p14:creationId xmlns:p14="http://schemas.microsoft.com/office/powerpoint/2010/main" val="1297764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C3DF-0596-034C-AD50-E72E7FC39F97}"/>
              </a:ext>
            </a:extLst>
          </p:cNvPr>
          <p:cNvSpPr>
            <a:spLocks noGrp="1"/>
          </p:cNvSpPr>
          <p:nvPr>
            <p:ph type="ctrTitle"/>
          </p:nvPr>
        </p:nvSpPr>
        <p:spPr>
          <a:xfrm>
            <a:off x="179512" y="188640"/>
            <a:ext cx="8784976" cy="1224136"/>
          </a:xfrm>
        </p:spPr>
        <p:txBody>
          <a:bodyPr>
            <a:normAutofit fontScale="90000"/>
          </a:bodyPr>
          <a:lstStyle/>
          <a:p>
            <a:r>
              <a:rPr lang="en-US" dirty="0"/>
              <a:t>Integrated into Seascapes: Marine spatial planning</a:t>
            </a:r>
          </a:p>
        </p:txBody>
      </p:sp>
      <p:sp>
        <p:nvSpPr>
          <p:cNvPr id="3" name="Subtitle 2">
            <a:extLst>
              <a:ext uri="{FF2B5EF4-FFF2-40B4-BE49-F238E27FC236}">
                <a16:creationId xmlns:a16="http://schemas.microsoft.com/office/drawing/2014/main" id="{0D11BDFB-7588-5A4B-9E3C-B1C14A9C4C87}"/>
              </a:ext>
            </a:extLst>
          </p:cNvPr>
          <p:cNvSpPr>
            <a:spLocks noGrp="1"/>
          </p:cNvSpPr>
          <p:nvPr>
            <p:ph type="subTitle" idx="1"/>
          </p:nvPr>
        </p:nvSpPr>
        <p:spPr>
          <a:xfrm>
            <a:off x="179512" y="1700808"/>
            <a:ext cx="8964488" cy="3315566"/>
          </a:xfrm>
        </p:spPr>
        <p:txBody>
          <a:bodyPr>
            <a:normAutofit/>
          </a:bodyPr>
          <a:lstStyle/>
          <a:p>
            <a:pPr algn="l"/>
            <a:r>
              <a:rPr lang="en-US" sz="2000" dirty="0">
                <a:solidFill>
                  <a:schemeClr val="bg1"/>
                </a:solidFill>
              </a:rPr>
              <a:t>As </a:t>
            </a:r>
            <a:r>
              <a:rPr lang="en-US" sz="2000" b="1" dirty="0">
                <a:solidFill>
                  <a:schemeClr val="bg1"/>
                </a:solidFill>
              </a:rPr>
              <a:t>participatory tool </a:t>
            </a:r>
            <a:r>
              <a:rPr lang="en-US" sz="2000" dirty="0">
                <a:solidFill>
                  <a:schemeClr val="bg1"/>
                </a:solidFill>
              </a:rPr>
              <a:t>to facilitate the application of the </a:t>
            </a:r>
            <a:r>
              <a:rPr lang="en-US" sz="2000" b="1" dirty="0">
                <a:solidFill>
                  <a:schemeClr val="bg1"/>
                </a:solidFill>
              </a:rPr>
              <a:t>ecosystem approach</a:t>
            </a:r>
            <a:r>
              <a:rPr lang="en-US" sz="2000" dirty="0">
                <a:solidFill>
                  <a:schemeClr val="bg1"/>
                </a:solidFill>
              </a:rPr>
              <a:t> and expedite progress towards the </a:t>
            </a:r>
            <a:r>
              <a:rPr lang="en-US" sz="2000" b="1" dirty="0">
                <a:solidFill>
                  <a:schemeClr val="bg1"/>
                </a:solidFill>
              </a:rPr>
              <a:t>Aichi Targets </a:t>
            </a:r>
            <a:r>
              <a:rPr lang="en-US" sz="2000" dirty="0">
                <a:solidFill>
                  <a:schemeClr val="bg1"/>
                </a:solidFill>
              </a:rPr>
              <a:t>in marine and coastal areas including through</a:t>
            </a:r>
          </a:p>
          <a:p>
            <a:pPr lvl="1" algn="l"/>
            <a:r>
              <a:rPr lang="en-US" sz="2000" dirty="0">
                <a:solidFill>
                  <a:schemeClr val="bg1"/>
                </a:solidFill>
              </a:rPr>
              <a:t>Linking MSP with MPAs, OECMs, and EIAs (CBD, 2016)</a:t>
            </a:r>
          </a:p>
          <a:p>
            <a:pPr marL="366713" lvl="1" indent="-354013" algn="l">
              <a:buFont typeface="Arial" charset="0"/>
              <a:buChar char="•"/>
            </a:pPr>
            <a:r>
              <a:rPr lang="en-US" sz="2000" dirty="0">
                <a:solidFill>
                  <a:schemeClr val="bg1"/>
                </a:solidFill>
              </a:rPr>
              <a:t>As an integrative tool to enhance synergies between SDG 14 and other SDGs at different scales (</a:t>
            </a:r>
            <a:r>
              <a:rPr lang="en-US" sz="2000" dirty="0" err="1">
                <a:solidFill>
                  <a:schemeClr val="bg1"/>
                </a:solidFill>
              </a:rPr>
              <a:t>Ntona</a:t>
            </a:r>
            <a:r>
              <a:rPr lang="en-US" sz="2000" dirty="0">
                <a:solidFill>
                  <a:schemeClr val="bg1"/>
                </a:solidFill>
              </a:rPr>
              <a:t> and </a:t>
            </a:r>
            <a:r>
              <a:rPr lang="en-US" sz="2000" dirty="0" err="1">
                <a:solidFill>
                  <a:schemeClr val="bg1"/>
                </a:solidFill>
              </a:rPr>
              <a:t>Morgera</a:t>
            </a:r>
            <a:r>
              <a:rPr lang="en-US" sz="2000" dirty="0">
                <a:solidFill>
                  <a:schemeClr val="bg1"/>
                </a:solidFill>
              </a:rPr>
              <a:t>, 2017)</a:t>
            </a:r>
          </a:p>
          <a:p>
            <a:pPr marL="366713" lvl="1" indent="-354013" algn="l">
              <a:buFont typeface="Arial" charset="0"/>
              <a:buChar char="•"/>
            </a:pPr>
            <a:r>
              <a:rPr lang="en-US" sz="2000" b="1" dirty="0">
                <a:solidFill>
                  <a:schemeClr val="bg1"/>
                </a:solidFill>
              </a:rPr>
              <a:t>Due regard </a:t>
            </a:r>
            <a:r>
              <a:rPr lang="en-US" sz="2000" dirty="0">
                <a:solidFill>
                  <a:schemeClr val="bg1"/>
                </a:solidFill>
              </a:rPr>
              <a:t>obligation under UNCLOS</a:t>
            </a:r>
          </a:p>
          <a:p>
            <a:pPr algn="l"/>
            <a:endParaRPr lang="en-US" dirty="0">
              <a:solidFill>
                <a:schemeClr val="bg1"/>
              </a:solidFill>
            </a:endParaRPr>
          </a:p>
        </p:txBody>
      </p:sp>
      <p:pic>
        <p:nvPicPr>
          <p:cNvPr id="4" name="Picture 3">
            <a:extLst>
              <a:ext uri="{FF2B5EF4-FFF2-40B4-BE49-F238E27FC236}">
                <a16:creationId xmlns:a16="http://schemas.microsoft.com/office/drawing/2014/main" id="{24DBCAEB-B2A7-764D-9B1D-FD3DE3BD3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 y="5016374"/>
            <a:ext cx="9144000" cy="2276872"/>
          </a:xfrm>
          <a:prstGeom prst="rect">
            <a:avLst/>
          </a:prstGeom>
        </p:spPr>
      </p:pic>
    </p:spTree>
    <p:extLst>
      <p:ext uri="{BB962C8B-B14F-4D97-AF65-F5344CB8AC3E}">
        <p14:creationId xmlns:p14="http://schemas.microsoft.com/office/powerpoint/2010/main" val="4020670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CF5C4-9D1B-3046-9763-8D427BD19EBE}"/>
              </a:ext>
            </a:extLst>
          </p:cNvPr>
          <p:cNvSpPr>
            <a:spLocks noGrp="1"/>
          </p:cNvSpPr>
          <p:nvPr>
            <p:ph type="title"/>
          </p:nvPr>
        </p:nvSpPr>
        <p:spPr>
          <a:xfrm>
            <a:off x="1606045" y="260648"/>
            <a:ext cx="5937755" cy="1188720"/>
          </a:xfrm>
        </p:spPr>
        <p:txBody>
          <a:bodyPr/>
          <a:lstStyle/>
          <a:p>
            <a:r>
              <a:rPr lang="en-US" dirty="0"/>
              <a:t>2020: a Super year for oceans</a:t>
            </a:r>
          </a:p>
        </p:txBody>
      </p:sp>
      <p:pic>
        <p:nvPicPr>
          <p:cNvPr id="7" name="Content Placeholder 6">
            <a:extLst>
              <a:ext uri="{FF2B5EF4-FFF2-40B4-BE49-F238E27FC236}">
                <a16:creationId xmlns:a16="http://schemas.microsoft.com/office/drawing/2014/main" id="{0D50B26B-733A-414C-8523-B77AF57591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772816"/>
            <a:ext cx="3314700" cy="1333500"/>
          </a:xfrm>
        </p:spPr>
      </p:pic>
      <p:pic>
        <p:nvPicPr>
          <p:cNvPr id="9" name="Picture 8">
            <a:extLst>
              <a:ext uri="{FF2B5EF4-FFF2-40B4-BE49-F238E27FC236}">
                <a16:creationId xmlns:a16="http://schemas.microsoft.com/office/drawing/2014/main" id="{442C13DE-E1C9-D146-A6E7-B280BF51B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772816"/>
            <a:ext cx="1841500" cy="1333500"/>
          </a:xfrm>
          <a:prstGeom prst="rect">
            <a:avLst/>
          </a:prstGeom>
        </p:spPr>
      </p:pic>
      <p:pic>
        <p:nvPicPr>
          <p:cNvPr id="11" name="Picture 10">
            <a:extLst>
              <a:ext uri="{FF2B5EF4-FFF2-40B4-BE49-F238E27FC236}">
                <a16:creationId xmlns:a16="http://schemas.microsoft.com/office/drawing/2014/main" id="{8E007AD6-49C5-6F40-B2B9-D765EAD9A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3260571"/>
            <a:ext cx="3208412" cy="1680597"/>
          </a:xfrm>
          <a:prstGeom prst="rect">
            <a:avLst/>
          </a:prstGeom>
        </p:spPr>
      </p:pic>
      <p:pic>
        <p:nvPicPr>
          <p:cNvPr id="13" name="Picture 12">
            <a:extLst>
              <a:ext uri="{FF2B5EF4-FFF2-40B4-BE49-F238E27FC236}">
                <a16:creationId xmlns:a16="http://schemas.microsoft.com/office/drawing/2014/main" id="{A4657BCD-204D-7E44-9C9D-78CA3D9C5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2" y="3429000"/>
            <a:ext cx="4689424" cy="1286911"/>
          </a:xfrm>
          <a:prstGeom prst="rect">
            <a:avLst/>
          </a:prstGeom>
        </p:spPr>
      </p:pic>
      <p:pic>
        <p:nvPicPr>
          <p:cNvPr id="15" name="Picture 14">
            <a:extLst>
              <a:ext uri="{FF2B5EF4-FFF2-40B4-BE49-F238E27FC236}">
                <a16:creationId xmlns:a16="http://schemas.microsoft.com/office/drawing/2014/main" id="{C48AE915-3A27-4C45-BE01-D8B0897B0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2012826"/>
            <a:ext cx="4039380" cy="912118"/>
          </a:xfrm>
          <a:prstGeom prst="rect">
            <a:avLst/>
          </a:prstGeom>
        </p:spPr>
      </p:pic>
      <p:pic>
        <p:nvPicPr>
          <p:cNvPr id="17" name="Picture 16">
            <a:extLst>
              <a:ext uri="{FF2B5EF4-FFF2-40B4-BE49-F238E27FC236}">
                <a16:creationId xmlns:a16="http://schemas.microsoft.com/office/drawing/2014/main" id="{54704788-89F9-344F-99FA-D746FC6439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2596" y="5488260"/>
            <a:ext cx="3263900" cy="1181100"/>
          </a:xfrm>
          <a:prstGeom prst="rect">
            <a:avLst/>
          </a:prstGeom>
        </p:spPr>
      </p:pic>
      <p:pic>
        <p:nvPicPr>
          <p:cNvPr id="19" name="Picture 18">
            <a:extLst>
              <a:ext uri="{FF2B5EF4-FFF2-40B4-BE49-F238E27FC236}">
                <a16:creationId xmlns:a16="http://schemas.microsoft.com/office/drawing/2014/main" id="{FCEE506D-320D-FC49-8CF6-9D418D1BB5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04" y="4869160"/>
            <a:ext cx="1892300" cy="1866900"/>
          </a:xfrm>
          <a:prstGeom prst="rect">
            <a:avLst/>
          </a:prstGeom>
        </p:spPr>
      </p:pic>
      <p:pic>
        <p:nvPicPr>
          <p:cNvPr id="21" name="Picture 20">
            <a:extLst>
              <a:ext uri="{FF2B5EF4-FFF2-40B4-BE49-F238E27FC236}">
                <a16:creationId xmlns:a16="http://schemas.microsoft.com/office/drawing/2014/main" id="{273C5EB6-C0B9-F743-87DD-219F6DBD96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5776" y="5204668"/>
            <a:ext cx="2857500" cy="1536700"/>
          </a:xfrm>
          <a:prstGeom prst="rect">
            <a:avLst/>
          </a:prstGeom>
        </p:spPr>
      </p:pic>
    </p:spTree>
    <p:extLst>
      <p:ext uri="{BB962C8B-B14F-4D97-AF65-F5344CB8AC3E}">
        <p14:creationId xmlns:p14="http://schemas.microsoft.com/office/powerpoint/2010/main" val="1110471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BC43A-8FB9-7A4A-8A8C-BF1BDE6FCC21}"/>
              </a:ext>
            </a:extLst>
          </p:cNvPr>
          <p:cNvSpPr>
            <a:spLocks noGrp="1"/>
          </p:cNvSpPr>
          <p:nvPr>
            <p:ph type="title"/>
          </p:nvPr>
        </p:nvSpPr>
        <p:spPr>
          <a:xfrm>
            <a:off x="827585" y="191229"/>
            <a:ext cx="7488832" cy="1188720"/>
          </a:xfrm>
        </p:spPr>
        <p:txBody>
          <a:bodyPr/>
          <a:lstStyle/>
          <a:p>
            <a:r>
              <a:rPr lang="en-US" dirty="0"/>
              <a:t>Post-2020 Global biodiversity framework</a:t>
            </a:r>
          </a:p>
        </p:txBody>
      </p:sp>
      <p:pic>
        <p:nvPicPr>
          <p:cNvPr id="5" name="Content Placeholder 4">
            <a:extLst>
              <a:ext uri="{FF2B5EF4-FFF2-40B4-BE49-F238E27FC236}">
                <a16:creationId xmlns:a16="http://schemas.microsoft.com/office/drawing/2014/main" id="{9470F107-9F14-3E44-A199-D0EA0053F4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572323"/>
            <a:ext cx="9144000" cy="3256369"/>
          </a:xfrm>
        </p:spPr>
      </p:pic>
      <p:pic>
        <p:nvPicPr>
          <p:cNvPr id="8" name="Picture 7">
            <a:extLst>
              <a:ext uri="{FF2B5EF4-FFF2-40B4-BE49-F238E27FC236}">
                <a16:creationId xmlns:a16="http://schemas.microsoft.com/office/drawing/2014/main" id="{E7362D53-B697-2E4D-942F-7B3D1FB3B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556792"/>
            <a:ext cx="9144000" cy="2246864"/>
          </a:xfrm>
          <a:prstGeom prst="rect">
            <a:avLst/>
          </a:prstGeom>
        </p:spPr>
      </p:pic>
    </p:spTree>
    <p:extLst>
      <p:ext uri="{BB962C8B-B14F-4D97-AF65-F5344CB8AC3E}">
        <p14:creationId xmlns:p14="http://schemas.microsoft.com/office/powerpoint/2010/main" val="194514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50374" y="1556792"/>
            <a:ext cx="2043252" cy="584775"/>
          </a:xfrm>
          <a:prstGeom prst="rect">
            <a:avLst/>
          </a:prstGeom>
          <a:noFill/>
        </p:spPr>
        <p:txBody>
          <a:bodyPr wrap="none" rtlCol="0">
            <a:spAutoFit/>
          </a:bodyPr>
          <a:lstStyle/>
          <a:p>
            <a:pPr algn="ctr"/>
            <a:r>
              <a:rPr lang="en-US" sz="3200" b="0" dirty="0">
                <a:latin typeface="+mj-lt"/>
              </a:rPr>
              <a:t>Thank you </a:t>
            </a:r>
          </a:p>
        </p:txBody>
      </p:sp>
      <p:pic>
        <p:nvPicPr>
          <p:cNvPr id="4" name="Picture 3">
            <a:extLst>
              <a:ext uri="{FF2B5EF4-FFF2-40B4-BE49-F238E27FC236}">
                <a16:creationId xmlns:a16="http://schemas.microsoft.com/office/drawing/2014/main" id="{891B9B36-60A8-844C-994B-25B112013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7383"/>
            <a:ext cx="9144000" cy="3082585"/>
          </a:xfrm>
          <a:prstGeom prst="rect">
            <a:avLst/>
          </a:prstGeom>
        </p:spPr>
      </p:pic>
      <p:sp>
        <p:nvSpPr>
          <p:cNvPr id="2" name="TextBox 1">
            <a:extLst>
              <a:ext uri="{FF2B5EF4-FFF2-40B4-BE49-F238E27FC236}">
                <a16:creationId xmlns:a16="http://schemas.microsoft.com/office/drawing/2014/main" id="{2AFAA50B-6C25-104C-8DE7-39D4A2381EFE}"/>
              </a:ext>
            </a:extLst>
          </p:cNvPr>
          <p:cNvSpPr txBox="1"/>
          <p:nvPr/>
        </p:nvSpPr>
        <p:spPr>
          <a:xfrm>
            <a:off x="3284692" y="2774072"/>
            <a:ext cx="2574616" cy="369332"/>
          </a:xfrm>
          <a:prstGeom prst="rect">
            <a:avLst/>
          </a:prstGeom>
          <a:noFill/>
        </p:spPr>
        <p:txBody>
          <a:bodyPr wrap="none" rtlCol="0">
            <a:spAutoFit/>
          </a:bodyPr>
          <a:lstStyle/>
          <a:p>
            <a:r>
              <a:rPr lang="en-US" dirty="0" err="1"/>
              <a:t>Daniela.diz@strath.ac.uk</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67544" y="201712"/>
            <a:ext cx="8229600" cy="635000"/>
          </a:xfrm>
        </p:spPr>
        <p:txBody>
          <a:bodyPr>
            <a:normAutofit fontScale="90000"/>
          </a:bodyPr>
          <a:lstStyle/>
          <a:p>
            <a:r>
              <a:rPr lang="en-GB" altLang="en-US" sz="4000" dirty="0">
                <a:solidFill>
                  <a:schemeClr val="tx1"/>
                </a:solidFill>
                <a:latin typeface="Times New Roman" charset="0"/>
                <a:ea typeface="ＭＳ Ｐゴシック" charset="-128"/>
              </a:rPr>
              <a:t>The law of the sea</a:t>
            </a:r>
          </a:p>
        </p:txBody>
      </p:sp>
      <p:sp>
        <p:nvSpPr>
          <p:cNvPr id="17410" name="Content Placeholder 2"/>
          <p:cNvSpPr>
            <a:spLocks noGrp="1"/>
          </p:cNvSpPr>
          <p:nvPr>
            <p:ph idx="1"/>
          </p:nvPr>
        </p:nvSpPr>
        <p:spPr>
          <a:xfrm>
            <a:off x="122685" y="1356333"/>
            <a:ext cx="2920111" cy="5016820"/>
          </a:xfrm>
        </p:spPr>
        <p:txBody>
          <a:bodyPr>
            <a:normAutofit fontScale="85000" lnSpcReduction="10000"/>
          </a:bodyPr>
          <a:lstStyle/>
          <a:p>
            <a:pPr marL="0" indent="0">
              <a:lnSpc>
                <a:spcPct val="160000"/>
              </a:lnSpc>
              <a:buFontTx/>
              <a:buNone/>
            </a:pPr>
            <a:r>
              <a:rPr lang="en-GB" altLang="en-US" sz="2000" dirty="0">
                <a:solidFill>
                  <a:schemeClr val="tx1"/>
                </a:solidFill>
                <a:latin typeface="Times New Roman" charset="0"/>
                <a:ea typeface="ＭＳ Ｐゴシック" charset="-128"/>
              </a:rPr>
              <a:t>A legal  order for the seas and oceans to facilitate international communication, and promote the peaceful uses of the seas and oceans, the equitable and efficient utilization of their resources, the conservation of their living resources, and the study, protection and preservation of the marine environment</a:t>
            </a:r>
            <a:br>
              <a:rPr lang="en-GB" altLang="en-US" sz="2000" dirty="0">
                <a:latin typeface="Times New Roman" charset="0"/>
                <a:ea typeface="ＭＳ Ｐゴシック" charset="-128"/>
              </a:rPr>
            </a:br>
            <a:endParaRPr lang="en-GB" altLang="en-US" sz="2000" dirty="0">
              <a:latin typeface="Times New Roman" charset="0"/>
              <a:ea typeface="ＭＳ Ｐゴシック"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796" y="923499"/>
            <a:ext cx="6042144" cy="5241805"/>
          </a:xfrm>
          <a:prstGeom prst="rect">
            <a:avLst/>
          </a:prstGeom>
        </p:spPr>
      </p:pic>
      <p:sp>
        <p:nvSpPr>
          <p:cNvPr id="3" name="TextBox 2"/>
          <p:cNvSpPr txBox="1"/>
          <p:nvPr/>
        </p:nvSpPr>
        <p:spPr>
          <a:xfrm>
            <a:off x="7614281" y="6165304"/>
            <a:ext cx="1470659" cy="276999"/>
          </a:xfrm>
          <a:prstGeom prst="rect">
            <a:avLst/>
          </a:prstGeom>
          <a:noFill/>
        </p:spPr>
        <p:txBody>
          <a:bodyPr wrap="none" rtlCol="0">
            <a:spAutoFit/>
          </a:bodyPr>
          <a:lstStyle/>
          <a:p>
            <a:r>
              <a:rPr lang="en-US" sz="1200" b="0" dirty="0"/>
              <a:t>© </a:t>
            </a:r>
            <a:r>
              <a:rPr lang="en-US" sz="1200" b="0" dirty="0" err="1"/>
              <a:t>Sebastiao</a:t>
            </a:r>
            <a:r>
              <a:rPr lang="en-US" sz="1200" b="0" dirty="0"/>
              <a:t> Salgado</a:t>
            </a:r>
          </a:p>
        </p:txBody>
      </p:sp>
    </p:spTree>
    <p:extLst>
      <p:ext uri="{BB962C8B-B14F-4D97-AF65-F5344CB8AC3E}">
        <p14:creationId xmlns:p14="http://schemas.microsoft.com/office/powerpoint/2010/main" val="214476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1560" y="3619191"/>
            <a:ext cx="8064896" cy="855406"/>
          </a:xfrm>
          <a:noFill/>
          <a:ln>
            <a:solidFill>
              <a:schemeClr val="bg1"/>
            </a:solidFill>
          </a:ln>
        </p:spPr>
        <p:txBody>
          <a:bodyPr vert="horz" lIns="182880" tIns="182880" rIns="182880" bIns="182880" rtlCol="0" anchor="ctr">
            <a:noAutofit/>
          </a:bodyPr>
          <a:lstStyle/>
          <a:p>
            <a:r>
              <a:rPr lang="en-US" sz="2200" b="1" dirty="0">
                <a:solidFill>
                  <a:schemeClr val="bg1"/>
                </a:solidFill>
              </a:rPr>
              <a:t>Ecosystem approach reflected in UNCLOS and UNFSA</a:t>
            </a:r>
          </a:p>
        </p:txBody>
      </p:sp>
      <p:pic>
        <p:nvPicPr>
          <p:cNvPr id="9" name="Picture 8">
            <a:extLst>
              <a:ext uri="{FF2B5EF4-FFF2-40B4-BE49-F238E27FC236}">
                <a16:creationId xmlns:a16="http://schemas.microsoft.com/office/drawing/2014/main" id="{E129E60E-593C-8746-93B2-83211DD08473}"/>
              </a:ext>
            </a:extLst>
          </p:cNvPr>
          <p:cNvPicPr>
            <a:picLocks noChangeAspect="1"/>
          </p:cNvPicPr>
          <p:nvPr/>
        </p:nvPicPr>
        <p:blipFill rotWithShape="1">
          <a:blip r:embed="rId3">
            <a:extLst>
              <a:ext uri="{28A0092B-C50C-407E-A947-70E740481C1C}">
                <a14:useLocalDpi xmlns:a14="http://schemas.microsoft.com/office/drawing/2010/main" val="0"/>
              </a:ext>
            </a:extLst>
          </a:blip>
          <a:srcRect l="13843" r="11569"/>
          <a:stretch/>
        </p:blipFill>
        <p:spPr>
          <a:xfrm>
            <a:off x="25166" y="10"/>
            <a:ext cx="4546834" cy="3428989"/>
          </a:xfrm>
          <a:prstGeom prst="rect">
            <a:avLst/>
          </a:prstGeom>
        </p:spPr>
      </p:pic>
      <p:pic>
        <p:nvPicPr>
          <p:cNvPr id="10" name="Picture 9">
            <a:extLst>
              <a:ext uri="{FF2B5EF4-FFF2-40B4-BE49-F238E27FC236}">
                <a16:creationId xmlns:a16="http://schemas.microsoft.com/office/drawing/2014/main" id="{EBDC89D2-F0A0-FD4E-BF1E-250FE3E1FC14}"/>
              </a:ext>
            </a:extLst>
          </p:cNvPr>
          <p:cNvPicPr>
            <a:picLocks noChangeAspect="1"/>
          </p:cNvPicPr>
          <p:nvPr/>
        </p:nvPicPr>
        <p:blipFill rotWithShape="1">
          <a:blip r:embed="rId3">
            <a:extLst>
              <a:ext uri="{28A0092B-C50C-407E-A947-70E740481C1C}">
                <a14:useLocalDpi xmlns:a14="http://schemas.microsoft.com/office/drawing/2010/main" val="0"/>
              </a:ext>
            </a:extLst>
          </a:blip>
          <a:srcRect l="13843" r="11569"/>
          <a:stretch/>
        </p:blipFill>
        <p:spPr>
          <a:xfrm flipH="1">
            <a:off x="4561650" y="-1"/>
            <a:ext cx="4546854" cy="3428999"/>
          </a:xfrm>
          <a:prstGeom prst="rect">
            <a:avLst/>
          </a:prstGeom>
        </p:spPr>
      </p:pic>
      <p:sp>
        <p:nvSpPr>
          <p:cNvPr id="7" name="Text Placeholder 6">
            <a:extLst>
              <a:ext uri="{FF2B5EF4-FFF2-40B4-BE49-F238E27FC236}">
                <a16:creationId xmlns:a16="http://schemas.microsoft.com/office/drawing/2014/main" id="{08216EA8-2CA6-C14B-85B3-44CF2E8CE19C}"/>
              </a:ext>
            </a:extLst>
          </p:cNvPr>
          <p:cNvSpPr>
            <a:spLocks noGrp="1"/>
          </p:cNvSpPr>
          <p:nvPr>
            <p:ph type="body" sz="half" idx="2"/>
          </p:nvPr>
        </p:nvSpPr>
        <p:spPr>
          <a:xfrm>
            <a:off x="323528" y="4736797"/>
            <a:ext cx="8568952" cy="2004571"/>
          </a:xfrm>
        </p:spPr>
        <p:txBody>
          <a:bodyPr vert="horz" lIns="91440" tIns="45720" rIns="91440" bIns="45720" rtlCol="0">
            <a:normAutofit/>
          </a:bodyPr>
          <a:lstStyle/>
          <a:p>
            <a:pPr marL="15875" lvl="1" indent="-228600">
              <a:lnSpc>
                <a:spcPct val="90000"/>
              </a:lnSpc>
              <a:buFont typeface="Arial" panose="020B0604020202020204" pitchFamily="34" charset="0"/>
              <a:buChar char="•"/>
            </a:pPr>
            <a:r>
              <a:rPr lang="en-GB" sz="2400" dirty="0">
                <a:solidFill>
                  <a:schemeClr val="bg1"/>
                </a:solidFill>
              </a:rPr>
              <a:t>Conscious that the problems of ocean space are closely interrelated and need to be considered as a whole (UNCLOS)</a:t>
            </a:r>
          </a:p>
          <a:p>
            <a:pPr marL="15875" lvl="1" indent="-228600">
              <a:lnSpc>
                <a:spcPct val="90000"/>
              </a:lnSpc>
              <a:buFont typeface="Arial" panose="020B0604020202020204" pitchFamily="34" charset="0"/>
              <a:buChar char="•"/>
            </a:pPr>
            <a:endParaRPr lang="en-US" sz="2000" dirty="0">
              <a:solidFill>
                <a:schemeClr val="bg1"/>
              </a:solidFill>
            </a:endParaRPr>
          </a:p>
          <a:p>
            <a:pPr marL="15875" lvl="1" indent="-228600">
              <a:lnSpc>
                <a:spcPct val="90000"/>
              </a:lnSpc>
              <a:buFont typeface="Arial" panose="020B0604020202020204" pitchFamily="34" charset="0"/>
              <a:buChar char="•"/>
            </a:pPr>
            <a:r>
              <a:rPr lang="en-US" sz="2000" dirty="0">
                <a:solidFill>
                  <a:schemeClr val="bg1"/>
                </a:solidFill>
              </a:rPr>
              <a:t>Take into account interdependence of stocks and any generally recommended international minimum standards (regional or global)(UNCLOS and UNFSA)</a:t>
            </a:r>
          </a:p>
          <a:p>
            <a:pPr marL="15875" lvl="1" indent="-228600">
              <a:lnSpc>
                <a:spcPct val="90000"/>
              </a:lnSpc>
              <a:buFont typeface="Arial" panose="020B0604020202020204" pitchFamily="34" charset="0"/>
              <a:buChar char="•"/>
            </a:pPr>
            <a:endParaRPr lang="en-US" sz="2000" dirty="0">
              <a:solidFill>
                <a:schemeClr val="bg1"/>
              </a:solidFill>
            </a:endParaRPr>
          </a:p>
        </p:txBody>
      </p:sp>
    </p:spTree>
    <p:extLst>
      <p:ext uri="{BB962C8B-B14F-4D97-AF65-F5344CB8AC3E}">
        <p14:creationId xmlns:p14="http://schemas.microsoft.com/office/powerpoint/2010/main" val="1037579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BE63BF-7614-4642-ADE9-50360B5EDCAF}"/>
              </a:ext>
            </a:extLst>
          </p:cNvPr>
          <p:cNvSpPr>
            <a:spLocks noGrp="1"/>
          </p:cNvSpPr>
          <p:nvPr>
            <p:ph type="title"/>
          </p:nvPr>
        </p:nvSpPr>
        <p:spPr>
          <a:xfrm>
            <a:off x="640703" y="332656"/>
            <a:ext cx="3290594" cy="1141497"/>
          </a:xfrm>
        </p:spPr>
        <p:txBody>
          <a:bodyPr>
            <a:normAutofit fontScale="90000"/>
          </a:bodyPr>
          <a:lstStyle/>
          <a:p>
            <a:r>
              <a:rPr lang="en-US" dirty="0"/>
              <a:t>PROTECTION OF THE MARINE ENVIRONMENT </a:t>
            </a:r>
            <a:br>
              <a:rPr lang="en-US" dirty="0"/>
            </a:br>
            <a:r>
              <a:rPr lang="en-US" dirty="0"/>
              <a:t>(Part XII)</a:t>
            </a:r>
          </a:p>
        </p:txBody>
      </p:sp>
      <p:sp>
        <p:nvSpPr>
          <p:cNvPr id="2" name="Content Placeholder 1">
            <a:extLst>
              <a:ext uri="{FF2B5EF4-FFF2-40B4-BE49-F238E27FC236}">
                <a16:creationId xmlns:a16="http://schemas.microsoft.com/office/drawing/2014/main" id="{60818A7C-30D0-9540-9471-33B8FAFFBB62}"/>
              </a:ext>
            </a:extLst>
          </p:cNvPr>
          <p:cNvSpPr>
            <a:spLocks noGrp="1"/>
          </p:cNvSpPr>
          <p:nvPr>
            <p:ph idx="1"/>
          </p:nvPr>
        </p:nvSpPr>
        <p:spPr>
          <a:xfrm>
            <a:off x="5052060" y="260648"/>
            <a:ext cx="3611880" cy="3717589"/>
          </a:xfrm>
        </p:spPr>
        <p:txBody>
          <a:bodyPr>
            <a:normAutofit/>
          </a:bodyPr>
          <a:lstStyle/>
          <a:p>
            <a:endParaRPr lang="en-CA" dirty="0">
              <a:latin typeface="Arial" charset="0"/>
            </a:endParaRPr>
          </a:p>
          <a:p>
            <a:pPr>
              <a:buFont typeface="Wingdings" pitchFamily="2" charset="2"/>
              <a:buChar char="Ø"/>
            </a:pPr>
            <a:r>
              <a:rPr lang="en-CA" dirty="0">
                <a:latin typeface="Arial" charset="0"/>
              </a:rPr>
              <a:t> Such measures shall include those necessary to </a:t>
            </a:r>
            <a:r>
              <a:rPr lang="en-CA" b="1" dirty="0">
                <a:latin typeface="Arial" charset="0"/>
              </a:rPr>
              <a:t>protect and preserve rare or fragile ecosystems as well as the habitat of depleted, threatened or endangered species and other forms of marine life</a:t>
            </a:r>
            <a:r>
              <a:rPr lang="en-CA" dirty="0">
                <a:latin typeface="Arial" charset="0"/>
              </a:rPr>
              <a:t>.</a:t>
            </a:r>
          </a:p>
          <a:p>
            <a:endParaRPr lang="en-CA" dirty="0">
              <a:latin typeface="Arial" charset="0"/>
            </a:endParaRPr>
          </a:p>
          <a:p>
            <a:endParaRPr lang="en-US" dirty="0"/>
          </a:p>
        </p:txBody>
      </p:sp>
      <p:sp>
        <p:nvSpPr>
          <p:cNvPr id="3" name="Text Placeholder 2">
            <a:extLst>
              <a:ext uri="{FF2B5EF4-FFF2-40B4-BE49-F238E27FC236}">
                <a16:creationId xmlns:a16="http://schemas.microsoft.com/office/drawing/2014/main" id="{F7ADE747-DAB8-7341-99E2-E5294AABC070}"/>
              </a:ext>
            </a:extLst>
          </p:cNvPr>
          <p:cNvSpPr>
            <a:spLocks noGrp="1"/>
          </p:cNvSpPr>
          <p:nvPr>
            <p:ph type="body" sz="half" idx="2"/>
          </p:nvPr>
        </p:nvSpPr>
        <p:spPr>
          <a:xfrm>
            <a:off x="179512" y="1784201"/>
            <a:ext cx="4248472" cy="2194036"/>
          </a:xfrm>
        </p:spPr>
        <p:txBody>
          <a:bodyPr/>
          <a:lstStyle/>
          <a:p>
            <a:pPr>
              <a:lnSpc>
                <a:spcPct val="150000"/>
              </a:lnSpc>
              <a:buFont typeface="Wingdings" pitchFamily="2" charset="2"/>
              <a:buChar char="Ø"/>
            </a:pPr>
            <a:r>
              <a:rPr lang="en-CA" b="1" dirty="0">
                <a:latin typeface="Arial" charset="0"/>
              </a:rPr>
              <a:t>States have the obligation to protect and preserve the marine environment.</a:t>
            </a:r>
          </a:p>
          <a:p>
            <a:pPr>
              <a:buFont typeface="Wingdings" pitchFamily="2" charset="2"/>
              <a:buChar char="Ø"/>
            </a:pPr>
            <a:endParaRPr lang="en-CA" dirty="0">
              <a:latin typeface="Arial" charset="0"/>
            </a:endParaRPr>
          </a:p>
          <a:p>
            <a:pPr>
              <a:buFont typeface="Wingdings" pitchFamily="2" charset="2"/>
              <a:buChar char="Ø"/>
            </a:pPr>
            <a:r>
              <a:rPr lang="en-CA" dirty="0">
                <a:latin typeface="Arial" charset="0"/>
              </a:rPr>
              <a:t>States shall take, individually or jointly as appropriate, all measures necessary to prevent, reduce and control pollution of the marine environment from any source</a:t>
            </a:r>
          </a:p>
          <a:p>
            <a:endParaRPr lang="en-US" dirty="0"/>
          </a:p>
        </p:txBody>
      </p:sp>
      <p:sp>
        <p:nvSpPr>
          <p:cNvPr id="18436" name="Slide Number Placeholder 3"/>
          <p:cNvSpPr>
            <a:spLocks noGrp="1"/>
          </p:cNvSpPr>
          <p:nvPr>
            <p:ph type="sldNum" sz="quarter" idx="12"/>
          </p:nvPr>
        </p:nvSpPr>
        <p:spPr>
          <a:noFill/>
        </p:spPr>
        <p:txBody>
          <a:bodyPr/>
          <a:lstStyle/>
          <a:p>
            <a:fld id="{56C845ED-8CB3-48BD-AD01-8DD3AD0CB81E}" type="slidenum">
              <a:rPr lang="en-US" smtClean="0">
                <a:solidFill>
                  <a:srgbClr val="FFFFFF"/>
                </a:solidFill>
              </a:rPr>
              <a:pPr/>
              <a:t>5</a:t>
            </a:fld>
            <a:endParaRPr lang="en-US">
              <a:solidFill>
                <a:srgbClr val="FFFFFF"/>
              </a:solidFill>
            </a:endParaRPr>
          </a:p>
        </p:txBody>
      </p:sp>
      <p:pic>
        <p:nvPicPr>
          <p:cNvPr id="8" name="Picture 7">
            <a:extLst>
              <a:ext uri="{FF2B5EF4-FFF2-40B4-BE49-F238E27FC236}">
                <a16:creationId xmlns:a16="http://schemas.microsoft.com/office/drawing/2014/main" id="{114C6A08-9EEE-D041-AA0E-AA49B613B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3960105"/>
            <a:ext cx="4848542" cy="2997287"/>
          </a:xfrm>
          <a:prstGeom prst="rect">
            <a:avLst/>
          </a:prstGeom>
        </p:spPr>
      </p:pic>
      <p:pic>
        <p:nvPicPr>
          <p:cNvPr id="10" name="Picture 9">
            <a:extLst>
              <a:ext uri="{FF2B5EF4-FFF2-40B4-BE49-F238E27FC236}">
                <a16:creationId xmlns:a16="http://schemas.microsoft.com/office/drawing/2014/main" id="{7474B5D0-B543-564F-A03A-56D5BF199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796" y="3960105"/>
            <a:ext cx="4624204" cy="3141303"/>
          </a:xfrm>
          <a:prstGeom prst="rect">
            <a:avLst/>
          </a:prstGeom>
        </p:spPr>
      </p:pic>
    </p:spTree>
    <p:extLst>
      <p:ext uri="{BB962C8B-B14F-4D97-AF65-F5344CB8AC3E}">
        <p14:creationId xmlns:p14="http://schemas.microsoft.com/office/powerpoint/2010/main" val="1070636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385" name="Title 1"/>
          <p:cNvSpPr>
            <a:spLocks noGrp="1"/>
          </p:cNvSpPr>
          <p:nvPr>
            <p:ph type="title"/>
          </p:nvPr>
        </p:nvSpPr>
        <p:spPr>
          <a:xfrm>
            <a:off x="1673352" y="3501008"/>
            <a:ext cx="5797296" cy="855406"/>
          </a:xfrm>
          <a:noFill/>
          <a:ln>
            <a:solidFill>
              <a:schemeClr val="bg1"/>
            </a:solidFill>
          </a:ln>
        </p:spPr>
        <p:txBody>
          <a:bodyPr vert="horz" lIns="182880" tIns="182880" rIns="182880" bIns="182880" rtlCol="0" anchor="ctr">
            <a:normAutofit/>
          </a:bodyPr>
          <a:lstStyle/>
          <a:p>
            <a:r>
              <a:rPr lang="en-US" altLang="x-none" sz="2100" b="1" dirty="0">
                <a:solidFill>
                  <a:schemeClr val="bg1"/>
                </a:solidFill>
              </a:rPr>
              <a:t>CBD objectives</a:t>
            </a:r>
          </a:p>
        </p:txBody>
      </p:sp>
      <p:pic>
        <p:nvPicPr>
          <p:cNvPr id="8" name="Picture 7">
            <a:extLst>
              <a:ext uri="{FF2B5EF4-FFF2-40B4-BE49-F238E27FC236}">
                <a16:creationId xmlns:a16="http://schemas.microsoft.com/office/drawing/2014/main" id="{5BFC212F-3910-994C-92F9-02FBA8ED5C2D}"/>
              </a:ext>
            </a:extLst>
          </p:cNvPr>
          <p:cNvPicPr>
            <a:picLocks noChangeAspect="1"/>
          </p:cNvPicPr>
          <p:nvPr/>
        </p:nvPicPr>
        <p:blipFill rotWithShape="1">
          <a:blip r:embed="rId3">
            <a:extLst>
              <a:ext uri="{28A0092B-C50C-407E-A947-70E740481C1C}">
                <a14:useLocalDpi xmlns:a14="http://schemas.microsoft.com/office/drawing/2010/main"/>
              </a:ext>
            </a:extLst>
          </a:blip>
          <a:srcRect t="35638" b="14362"/>
          <a:stretch/>
        </p:blipFill>
        <p:spPr>
          <a:xfrm>
            <a:off x="20" y="-2"/>
            <a:ext cx="9143980" cy="3429000"/>
          </a:xfrm>
          <a:prstGeom prst="rect">
            <a:avLst/>
          </a:prstGeom>
        </p:spPr>
      </p:pic>
      <p:sp>
        <p:nvSpPr>
          <p:cNvPr id="2" name="Rectangle 1"/>
          <p:cNvSpPr/>
          <p:nvPr/>
        </p:nvSpPr>
        <p:spPr>
          <a:xfrm>
            <a:off x="611560" y="4730243"/>
            <a:ext cx="8856984" cy="2011923"/>
          </a:xfrm>
          <a:prstGeom prst="rect">
            <a:avLst/>
          </a:prstGeom>
        </p:spPr>
        <p:txBody>
          <a:bodyPr vert="horz" lIns="91440" tIns="45720" rIns="91440" bIns="45720" rtlCol="0">
            <a:noAutofit/>
          </a:bodyPr>
          <a:lstStyle/>
          <a:p>
            <a:pPr marL="342900" indent="-342900">
              <a:lnSpc>
                <a:spcPct val="90000"/>
              </a:lnSpc>
              <a:spcBef>
                <a:spcPts val="1000"/>
              </a:spcBef>
              <a:buClr>
                <a:schemeClr val="accent2"/>
              </a:buClr>
              <a:buFont typeface="Arial" panose="020B0604020202020204" pitchFamily="34" charset="0"/>
              <a:buChar char="•"/>
            </a:pPr>
            <a:r>
              <a:rPr lang="en-US" altLang="en-US" sz="2500" b="0" dirty="0">
                <a:solidFill>
                  <a:schemeClr val="bg1"/>
                </a:solidFill>
                <a:latin typeface="+mn-lt"/>
                <a:cs typeface="+mn-cs"/>
              </a:rPr>
              <a:t>Conservation of biodiversity</a:t>
            </a:r>
          </a:p>
          <a:p>
            <a:pPr marL="342900" indent="-342900">
              <a:lnSpc>
                <a:spcPct val="90000"/>
              </a:lnSpc>
              <a:spcBef>
                <a:spcPts val="1000"/>
              </a:spcBef>
              <a:buClr>
                <a:schemeClr val="accent2"/>
              </a:buClr>
              <a:buFont typeface="Arial" panose="020B0604020202020204" pitchFamily="34" charset="0"/>
              <a:buChar char="•"/>
            </a:pPr>
            <a:r>
              <a:rPr lang="en-US" altLang="en-US" sz="2500" b="0" dirty="0">
                <a:solidFill>
                  <a:schemeClr val="bg1"/>
                </a:solidFill>
                <a:latin typeface="+mn-lt"/>
                <a:cs typeface="+mn-cs"/>
              </a:rPr>
              <a:t>Sustainable use of its components</a:t>
            </a:r>
          </a:p>
          <a:p>
            <a:pPr marL="342900" indent="-342900">
              <a:lnSpc>
                <a:spcPct val="90000"/>
              </a:lnSpc>
              <a:spcBef>
                <a:spcPts val="1000"/>
              </a:spcBef>
              <a:buClr>
                <a:schemeClr val="accent2"/>
              </a:buClr>
              <a:buFont typeface="Arial" panose="020B0604020202020204" pitchFamily="34" charset="0"/>
              <a:buChar char="•"/>
            </a:pPr>
            <a:r>
              <a:rPr lang="en-US" altLang="en-US" sz="2500" b="0" dirty="0">
                <a:solidFill>
                  <a:schemeClr val="bg1"/>
                </a:solidFill>
                <a:latin typeface="+mn-lt"/>
                <a:cs typeface="+mn-cs"/>
              </a:rPr>
              <a:t>Fair and equitable access and benefit sharing regarding the utilization of genetic resources</a:t>
            </a:r>
          </a:p>
          <a:p>
            <a:pPr marL="342900" indent="-342900">
              <a:lnSpc>
                <a:spcPct val="90000"/>
              </a:lnSpc>
              <a:spcBef>
                <a:spcPts val="1000"/>
              </a:spcBef>
              <a:buClr>
                <a:schemeClr val="accent2"/>
              </a:buClr>
              <a:buFont typeface="Arial" panose="020B0604020202020204" pitchFamily="34" charset="0"/>
              <a:buChar char="•"/>
            </a:pPr>
            <a:endParaRPr lang="en-US" altLang="en-US" sz="2000" dirty="0">
              <a:solidFill>
                <a:schemeClr val="bg1"/>
              </a:solidFill>
              <a:latin typeface="+mn-lt"/>
              <a:cs typeface="+mn-cs"/>
            </a:endParaRPr>
          </a:p>
        </p:txBody>
      </p:sp>
      <p:sp>
        <p:nvSpPr>
          <p:cNvPr id="3" name="TextBox 2">
            <a:extLst>
              <a:ext uri="{FF2B5EF4-FFF2-40B4-BE49-F238E27FC236}">
                <a16:creationId xmlns:a16="http://schemas.microsoft.com/office/drawing/2014/main" id="{1B917FE7-B55B-DF4F-87E0-2E1362EEB7C0}"/>
              </a:ext>
            </a:extLst>
          </p:cNvPr>
          <p:cNvSpPr txBox="1"/>
          <p:nvPr/>
        </p:nvSpPr>
        <p:spPr>
          <a:xfrm>
            <a:off x="7443537" y="585536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97540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930BC020-BDBF-49EB-9898-BAB5BF559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29000"/>
            <a:ext cx="9144000" cy="3429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385" name="Title 1"/>
          <p:cNvSpPr>
            <a:spLocks noGrp="1"/>
          </p:cNvSpPr>
          <p:nvPr>
            <p:ph type="title"/>
          </p:nvPr>
        </p:nvSpPr>
        <p:spPr>
          <a:xfrm>
            <a:off x="1673352" y="3501008"/>
            <a:ext cx="5797296" cy="855406"/>
          </a:xfrm>
          <a:noFill/>
          <a:ln>
            <a:solidFill>
              <a:schemeClr val="bg1"/>
            </a:solidFill>
          </a:ln>
        </p:spPr>
        <p:txBody>
          <a:bodyPr vert="horz" lIns="182880" tIns="182880" rIns="182880" bIns="182880" rtlCol="0" anchor="ctr">
            <a:normAutofit/>
          </a:bodyPr>
          <a:lstStyle/>
          <a:p>
            <a:r>
              <a:rPr lang="en-US" altLang="x-none" sz="2100" b="1" dirty="0">
                <a:solidFill>
                  <a:schemeClr val="bg1"/>
                </a:solidFill>
              </a:rPr>
              <a:t>CBD Jurisdictional Scope</a:t>
            </a:r>
          </a:p>
        </p:txBody>
      </p:sp>
      <p:pic>
        <p:nvPicPr>
          <p:cNvPr id="8" name="Picture 7">
            <a:extLst>
              <a:ext uri="{FF2B5EF4-FFF2-40B4-BE49-F238E27FC236}">
                <a16:creationId xmlns:a16="http://schemas.microsoft.com/office/drawing/2014/main" id="{5BFC212F-3910-994C-92F9-02FBA8ED5C2D}"/>
              </a:ext>
            </a:extLst>
          </p:cNvPr>
          <p:cNvPicPr>
            <a:picLocks noChangeAspect="1"/>
          </p:cNvPicPr>
          <p:nvPr/>
        </p:nvPicPr>
        <p:blipFill rotWithShape="1">
          <a:blip r:embed="rId3">
            <a:extLst>
              <a:ext uri="{28A0092B-C50C-407E-A947-70E740481C1C}">
                <a14:useLocalDpi xmlns:a14="http://schemas.microsoft.com/office/drawing/2010/main"/>
              </a:ext>
            </a:extLst>
          </a:blip>
          <a:srcRect t="35638" b="14362"/>
          <a:stretch/>
        </p:blipFill>
        <p:spPr>
          <a:xfrm>
            <a:off x="20" y="-2"/>
            <a:ext cx="9143980" cy="3429000"/>
          </a:xfrm>
          <a:prstGeom prst="rect">
            <a:avLst/>
          </a:prstGeom>
        </p:spPr>
      </p:pic>
      <p:sp>
        <p:nvSpPr>
          <p:cNvPr id="2" name="Rectangle 1"/>
          <p:cNvSpPr/>
          <p:nvPr/>
        </p:nvSpPr>
        <p:spPr>
          <a:xfrm>
            <a:off x="143508" y="4509120"/>
            <a:ext cx="8856984" cy="2011923"/>
          </a:xfrm>
          <a:prstGeom prst="rect">
            <a:avLst/>
          </a:prstGeom>
        </p:spPr>
        <p:txBody>
          <a:bodyPr vert="horz" lIns="91440" tIns="45720" rIns="91440" bIns="45720" rtlCol="0">
            <a:noAutofit/>
          </a:bodyPr>
          <a:lstStyle/>
          <a:p>
            <a:pPr>
              <a:lnSpc>
                <a:spcPct val="90000"/>
              </a:lnSpc>
              <a:spcBef>
                <a:spcPts val="1000"/>
              </a:spcBef>
              <a:buClr>
                <a:schemeClr val="accent2"/>
              </a:buClr>
            </a:pPr>
            <a:r>
              <a:rPr lang="en-US" altLang="en-US" sz="2000" b="0" dirty="0">
                <a:solidFill>
                  <a:schemeClr val="bg1"/>
                </a:solidFill>
                <a:latin typeface="+mn-lt"/>
                <a:cs typeface="+mn-cs"/>
              </a:rPr>
              <a:t>The CBD provisions apply:</a:t>
            </a:r>
          </a:p>
          <a:p>
            <a:pPr>
              <a:lnSpc>
                <a:spcPct val="90000"/>
              </a:lnSpc>
              <a:spcBef>
                <a:spcPts val="1000"/>
              </a:spcBef>
              <a:buClr>
                <a:schemeClr val="accent2"/>
              </a:buClr>
            </a:pPr>
            <a:br>
              <a:rPr lang="en-US" altLang="en-US" sz="2000" b="0" dirty="0">
                <a:solidFill>
                  <a:schemeClr val="bg1"/>
                </a:solidFill>
                <a:latin typeface="+mn-lt"/>
                <a:cs typeface="+mn-cs"/>
              </a:rPr>
            </a:br>
            <a:r>
              <a:rPr lang="en-US" altLang="en-US" sz="2000" b="0" dirty="0">
                <a:solidFill>
                  <a:schemeClr val="bg1"/>
                </a:solidFill>
                <a:latin typeface="+mn-lt"/>
                <a:cs typeface="+mn-cs"/>
              </a:rPr>
              <a:t>(a) In the case of components of biological diversity, in areas within the limits of its national jurisdiction; and</a:t>
            </a:r>
          </a:p>
          <a:p>
            <a:pPr>
              <a:lnSpc>
                <a:spcPct val="90000"/>
              </a:lnSpc>
              <a:spcBef>
                <a:spcPts val="1000"/>
              </a:spcBef>
              <a:buClr>
                <a:schemeClr val="accent2"/>
              </a:buClr>
            </a:pPr>
            <a:r>
              <a:rPr lang="en-US" altLang="en-US" sz="2000" b="0" dirty="0">
                <a:solidFill>
                  <a:schemeClr val="bg1"/>
                </a:solidFill>
                <a:latin typeface="+mn-lt"/>
                <a:cs typeface="+mn-cs"/>
              </a:rPr>
              <a:t>(b) In the case of processes and activities, regardless of where their effects occur, carried out under its jurisdiction or control, within the area of its national jurisdiction or beyond the limits of national jurisdiction.</a:t>
            </a:r>
          </a:p>
          <a:p>
            <a:pPr>
              <a:lnSpc>
                <a:spcPct val="90000"/>
              </a:lnSpc>
              <a:spcBef>
                <a:spcPts val="1000"/>
              </a:spcBef>
              <a:buClr>
                <a:schemeClr val="accent2"/>
              </a:buClr>
            </a:pPr>
            <a:endParaRPr lang="en-US" altLang="en-US" sz="2000" dirty="0">
              <a:solidFill>
                <a:schemeClr val="bg1"/>
              </a:solidFill>
              <a:latin typeface="+mn-lt"/>
              <a:cs typeface="+mn-cs"/>
            </a:endParaRPr>
          </a:p>
        </p:txBody>
      </p:sp>
      <p:sp>
        <p:nvSpPr>
          <p:cNvPr id="3" name="TextBox 2">
            <a:extLst>
              <a:ext uri="{FF2B5EF4-FFF2-40B4-BE49-F238E27FC236}">
                <a16:creationId xmlns:a16="http://schemas.microsoft.com/office/drawing/2014/main" id="{1B917FE7-B55B-DF4F-87E0-2E1362EEB7C0}"/>
              </a:ext>
            </a:extLst>
          </p:cNvPr>
          <p:cNvSpPr txBox="1"/>
          <p:nvPr/>
        </p:nvSpPr>
        <p:spPr>
          <a:xfrm>
            <a:off x="7443537" y="585536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07721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243A2-4559-3F44-85AF-3C329E7CF120}"/>
              </a:ext>
            </a:extLst>
          </p:cNvPr>
          <p:cNvSpPr>
            <a:spLocks noGrp="1"/>
          </p:cNvSpPr>
          <p:nvPr>
            <p:ph type="title"/>
          </p:nvPr>
        </p:nvSpPr>
        <p:spPr/>
        <p:txBody>
          <a:bodyPr/>
          <a:lstStyle/>
          <a:p>
            <a:r>
              <a:rPr lang="en-US" dirty="0"/>
              <a:t>Ecosystem approach under the </a:t>
            </a:r>
            <a:r>
              <a:rPr lang="en-US" dirty="0" err="1"/>
              <a:t>cbd</a:t>
            </a:r>
            <a:endParaRPr lang="en-US" dirty="0"/>
          </a:p>
        </p:txBody>
      </p:sp>
      <p:sp>
        <p:nvSpPr>
          <p:cNvPr id="3" name="Text Placeholder 2">
            <a:extLst>
              <a:ext uri="{FF2B5EF4-FFF2-40B4-BE49-F238E27FC236}">
                <a16:creationId xmlns:a16="http://schemas.microsoft.com/office/drawing/2014/main" id="{FA1DB158-63CD-6D44-886A-37D596919FCB}"/>
              </a:ext>
            </a:extLst>
          </p:cNvPr>
          <p:cNvSpPr>
            <a:spLocks noGrp="1"/>
          </p:cNvSpPr>
          <p:nvPr>
            <p:ph type="body" idx="1"/>
          </p:nvPr>
        </p:nvSpPr>
        <p:spPr>
          <a:xfrm>
            <a:off x="323528" y="1916833"/>
            <a:ext cx="8568951" cy="4824536"/>
          </a:xfrm>
        </p:spPr>
        <p:txBody>
          <a:bodyPr>
            <a:normAutofit fontScale="92500" lnSpcReduction="10000"/>
          </a:bodyPr>
          <a:lstStyle/>
          <a:p>
            <a:r>
              <a:rPr lang="en-US" dirty="0">
                <a:solidFill>
                  <a:schemeClr val="tx1"/>
                </a:solidFill>
              </a:rPr>
              <a:t>Societal choice</a:t>
            </a:r>
          </a:p>
          <a:p>
            <a:r>
              <a:rPr lang="en-US" dirty="0" err="1">
                <a:solidFill>
                  <a:schemeClr val="tx1"/>
                </a:solidFill>
              </a:rPr>
              <a:t>Decentralised</a:t>
            </a:r>
            <a:r>
              <a:rPr lang="en-US" dirty="0">
                <a:solidFill>
                  <a:schemeClr val="tx1"/>
                </a:solidFill>
              </a:rPr>
              <a:t> management</a:t>
            </a:r>
          </a:p>
          <a:p>
            <a:r>
              <a:rPr lang="en-US" dirty="0">
                <a:solidFill>
                  <a:schemeClr val="tx1"/>
                </a:solidFill>
              </a:rPr>
              <a:t>Effects of activities on adjacent and other ecosystems should be considered</a:t>
            </a:r>
          </a:p>
          <a:p>
            <a:r>
              <a:rPr lang="en-US" dirty="0">
                <a:solidFill>
                  <a:schemeClr val="tx1"/>
                </a:solidFill>
              </a:rPr>
              <a:t>Market distortions that affect biodiversity should be reduced &amp; alignment of biodiversity conservation and sustainable use incentives</a:t>
            </a:r>
          </a:p>
          <a:p>
            <a:r>
              <a:rPr lang="en-US" dirty="0" err="1">
                <a:solidFill>
                  <a:schemeClr val="tx1"/>
                </a:solidFill>
              </a:rPr>
              <a:t>Internalisation</a:t>
            </a:r>
            <a:r>
              <a:rPr lang="en-US" dirty="0">
                <a:solidFill>
                  <a:schemeClr val="tx1"/>
                </a:solidFill>
              </a:rPr>
              <a:t> of costs</a:t>
            </a:r>
          </a:p>
          <a:p>
            <a:r>
              <a:rPr lang="en-US" dirty="0">
                <a:solidFill>
                  <a:schemeClr val="tx1"/>
                </a:solidFill>
              </a:rPr>
              <a:t>Conservation of ecosystem structure and functioning to maintain ES</a:t>
            </a:r>
          </a:p>
          <a:p>
            <a:r>
              <a:rPr lang="en-US" dirty="0">
                <a:solidFill>
                  <a:schemeClr val="tx1"/>
                </a:solidFill>
              </a:rPr>
              <a:t>Ecosystem management within the limits of their functioning</a:t>
            </a:r>
          </a:p>
          <a:p>
            <a:r>
              <a:rPr lang="en-US" dirty="0">
                <a:solidFill>
                  <a:schemeClr val="tx1"/>
                </a:solidFill>
              </a:rPr>
              <a:t>Appropriate spatial and temporal scales</a:t>
            </a:r>
          </a:p>
          <a:p>
            <a:r>
              <a:rPr lang="en-US" dirty="0">
                <a:solidFill>
                  <a:schemeClr val="tx1"/>
                </a:solidFill>
              </a:rPr>
              <a:t>Long-term conservation objectives</a:t>
            </a:r>
          </a:p>
          <a:p>
            <a:r>
              <a:rPr lang="en-US" dirty="0">
                <a:solidFill>
                  <a:schemeClr val="tx1"/>
                </a:solidFill>
              </a:rPr>
              <a:t>Proper balance between conservation and sustainable use</a:t>
            </a:r>
          </a:p>
          <a:p>
            <a:r>
              <a:rPr lang="en-US" dirty="0">
                <a:solidFill>
                  <a:schemeClr val="tx1"/>
                </a:solidFill>
              </a:rPr>
              <a:t>All sources of knowledge should be incorporated (scientific, TK, local)</a:t>
            </a:r>
          </a:p>
          <a:p>
            <a:r>
              <a:rPr lang="en-US" dirty="0">
                <a:solidFill>
                  <a:schemeClr val="tx1"/>
                </a:solidFill>
              </a:rPr>
              <a:t>Involvement of all sectors </a:t>
            </a:r>
          </a:p>
          <a:p>
            <a:endParaRPr lang="en-US" dirty="0"/>
          </a:p>
        </p:txBody>
      </p:sp>
    </p:spTree>
    <p:extLst>
      <p:ext uri="{BB962C8B-B14F-4D97-AF65-F5344CB8AC3E}">
        <p14:creationId xmlns:p14="http://schemas.microsoft.com/office/powerpoint/2010/main" val="6333613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8800"/>
            <a:ext cx="8778408" cy="47297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descr="C:\Users\joseph.appiott\Desktop\phpg4fST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28" y="2636912"/>
            <a:ext cx="5184576" cy="2499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a:extLst>
              <a:ext uri="{FF2B5EF4-FFF2-40B4-BE49-F238E27FC236}">
                <a16:creationId xmlns:a16="http://schemas.microsoft.com/office/drawing/2014/main" id="{8BC0B33A-136A-234D-A9F8-259C8847E7EA}"/>
              </a:ext>
            </a:extLst>
          </p:cNvPr>
          <p:cNvSpPr>
            <a:spLocks noGrp="1"/>
          </p:cNvSpPr>
          <p:nvPr>
            <p:ph type="title"/>
          </p:nvPr>
        </p:nvSpPr>
        <p:spPr>
          <a:xfrm>
            <a:off x="1599838" y="226543"/>
            <a:ext cx="5937755" cy="1188720"/>
          </a:xfrm>
        </p:spPr>
        <p:txBody>
          <a:bodyPr/>
          <a:lstStyle/>
          <a:p>
            <a:r>
              <a:rPr lang="en-US" dirty="0"/>
              <a:t>Mainstreaming biodiversity into the </a:t>
            </a:r>
            <a:r>
              <a:rPr lang="en-US" dirty="0" err="1"/>
              <a:t>sdgs</a:t>
            </a:r>
            <a:r>
              <a:rPr lang="en-US" dirty="0"/>
              <a:t> </a:t>
            </a:r>
          </a:p>
        </p:txBody>
      </p:sp>
    </p:spTree>
    <p:extLst>
      <p:ext uri="{BB962C8B-B14F-4D97-AF65-F5344CB8AC3E}">
        <p14:creationId xmlns:p14="http://schemas.microsoft.com/office/powerpoint/2010/main" val="25633769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xmlns:mv="urn:schemas-microsoft-com:mac:vml">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IE" sz="1800" b="1"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IE" sz="1800" b="1"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IE" sz="1800" b="1" i="0" u="none" strike="noStrike" cap="none" normalizeH="0" baseline="0" smtClean="0">
            <a:ln>
              <a:noFill/>
            </a:ln>
            <a:solidFill>
              <a:schemeClr val="tx1"/>
            </a:solidFill>
            <a:effectLst/>
            <a:latin typeface="Calibri"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IE" sz="1800" b="1" i="0" u="none" strike="noStrike" cap="none" normalizeH="0" baseline="0" smtClean="0">
            <a:ln>
              <a:noFill/>
            </a:ln>
            <a:solidFill>
              <a:schemeClr val="tx1"/>
            </a:solidFill>
            <a:effectLst/>
            <a:latin typeface="Calibri" pitchFamily="34"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cean - pic1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cean - pic3 background">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26178</TotalTime>
  <Words>2231</Words>
  <Application>Microsoft Macintosh PowerPoint</Application>
  <PresentationFormat>On-screen Show (4:3)</PresentationFormat>
  <Paragraphs>170</Paragraphs>
  <Slides>28</Slides>
  <Notes>11</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28</vt:i4>
      </vt:variant>
    </vt:vector>
  </HeadingPairs>
  <TitlesOfParts>
    <vt:vector size="47" baseType="lpstr">
      <vt:lpstr>ＭＳ Ｐゴシック</vt:lpstr>
      <vt:lpstr>Arial</vt:lpstr>
      <vt:lpstr>Avenir Book</vt:lpstr>
      <vt:lpstr>Calibri</vt:lpstr>
      <vt:lpstr>Courier New</vt:lpstr>
      <vt:lpstr>Gill Sans MT</vt:lpstr>
      <vt:lpstr>Times New Roman</vt:lpstr>
      <vt:lpstr>Wingdings</vt:lpstr>
      <vt:lpstr>Default Design</vt:lpstr>
      <vt:lpstr>1_Default Design</vt:lpstr>
      <vt:lpstr>Ocean - pic1 background</vt:lpstr>
      <vt:lpstr>1_Ocean - pic1 background</vt:lpstr>
      <vt:lpstr>2_Ocean - pic1 background</vt:lpstr>
      <vt:lpstr>3_Ocean - pic1 background</vt:lpstr>
      <vt:lpstr>4_Ocean - pic1 background</vt:lpstr>
      <vt:lpstr>5_Ocean - pic1 background</vt:lpstr>
      <vt:lpstr>Ocean - pic3 background</vt:lpstr>
      <vt:lpstr>6_Ocean - pic1 background</vt:lpstr>
      <vt:lpstr>Parcel</vt:lpstr>
      <vt:lpstr>The Ecosystem approach as frame for the coherent implementation of sdg14</vt:lpstr>
      <vt:lpstr>Overview</vt:lpstr>
      <vt:lpstr>The law of the sea</vt:lpstr>
      <vt:lpstr>Ecosystem approach reflected in UNCLOS and UNFSA</vt:lpstr>
      <vt:lpstr>PROTECTION OF THE MARINE ENVIRONMENT  (Part XII)</vt:lpstr>
      <vt:lpstr>CBD objectives</vt:lpstr>
      <vt:lpstr>CBD Jurisdictional Scope</vt:lpstr>
      <vt:lpstr>Ecosystem approach under the cbd</vt:lpstr>
      <vt:lpstr>Mainstreaming biodiversity into the sdgs </vt:lpstr>
      <vt:lpstr>SDG 14</vt:lpstr>
      <vt:lpstr>PowerPoint Presentation</vt:lpstr>
      <vt:lpstr>Area-based Management tools</vt:lpstr>
      <vt:lpstr>PowerPoint Presentation</vt:lpstr>
      <vt:lpstr>PowerPoint Presentation</vt:lpstr>
      <vt:lpstr>effectively and equitably managed</vt:lpstr>
      <vt:lpstr>PowerPoint Presentation</vt:lpstr>
      <vt:lpstr>ABMT: Definition</vt:lpstr>
      <vt:lpstr>Connectivity</vt:lpstr>
      <vt:lpstr>PowerPoint Presentation</vt:lpstr>
      <vt:lpstr>Connectivity</vt:lpstr>
      <vt:lpstr>Marine Protected areas</vt:lpstr>
      <vt:lpstr>other effective area-based conservation measures (OECMS)</vt:lpstr>
      <vt:lpstr>Possible OECMs: VMEs, LMMAs, PSSAs, etc</vt:lpstr>
      <vt:lpstr>The Need for cross-sectoral approaches</vt:lpstr>
      <vt:lpstr>Integrated into Seascapes: Marine spatial planning</vt:lpstr>
      <vt:lpstr>2020: a Super year for oceans</vt:lpstr>
      <vt:lpstr>Post-2020 Global biodiversity framework</vt:lpstr>
      <vt:lpstr>PowerPoint Presentation</vt:lpstr>
    </vt:vector>
  </TitlesOfParts>
  <Company>WWF International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for Planet Oceans’ Fisheries</dc:title>
  <dc:creator>KShort</dc:creator>
  <cp:lastModifiedBy>Daniela Diz</cp:lastModifiedBy>
  <cp:revision>739</cp:revision>
  <cp:lastPrinted>2017-10-18T11:40:46Z</cp:lastPrinted>
  <dcterms:created xsi:type="dcterms:W3CDTF">2009-03-09T10:53:14Z</dcterms:created>
  <dcterms:modified xsi:type="dcterms:W3CDTF">2020-01-22T06:18:34Z</dcterms:modified>
</cp:coreProperties>
</file>