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f"/>
  <Default Extension="web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1.xml" ContentType="application/inkml+xml"/>
  <Override PartName="/ppt/ink/ink2.xml" ContentType="application/inkml+xml"/>
  <Override PartName="/ppt/notesSlides/notesSlide2.xml" ContentType="application/vnd.openxmlformats-officedocument.presentationml.notesSlide+xml"/>
  <Override PartName="/ppt/ink/ink3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6" r:id="rId3"/>
    <p:sldMasterId id="2147483708" r:id="rId4"/>
    <p:sldMasterId id="2147483720" r:id="rId5"/>
  </p:sldMasterIdLst>
  <p:notesMasterIdLst>
    <p:notesMasterId r:id="rId31"/>
  </p:notesMasterIdLst>
  <p:sldIdLst>
    <p:sldId id="258" r:id="rId6"/>
    <p:sldId id="366" r:id="rId7"/>
    <p:sldId id="370" r:id="rId8"/>
    <p:sldId id="367" r:id="rId9"/>
    <p:sldId id="368" r:id="rId10"/>
    <p:sldId id="369" r:id="rId11"/>
    <p:sldId id="356" r:id="rId12"/>
    <p:sldId id="362" r:id="rId13"/>
    <p:sldId id="363" r:id="rId14"/>
    <p:sldId id="364" r:id="rId15"/>
    <p:sldId id="339" r:id="rId16"/>
    <p:sldId id="329" r:id="rId17"/>
    <p:sldId id="340" r:id="rId18"/>
    <p:sldId id="358" r:id="rId19"/>
    <p:sldId id="310" r:id="rId20"/>
    <p:sldId id="351" r:id="rId21"/>
    <p:sldId id="365" r:id="rId22"/>
    <p:sldId id="357" r:id="rId23"/>
    <p:sldId id="317" r:id="rId24"/>
    <p:sldId id="324" r:id="rId25"/>
    <p:sldId id="371" r:id="rId26"/>
    <p:sldId id="335" r:id="rId27"/>
    <p:sldId id="349" r:id="rId28"/>
    <p:sldId id="273" r:id="rId29"/>
    <p:sldId id="306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81" d="100"/>
          <a:sy n="81" d="100"/>
        </p:scale>
        <p:origin x="6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ableStyles" Target="tableStyles.xml"/><Relationship Id="rId8" Type="http://schemas.openxmlformats.org/officeDocument/2006/relationships/slide" Target="slides/slide3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265209-55C5-4207-943D-3C16A0AFC71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2D23969-2507-485E-9B3B-15DFD9AAF5FD}">
      <dgm:prSet/>
      <dgm:spPr/>
      <dgm:t>
        <a:bodyPr/>
        <a:lstStyle/>
        <a:p>
          <a:r>
            <a:rPr lang="en-GB"/>
            <a:t>What do we mean by transformative governance?</a:t>
          </a:r>
          <a:endParaRPr lang="en-US"/>
        </a:p>
      </dgm:t>
    </dgm:pt>
    <dgm:pt modelId="{4BA5D897-7079-46C3-94DF-0D0A53A61C93}" type="parTrans" cxnId="{7F4F174C-F6BA-4DB8-A6AF-3D0E944E3C44}">
      <dgm:prSet/>
      <dgm:spPr/>
      <dgm:t>
        <a:bodyPr/>
        <a:lstStyle/>
        <a:p>
          <a:endParaRPr lang="en-US"/>
        </a:p>
      </dgm:t>
    </dgm:pt>
    <dgm:pt modelId="{37A28AEF-658E-48B6-B007-90C28B1087DD}" type="sibTrans" cxnId="{7F4F174C-F6BA-4DB8-A6AF-3D0E944E3C44}">
      <dgm:prSet/>
      <dgm:spPr/>
      <dgm:t>
        <a:bodyPr/>
        <a:lstStyle/>
        <a:p>
          <a:endParaRPr lang="en-US"/>
        </a:p>
      </dgm:t>
    </dgm:pt>
    <dgm:pt modelId="{6EA98008-8B76-4744-B681-C69096188982}">
      <dgm:prSet/>
      <dgm:spPr/>
      <dgm:t>
        <a:bodyPr/>
        <a:lstStyle/>
        <a:p>
          <a:r>
            <a:rPr lang="en-GB" dirty="0"/>
            <a:t>MSP as a transformative </a:t>
          </a:r>
          <a:r>
            <a:rPr lang="en-GB" i="1" dirty="0"/>
            <a:t>concept </a:t>
          </a:r>
          <a:r>
            <a:rPr lang="en-GB" dirty="0"/>
            <a:t>– but regressive </a:t>
          </a:r>
          <a:r>
            <a:rPr lang="en-GB" i="1" dirty="0"/>
            <a:t>practice</a:t>
          </a:r>
          <a:r>
            <a:rPr lang="en-GB" dirty="0"/>
            <a:t>.</a:t>
          </a:r>
          <a:endParaRPr lang="en-US" dirty="0"/>
        </a:p>
      </dgm:t>
    </dgm:pt>
    <dgm:pt modelId="{D00AAB15-1861-42D1-A6A1-3E8EBC64533F}" type="parTrans" cxnId="{85C15BB8-360E-4F00-A44F-69BBE390C82F}">
      <dgm:prSet/>
      <dgm:spPr/>
      <dgm:t>
        <a:bodyPr/>
        <a:lstStyle/>
        <a:p>
          <a:endParaRPr lang="en-US"/>
        </a:p>
      </dgm:t>
    </dgm:pt>
    <dgm:pt modelId="{DBC0270C-ADEF-4BE9-AE57-0B69DD659121}" type="sibTrans" cxnId="{85C15BB8-360E-4F00-A44F-69BBE390C82F}">
      <dgm:prSet/>
      <dgm:spPr/>
      <dgm:t>
        <a:bodyPr/>
        <a:lstStyle/>
        <a:p>
          <a:endParaRPr lang="en-US"/>
        </a:p>
      </dgm:t>
    </dgm:pt>
    <dgm:pt modelId="{D0234AE2-E5FF-4F25-B680-833B169D924C}">
      <dgm:prSet/>
      <dgm:spPr/>
      <dgm:t>
        <a:bodyPr/>
        <a:lstStyle/>
        <a:p>
          <a:r>
            <a:rPr lang="en-GB" dirty="0"/>
            <a:t>How do we recapture MSP’s radical potential?</a:t>
          </a:r>
          <a:endParaRPr lang="en-US" dirty="0"/>
        </a:p>
      </dgm:t>
    </dgm:pt>
    <dgm:pt modelId="{3EA6762F-E435-40A5-B8B1-B763E153F72D}" type="parTrans" cxnId="{4806B406-3251-46AD-9FF9-AD74ACB1ABD3}">
      <dgm:prSet/>
      <dgm:spPr/>
      <dgm:t>
        <a:bodyPr/>
        <a:lstStyle/>
        <a:p>
          <a:endParaRPr lang="en-US"/>
        </a:p>
      </dgm:t>
    </dgm:pt>
    <dgm:pt modelId="{4202FB4B-67A8-4590-BD83-29F64300397C}" type="sibTrans" cxnId="{4806B406-3251-46AD-9FF9-AD74ACB1ABD3}">
      <dgm:prSet/>
      <dgm:spPr/>
      <dgm:t>
        <a:bodyPr/>
        <a:lstStyle/>
        <a:p>
          <a:endParaRPr lang="en-US"/>
        </a:p>
      </dgm:t>
    </dgm:pt>
    <dgm:pt modelId="{6F6DE004-9022-45E9-B99E-186CCEF7D5AB}">
      <dgm:prSet/>
      <dgm:spPr/>
      <dgm:t>
        <a:bodyPr/>
        <a:lstStyle/>
        <a:p>
          <a:r>
            <a:rPr lang="en-GB"/>
            <a:t>Questions for social scientists evaluating transformative gov. </a:t>
          </a:r>
          <a:endParaRPr lang="en-US"/>
        </a:p>
      </dgm:t>
    </dgm:pt>
    <dgm:pt modelId="{E78F0333-C618-4FF1-9057-B582719CA13E}" type="parTrans" cxnId="{081493E2-2FAD-4BED-BFA4-9ADDB617C58F}">
      <dgm:prSet/>
      <dgm:spPr/>
      <dgm:t>
        <a:bodyPr/>
        <a:lstStyle/>
        <a:p>
          <a:endParaRPr lang="en-US"/>
        </a:p>
      </dgm:t>
    </dgm:pt>
    <dgm:pt modelId="{CC806B32-7413-4772-9D38-9DF4F6BCF638}" type="sibTrans" cxnId="{081493E2-2FAD-4BED-BFA4-9ADDB617C58F}">
      <dgm:prSet/>
      <dgm:spPr/>
      <dgm:t>
        <a:bodyPr/>
        <a:lstStyle/>
        <a:p>
          <a:endParaRPr lang="en-US"/>
        </a:p>
      </dgm:t>
    </dgm:pt>
    <dgm:pt modelId="{EDC6C058-1775-4F3A-8663-D931AD8EAA8E}" type="pres">
      <dgm:prSet presAssocID="{CA265209-55C5-4207-943D-3C16A0AFC71F}" presName="root" presStyleCnt="0">
        <dgm:presLayoutVars>
          <dgm:dir/>
          <dgm:resizeHandles val="exact"/>
        </dgm:presLayoutVars>
      </dgm:prSet>
      <dgm:spPr/>
    </dgm:pt>
    <dgm:pt modelId="{B89554B3-E421-49A5-92AF-1EC467143096}" type="pres">
      <dgm:prSet presAssocID="{B2D23969-2507-485E-9B3B-15DFD9AAF5FD}" presName="compNode" presStyleCnt="0"/>
      <dgm:spPr/>
    </dgm:pt>
    <dgm:pt modelId="{834649C4-DFED-4F0B-BB11-0198BD0200E5}" type="pres">
      <dgm:prSet presAssocID="{B2D23969-2507-485E-9B3B-15DFD9AAF5FD}" presName="bgRect" presStyleLbl="bgShp" presStyleIdx="0" presStyleCnt="4"/>
      <dgm:spPr/>
    </dgm:pt>
    <dgm:pt modelId="{EDF5C10C-B871-41D1-B47B-18D6A63FF8C3}" type="pres">
      <dgm:prSet presAssocID="{B2D23969-2507-485E-9B3B-15DFD9AAF5FD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0C78794C-406A-4193-9982-53733F7358A0}" type="pres">
      <dgm:prSet presAssocID="{B2D23969-2507-485E-9B3B-15DFD9AAF5FD}" presName="spaceRect" presStyleCnt="0"/>
      <dgm:spPr/>
    </dgm:pt>
    <dgm:pt modelId="{352BB759-C7D4-4BC0-9417-EAA6BA1166E4}" type="pres">
      <dgm:prSet presAssocID="{B2D23969-2507-485E-9B3B-15DFD9AAF5FD}" presName="parTx" presStyleLbl="revTx" presStyleIdx="0" presStyleCnt="4">
        <dgm:presLayoutVars>
          <dgm:chMax val="0"/>
          <dgm:chPref val="0"/>
        </dgm:presLayoutVars>
      </dgm:prSet>
      <dgm:spPr/>
    </dgm:pt>
    <dgm:pt modelId="{AD7E11B9-D105-4832-A818-162280391FCB}" type="pres">
      <dgm:prSet presAssocID="{37A28AEF-658E-48B6-B007-90C28B1087DD}" presName="sibTrans" presStyleCnt="0"/>
      <dgm:spPr/>
    </dgm:pt>
    <dgm:pt modelId="{7AC44839-4518-42B4-B2D3-1458E09DE61F}" type="pres">
      <dgm:prSet presAssocID="{6EA98008-8B76-4744-B681-C69096188982}" presName="compNode" presStyleCnt="0"/>
      <dgm:spPr/>
    </dgm:pt>
    <dgm:pt modelId="{9168210B-8F0E-4548-AB7E-670837BF0FD0}" type="pres">
      <dgm:prSet presAssocID="{6EA98008-8B76-4744-B681-C69096188982}" presName="bgRect" presStyleLbl="bgShp" presStyleIdx="1" presStyleCnt="4"/>
      <dgm:spPr/>
    </dgm:pt>
    <dgm:pt modelId="{423733DF-96D3-4E1C-9616-A4DC833E57E8}" type="pres">
      <dgm:prSet presAssocID="{6EA98008-8B76-4744-B681-C69096188982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graph with downward trend"/>
        </a:ext>
      </dgm:extLst>
    </dgm:pt>
    <dgm:pt modelId="{EEA83BD9-0A36-4A0C-A1B7-0CC36A0E5679}" type="pres">
      <dgm:prSet presAssocID="{6EA98008-8B76-4744-B681-C69096188982}" presName="spaceRect" presStyleCnt="0"/>
      <dgm:spPr/>
    </dgm:pt>
    <dgm:pt modelId="{162EEB32-E4CA-4DAB-9A34-6B6E017DFE90}" type="pres">
      <dgm:prSet presAssocID="{6EA98008-8B76-4744-B681-C69096188982}" presName="parTx" presStyleLbl="revTx" presStyleIdx="1" presStyleCnt="4">
        <dgm:presLayoutVars>
          <dgm:chMax val="0"/>
          <dgm:chPref val="0"/>
        </dgm:presLayoutVars>
      </dgm:prSet>
      <dgm:spPr/>
    </dgm:pt>
    <dgm:pt modelId="{EAC0BF6C-6620-4A95-942C-A4CDCB35F8AB}" type="pres">
      <dgm:prSet presAssocID="{DBC0270C-ADEF-4BE9-AE57-0B69DD659121}" presName="sibTrans" presStyleCnt="0"/>
      <dgm:spPr/>
    </dgm:pt>
    <dgm:pt modelId="{76189EB5-B312-43AE-BA42-FD3467A6FD23}" type="pres">
      <dgm:prSet presAssocID="{D0234AE2-E5FF-4F25-B680-833B169D924C}" presName="compNode" presStyleCnt="0"/>
      <dgm:spPr/>
    </dgm:pt>
    <dgm:pt modelId="{C66C203F-ECD7-461C-8B59-744ADB233587}" type="pres">
      <dgm:prSet presAssocID="{D0234AE2-E5FF-4F25-B680-833B169D924C}" presName="bgRect" presStyleLbl="bgShp" presStyleIdx="2" presStyleCnt="4"/>
      <dgm:spPr/>
    </dgm:pt>
    <dgm:pt modelId="{D9FA69AA-6EB5-4FD0-8D98-FDED73D4E1C9}" type="pres">
      <dgm:prSet presAssocID="{D0234AE2-E5FF-4F25-B680-833B169D924C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 mark"/>
        </a:ext>
      </dgm:extLst>
    </dgm:pt>
    <dgm:pt modelId="{8FBD44F3-C0A8-42A0-959B-179DB1E0D773}" type="pres">
      <dgm:prSet presAssocID="{D0234AE2-E5FF-4F25-B680-833B169D924C}" presName="spaceRect" presStyleCnt="0"/>
      <dgm:spPr/>
    </dgm:pt>
    <dgm:pt modelId="{516FC8A0-F217-41D6-BDF3-46F4DDFF79D4}" type="pres">
      <dgm:prSet presAssocID="{D0234AE2-E5FF-4F25-B680-833B169D924C}" presName="parTx" presStyleLbl="revTx" presStyleIdx="2" presStyleCnt="4">
        <dgm:presLayoutVars>
          <dgm:chMax val="0"/>
          <dgm:chPref val="0"/>
        </dgm:presLayoutVars>
      </dgm:prSet>
      <dgm:spPr/>
    </dgm:pt>
    <dgm:pt modelId="{F3DC3D09-3EB2-4EC0-B240-74E4ABCC4AB4}" type="pres">
      <dgm:prSet presAssocID="{4202FB4B-67A8-4590-BD83-29F64300397C}" presName="sibTrans" presStyleCnt="0"/>
      <dgm:spPr/>
    </dgm:pt>
    <dgm:pt modelId="{4C2F837D-B32D-4B2E-91B0-7054EB0BE920}" type="pres">
      <dgm:prSet presAssocID="{6F6DE004-9022-45E9-B99E-186CCEF7D5AB}" presName="compNode" presStyleCnt="0"/>
      <dgm:spPr/>
    </dgm:pt>
    <dgm:pt modelId="{D63259B0-1718-4A00-9268-0D6C9DBB0643}" type="pres">
      <dgm:prSet presAssocID="{6F6DE004-9022-45E9-B99E-186CCEF7D5AB}" presName="bgRect" presStyleLbl="bgShp" presStyleIdx="3" presStyleCnt="4"/>
      <dgm:spPr/>
    </dgm:pt>
    <dgm:pt modelId="{C55A586D-0113-40A7-92E6-F448C6219545}" type="pres">
      <dgm:prSet presAssocID="{6F6DE004-9022-45E9-B99E-186CCEF7D5AB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7622E4F3-CCBC-406E-83B6-0224FDD1668D}" type="pres">
      <dgm:prSet presAssocID="{6F6DE004-9022-45E9-B99E-186CCEF7D5AB}" presName="spaceRect" presStyleCnt="0"/>
      <dgm:spPr/>
    </dgm:pt>
    <dgm:pt modelId="{9BB0E997-A4F1-4076-81DC-57801665ADC1}" type="pres">
      <dgm:prSet presAssocID="{6F6DE004-9022-45E9-B99E-186CCEF7D5AB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0B8D8205-F592-4907-8FCC-F356DB89DE4D}" type="presOf" srcId="{B2D23969-2507-485E-9B3B-15DFD9AAF5FD}" destId="{352BB759-C7D4-4BC0-9417-EAA6BA1166E4}" srcOrd="0" destOrd="0" presId="urn:microsoft.com/office/officeart/2018/2/layout/IconVerticalSolidList"/>
    <dgm:cxn modelId="{4806B406-3251-46AD-9FF9-AD74ACB1ABD3}" srcId="{CA265209-55C5-4207-943D-3C16A0AFC71F}" destId="{D0234AE2-E5FF-4F25-B680-833B169D924C}" srcOrd="2" destOrd="0" parTransId="{3EA6762F-E435-40A5-B8B1-B763E153F72D}" sibTransId="{4202FB4B-67A8-4590-BD83-29F64300397C}"/>
    <dgm:cxn modelId="{83B1DD30-2DF6-457E-B2EE-889BC16ED8E8}" type="presOf" srcId="{6EA98008-8B76-4744-B681-C69096188982}" destId="{162EEB32-E4CA-4DAB-9A34-6B6E017DFE90}" srcOrd="0" destOrd="0" presId="urn:microsoft.com/office/officeart/2018/2/layout/IconVerticalSolidList"/>
    <dgm:cxn modelId="{4ECBF440-BDCA-4FB9-917F-C5267F5B0D54}" type="presOf" srcId="{D0234AE2-E5FF-4F25-B680-833B169D924C}" destId="{516FC8A0-F217-41D6-BDF3-46F4DDFF79D4}" srcOrd="0" destOrd="0" presId="urn:microsoft.com/office/officeart/2018/2/layout/IconVerticalSolidList"/>
    <dgm:cxn modelId="{7F4F174C-F6BA-4DB8-A6AF-3D0E944E3C44}" srcId="{CA265209-55C5-4207-943D-3C16A0AFC71F}" destId="{B2D23969-2507-485E-9B3B-15DFD9AAF5FD}" srcOrd="0" destOrd="0" parTransId="{4BA5D897-7079-46C3-94DF-0D0A53A61C93}" sibTransId="{37A28AEF-658E-48B6-B007-90C28B1087DD}"/>
    <dgm:cxn modelId="{C812AF76-B77F-4879-8EB1-ACEFD9B6266D}" type="presOf" srcId="{6F6DE004-9022-45E9-B99E-186CCEF7D5AB}" destId="{9BB0E997-A4F1-4076-81DC-57801665ADC1}" srcOrd="0" destOrd="0" presId="urn:microsoft.com/office/officeart/2018/2/layout/IconVerticalSolidList"/>
    <dgm:cxn modelId="{FE182A79-596E-49E3-A098-BA901B26D2C4}" type="presOf" srcId="{CA265209-55C5-4207-943D-3C16A0AFC71F}" destId="{EDC6C058-1775-4F3A-8663-D931AD8EAA8E}" srcOrd="0" destOrd="0" presId="urn:microsoft.com/office/officeart/2018/2/layout/IconVerticalSolidList"/>
    <dgm:cxn modelId="{85C15BB8-360E-4F00-A44F-69BBE390C82F}" srcId="{CA265209-55C5-4207-943D-3C16A0AFC71F}" destId="{6EA98008-8B76-4744-B681-C69096188982}" srcOrd="1" destOrd="0" parTransId="{D00AAB15-1861-42D1-A6A1-3E8EBC64533F}" sibTransId="{DBC0270C-ADEF-4BE9-AE57-0B69DD659121}"/>
    <dgm:cxn modelId="{081493E2-2FAD-4BED-BFA4-9ADDB617C58F}" srcId="{CA265209-55C5-4207-943D-3C16A0AFC71F}" destId="{6F6DE004-9022-45E9-B99E-186CCEF7D5AB}" srcOrd="3" destOrd="0" parTransId="{E78F0333-C618-4FF1-9057-B582719CA13E}" sibTransId="{CC806B32-7413-4772-9D38-9DF4F6BCF638}"/>
    <dgm:cxn modelId="{D4DCB0A9-D316-4C65-A739-823BCB0DE1EA}" type="presParOf" srcId="{EDC6C058-1775-4F3A-8663-D931AD8EAA8E}" destId="{B89554B3-E421-49A5-92AF-1EC467143096}" srcOrd="0" destOrd="0" presId="urn:microsoft.com/office/officeart/2018/2/layout/IconVerticalSolidList"/>
    <dgm:cxn modelId="{04BB840D-0E27-40FB-AD82-C9A3AB1923ED}" type="presParOf" srcId="{B89554B3-E421-49A5-92AF-1EC467143096}" destId="{834649C4-DFED-4F0B-BB11-0198BD0200E5}" srcOrd="0" destOrd="0" presId="urn:microsoft.com/office/officeart/2018/2/layout/IconVerticalSolidList"/>
    <dgm:cxn modelId="{1E500361-9E5D-4559-B4F6-4EC7E66DFF3D}" type="presParOf" srcId="{B89554B3-E421-49A5-92AF-1EC467143096}" destId="{EDF5C10C-B871-41D1-B47B-18D6A63FF8C3}" srcOrd="1" destOrd="0" presId="urn:microsoft.com/office/officeart/2018/2/layout/IconVerticalSolidList"/>
    <dgm:cxn modelId="{50A9FE01-FD43-4065-BAC2-E6E7455B5AEE}" type="presParOf" srcId="{B89554B3-E421-49A5-92AF-1EC467143096}" destId="{0C78794C-406A-4193-9982-53733F7358A0}" srcOrd="2" destOrd="0" presId="urn:microsoft.com/office/officeart/2018/2/layout/IconVerticalSolidList"/>
    <dgm:cxn modelId="{EB00DCCB-ADF0-487A-A02F-51F6B6DC63FD}" type="presParOf" srcId="{B89554B3-E421-49A5-92AF-1EC467143096}" destId="{352BB759-C7D4-4BC0-9417-EAA6BA1166E4}" srcOrd="3" destOrd="0" presId="urn:microsoft.com/office/officeart/2018/2/layout/IconVerticalSolidList"/>
    <dgm:cxn modelId="{70E6FC39-E049-4A4B-B666-1A0983383FE5}" type="presParOf" srcId="{EDC6C058-1775-4F3A-8663-D931AD8EAA8E}" destId="{AD7E11B9-D105-4832-A818-162280391FCB}" srcOrd="1" destOrd="0" presId="urn:microsoft.com/office/officeart/2018/2/layout/IconVerticalSolidList"/>
    <dgm:cxn modelId="{634CFFE1-254F-41EF-979C-88053094EADF}" type="presParOf" srcId="{EDC6C058-1775-4F3A-8663-D931AD8EAA8E}" destId="{7AC44839-4518-42B4-B2D3-1458E09DE61F}" srcOrd="2" destOrd="0" presId="urn:microsoft.com/office/officeart/2018/2/layout/IconVerticalSolidList"/>
    <dgm:cxn modelId="{97A33075-7C68-4703-BF0E-C47D5829EC0F}" type="presParOf" srcId="{7AC44839-4518-42B4-B2D3-1458E09DE61F}" destId="{9168210B-8F0E-4548-AB7E-670837BF0FD0}" srcOrd="0" destOrd="0" presId="urn:microsoft.com/office/officeart/2018/2/layout/IconVerticalSolidList"/>
    <dgm:cxn modelId="{54BA4F64-860B-4C40-A283-4EE881D5777A}" type="presParOf" srcId="{7AC44839-4518-42B4-B2D3-1458E09DE61F}" destId="{423733DF-96D3-4E1C-9616-A4DC833E57E8}" srcOrd="1" destOrd="0" presId="urn:microsoft.com/office/officeart/2018/2/layout/IconVerticalSolidList"/>
    <dgm:cxn modelId="{67C24ABB-DFA9-4B5D-B118-8CC0596817AB}" type="presParOf" srcId="{7AC44839-4518-42B4-B2D3-1458E09DE61F}" destId="{EEA83BD9-0A36-4A0C-A1B7-0CC36A0E5679}" srcOrd="2" destOrd="0" presId="urn:microsoft.com/office/officeart/2018/2/layout/IconVerticalSolidList"/>
    <dgm:cxn modelId="{F5987A98-DBBD-493E-AFFA-128BB22D8A18}" type="presParOf" srcId="{7AC44839-4518-42B4-B2D3-1458E09DE61F}" destId="{162EEB32-E4CA-4DAB-9A34-6B6E017DFE90}" srcOrd="3" destOrd="0" presId="urn:microsoft.com/office/officeart/2018/2/layout/IconVerticalSolidList"/>
    <dgm:cxn modelId="{97115088-676F-4E13-9788-0D8304173D70}" type="presParOf" srcId="{EDC6C058-1775-4F3A-8663-D931AD8EAA8E}" destId="{EAC0BF6C-6620-4A95-942C-A4CDCB35F8AB}" srcOrd="3" destOrd="0" presId="urn:microsoft.com/office/officeart/2018/2/layout/IconVerticalSolidList"/>
    <dgm:cxn modelId="{CA37CFB9-DC2A-47AE-87F8-CEA1AED3FE7E}" type="presParOf" srcId="{EDC6C058-1775-4F3A-8663-D931AD8EAA8E}" destId="{76189EB5-B312-43AE-BA42-FD3467A6FD23}" srcOrd="4" destOrd="0" presId="urn:microsoft.com/office/officeart/2018/2/layout/IconVerticalSolidList"/>
    <dgm:cxn modelId="{D1A3811A-A45E-4E42-9275-E11577105C61}" type="presParOf" srcId="{76189EB5-B312-43AE-BA42-FD3467A6FD23}" destId="{C66C203F-ECD7-461C-8B59-744ADB233587}" srcOrd="0" destOrd="0" presId="urn:microsoft.com/office/officeart/2018/2/layout/IconVerticalSolidList"/>
    <dgm:cxn modelId="{D2DC4CA2-2F29-442F-B06F-B34A9AA9471C}" type="presParOf" srcId="{76189EB5-B312-43AE-BA42-FD3467A6FD23}" destId="{D9FA69AA-6EB5-4FD0-8D98-FDED73D4E1C9}" srcOrd="1" destOrd="0" presId="urn:microsoft.com/office/officeart/2018/2/layout/IconVerticalSolidList"/>
    <dgm:cxn modelId="{5E891227-CE1E-4E05-929C-A2EAE86A1AAE}" type="presParOf" srcId="{76189EB5-B312-43AE-BA42-FD3467A6FD23}" destId="{8FBD44F3-C0A8-42A0-959B-179DB1E0D773}" srcOrd="2" destOrd="0" presId="urn:microsoft.com/office/officeart/2018/2/layout/IconVerticalSolidList"/>
    <dgm:cxn modelId="{831BD393-3CE3-427D-BF3C-7E82198A956A}" type="presParOf" srcId="{76189EB5-B312-43AE-BA42-FD3467A6FD23}" destId="{516FC8A0-F217-41D6-BDF3-46F4DDFF79D4}" srcOrd="3" destOrd="0" presId="urn:microsoft.com/office/officeart/2018/2/layout/IconVerticalSolidList"/>
    <dgm:cxn modelId="{DEA0CF91-3E0F-4C0B-AEC9-36D1C4E3E2BA}" type="presParOf" srcId="{EDC6C058-1775-4F3A-8663-D931AD8EAA8E}" destId="{F3DC3D09-3EB2-4EC0-B240-74E4ABCC4AB4}" srcOrd="5" destOrd="0" presId="urn:microsoft.com/office/officeart/2018/2/layout/IconVerticalSolidList"/>
    <dgm:cxn modelId="{F7221875-3B7E-49C5-BA6C-AE9815626D34}" type="presParOf" srcId="{EDC6C058-1775-4F3A-8663-D931AD8EAA8E}" destId="{4C2F837D-B32D-4B2E-91B0-7054EB0BE920}" srcOrd="6" destOrd="0" presId="urn:microsoft.com/office/officeart/2018/2/layout/IconVerticalSolidList"/>
    <dgm:cxn modelId="{A3C13E3D-E1A7-4327-AB1A-683036B2B3AA}" type="presParOf" srcId="{4C2F837D-B32D-4B2E-91B0-7054EB0BE920}" destId="{D63259B0-1718-4A00-9268-0D6C9DBB0643}" srcOrd="0" destOrd="0" presId="urn:microsoft.com/office/officeart/2018/2/layout/IconVerticalSolidList"/>
    <dgm:cxn modelId="{A1BFF00C-8488-4B48-9649-4DDF6FB33F82}" type="presParOf" srcId="{4C2F837D-B32D-4B2E-91B0-7054EB0BE920}" destId="{C55A586D-0113-40A7-92E6-F448C6219545}" srcOrd="1" destOrd="0" presId="urn:microsoft.com/office/officeart/2018/2/layout/IconVerticalSolidList"/>
    <dgm:cxn modelId="{4A376B4D-579F-4CFD-A72E-20BC6A75A7BC}" type="presParOf" srcId="{4C2F837D-B32D-4B2E-91B0-7054EB0BE920}" destId="{7622E4F3-CCBC-406E-83B6-0224FDD1668D}" srcOrd="2" destOrd="0" presId="urn:microsoft.com/office/officeart/2018/2/layout/IconVerticalSolidList"/>
    <dgm:cxn modelId="{4513D0BF-F1E1-4F38-9ED1-3E1AEC2F0D55}" type="presParOf" srcId="{4C2F837D-B32D-4B2E-91B0-7054EB0BE920}" destId="{9BB0E997-A4F1-4076-81DC-57801665ADC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4649C4-DFED-4F0B-BB11-0198BD0200E5}">
      <dsp:nvSpPr>
        <dsp:cNvPr id="0" name=""/>
        <dsp:cNvSpPr/>
      </dsp:nvSpPr>
      <dsp:spPr>
        <a:xfrm>
          <a:off x="0" y="1732"/>
          <a:ext cx="10576558" cy="87831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F5C10C-B871-41D1-B47B-18D6A63FF8C3}">
      <dsp:nvSpPr>
        <dsp:cNvPr id="0" name=""/>
        <dsp:cNvSpPr/>
      </dsp:nvSpPr>
      <dsp:spPr>
        <a:xfrm>
          <a:off x="265690" y="199354"/>
          <a:ext cx="483073" cy="48307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2BB759-C7D4-4BC0-9417-EAA6BA1166E4}">
      <dsp:nvSpPr>
        <dsp:cNvPr id="0" name=""/>
        <dsp:cNvSpPr/>
      </dsp:nvSpPr>
      <dsp:spPr>
        <a:xfrm>
          <a:off x="1014455" y="1732"/>
          <a:ext cx="9562102" cy="8783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955" tIns="92955" rIns="92955" bIns="92955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What do we mean by transformative governance?</a:t>
          </a:r>
          <a:endParaRPr lang="en-US" sz="2200" kern="1200"/>
        </a:p>
      </dsp:txBody>
      <dsp:txXfrm>
        <a:off x="1014455" y="1732"/>
        <a:ext cx="9562102" cy="878316"/>
      </dsp:txXfrm>
    </dsp:sp>
    <dsp:sp modelId="{9168210B-8F0E-4548-AB7E-670837BF0FD0}">
      <dsp:nvSpPr>
        <dsp:cNvPr id="0" name=""/>
        <dsp:cNvSpPr/>
      </dsp:nvSpPr>
      <dsp:spPr>
        <a:xfrm>
          <a:off x="0" y="1099628"/>
          <a:ext cx="10576558" cy="87831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3733DF-96D3-4E1C-9616-A4DC833E57E8}">
      <dsp:nvSpPr>
        <dsp:cNvPr id="0" name=""/>
        <dsp:cNvSpPr/>
      </dsp:nvSpPr>
      <dsp:spPr>
        <a:xfrm>
          <a:off x="265690" y="1297249"/>
          <a:ext cx="483073" cy="48307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2EEB32-E4CA-4DAB-9A34-6B6E017DFE90}">
      <dsp:nvSpPr>
        <dsp:cNvPr id="0" name=""/>
        <dsp:cNvSpPr/>
      </dsp:nvSpPr>
      <dsp:spPr>
        <a:xfrm>
          <a:off x="1014455" y="1099628"/>
          <a:ext cx="9562102" cy="8783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955" tIns="92955" rIns="92955" bIns="92955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MSP as a transformative </a:t>
          </a:r>
          <a:r>
            <a:rPr lang="en-GB" sz="2200" i="1" kern="1200" dirty="0"/>
            <a:t>concept </a:t>
          </a:r>
          <a:r>
            <a:rPr lang="en-GB" sz="2200" kern="1200" dirty="0"/>
            <a:t>– but regressive </a:t>
          </a:r>
          <a:r>
            <a:rPr lang="en-GB" sz="2200" i="1" kern="1200" dirty="0"/>
            <a:t>practice</a:t>
          </a:r>
          <a:r>
            <a:rPr lang="en-GB" sz="2200" kern="1200" dirty="0"/>
            <a:t>.</a:t>
          </a:r>
          <a:endParaRPr lang="en-US" sz="2200" kern="1200" dirty="0"/>
        </a:p>
      </dsp:txBody>
      <dsp:txXfrm>
        <a:off x="1014455" y="1099628"/>
        <a:ext cx="9562102" cy="878316"/>
      </dsp:txXfrm>
    </dsp:sp>
    <dsp:sp modelId="{C66C203F-ECD7-461C-8B59-744ADB233587}">
      <dsp:nvSpPr>
        <dsp:cNvPr id="0" name=""/>
        <dsp:cNvSpPr/>
      </dsp:nvSpPr>
      <dsp:spPr>
        <a:xfrm>
          <a:off x="0" y="2197523"/>
          <a:ext cx="10576558" cy="87831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FA69AA-6EB5-4FD0-8D98-FDED73D4E1C9}">
      <dsp:nvSpPr>
        <dsp:cNvPr id="0" name=""/>
        <dsp:cNvSpPr/>
      </dsp:nvSpPr>
      <dsp:spPr>
        <a:xfrm>
          <a:off x="265690" y="2395144"/>
          <a:ext cx="483073" cy="48307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6FC8A0-F217-41D6-BDF3-46F4DDFF79D4}">
      <dsp:nvSpPr>
        <dsp:cNvPr id="0" name=""/>
        <dsp:cNvSpPr/>
      </dsp:nvSpPr>
      <dsp:spPr>
        <a:xfrm>
          <a:off x="1014455" y="2197523"/>
          <a:ext cx="9562102" cy="8783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955" tIns="92955" rIns="92955" bIns="92955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How do we recapture MSP’s radical potential?</a:t>
          </a:r>
          <a:endParaRPr lang="en-US" sz="2200" kern="1200" dirty="0"/>
        </a:p>
      </dsp:txBody>
      <dsp:txXfrm>
        <a:off x="1014455" y="2197523"/>
        <a:ext cx="9562102" cy="878316"/>
      </dsp:txXfrm>
    </dsp:sp>
    <dsp:sp modelId="{D63259B0-1718-4A00-9268-0D6C9DBB0643}">
      <dsp:nvSpPr>
        <dsp:cNvPr id="0" name=""/>
        <dsp:cNvSpPr/>
      </dsp:nvSpPr>
      <dsp:spPr>
        <a:xfrm>
          <a:off x="0" y="3295418"/>
          <a:ext cx="10576558" cy="87831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5A586D-0113-40A7-92E6-F448C6219545}">
      <dsp:nvSpPr>
        <dsp:cNvPr id="0" name=""/>
        <dsp:cNvSpPr/>
      </dsp:nvSpPr>
      <dsp:spPr>
        <a:xfrm>
          <a:off x="265690" y="3493039"/>
          <a:ext cx="483073" cy="48307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B0E997-A4F1-4076-81DC-57801665ADC1}">
      <dsp:nvSpPr>
        <dsp:cNvPr id="0" name=""/>
        <dsp:cNvSpPr/>
      </dsp:nvSpPr>
      <dsp:spPr>
        <a:xfrm>
          <a:off x="1014455" y="3295418"/>
          <a:ext cx="9562102" cy="8783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955" tIns="92955" rIns="92955" bIns="92955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Questions for social scientists evaluating transformative gov. </a:t>
          </a:r>
          <a:endParaRPr lang="en-US" sz="2200" kern="1200"/>
        </a:p>
      </dsp:txBody>
      <dsp:txXfrm>
        <a:off x="1014455" y="3295418"/>
        <a:ext cx="9562102" cy="8783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06-24T15:14:03.474"/>
    </inkml:context>
    <inkml:brush xml:id="br0">
      <inkml:brushProperty name="width" value="0.025" units="cm"/>
      <inkml:brushProperty name="height" value="0.025" units="cm"/>
      <inkml:brushProperty name="color" value="#333333"/>
    </inkml:brush>
  </inkml:definitions>
  <inkml:trace contextRef="#ctx0" brushRef="#br0">33 21 7818,'-23'-6'1392,"13"-9"168,15 20-3992,16 18 399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06-24T20:13:12.395"/>
    </inkml:context>
    <inkml:brush xml:id="br0">
      <inkml:brushProperty name="width" value="0.025" units="cm"/>
      <inkml:brushProperty name="height" value="0.025" units="cm"/>
      <inkml:brushProperty name="color" value="#333333"/>
    </inkml:brush>
  </inkml:definitions>
  <inkml:trace contextRef="#ctx0" brushRef="#br0">41 18 1536,'-7'-2'336,"-1"-3"377,2 2-209,-4-2-1136,0 2 688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06-24T20:15:53.687"/>
    </inkml:context>
    <inkml:brush xml:id="br0">
      <inkml:brushProperty name="width" value="0.025" units="cm"/>
      <inkml:brushProperty name="height" value="0.025" units="cm"/>
      <inkml:brushProperty name="color" value="#333333"/>
    </inkml:brush>
  </inkml:definitions>
  <inkml:trace contextRef="#ctx0" brushRef="#br0">6 7 6961,'1'-7'1857,"-6"7"159,4 3-1752,9 7-2688,10 3 463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3732AF-83BE-4407-8502-7D4DA84C97DA}" type="datetimeFigureOut">
              <a:rPr lang="en-GB" smtClean="0"/>
              <a:t>22/01/2020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65320-1802-4E53-9A8B-B76D2C6BCD1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5092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F9868-B956-46E9-BE24-43B3998CA483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None/>
            </a:pPr>
            <a:r>
              <a:rPr lang="en-US" altLang="en-US" sz="1400" dirty="0">
                <a:latin typeface="Times New Roman" pitchFamily="18" charset="0"/>
                <a:cs typeface="Times New Roman" pitchFamily="18" charset="0"/>
              </a:rPr>
              <a:t>Outline the talk and present yourself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346F3F-7B61-4012-BD40-BB59BC27070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3454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Example the 4 stages</a:t>
            </a:r>
          </a:p>
          <a:p>
            <a:endParaRPr lang="en-GB" dirty="0"/>
          </a:p>
          <a:p>
            <a:r>
              <a:rPr lang="en-GB" dirty="0"/>
              <a:t>Give fish example</a:t>
            </a:r>
          </a:p>
          <a:p>
            <a:endParaRPr lang="en-GB" dirty="0"/>
          </a:p>
          <a:p>
            <a:r>
              <a:rPr lang="en-GB" dirty="0"/>
              <a:t>Give</a:t>
            </a:r>
            <a:r>
              <a:rPr lang="en-GB" baseline="0" dirty="0"/>
              <a:t> MSP example</a:t>
            </a:r>
          </a:p>
          <a:p>
            <a:endParaRPr lang="en-GB" baseline="0" dirty="0"/>
          </a:p>
          <a:p>
            <a:r>
              <a:rPr lang="en-GB" baseline="0" dirty="0"/>
              <a:t>Power present in the 4 phases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346F3F-7B61-4012-BD40-BB59BC27070A}" type="slidenum">
              <a:rPr lang="en-GB" smtClean="0"/>
              <a:pPr/>
              <a:t>20</a:t>
            </a:fld>
            <a:endParaRPr lang="en-GB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baseline="0" dirty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25F3C7-1563-47AE-A956-81A8A89014E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3226D-B421-477C-B0C3-A64BE09A63C4}" type="slidenum">
              <a:rPr lang="en-US" altLang="en-US" smtClean="0">
                <a:solidFill>
                  <a:srgbClr val="FFFFFF"/>
                </a:solidFill>
              </a:rPr>
              <a:pPr/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4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E062-EBA1-4498-B5A4-DE3C533C9996}" type="slidenum">
              <a:rPr lang="en-US" altLang="en-US" smtClean="0">
                <a:solidFill>
                  <a:srgbClr val="FFFFFF"/>
                </a:solidFill>
              </a:rPr>
              <a:pPr/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288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21141-7086-47A3-8066-9E894056F327}" type="slidenum">
              <a:rPr lang="en-US" altLang="en-US" smtClean="0">
                <a:solidFill>
                  <a:srgbClr val="FFFFFF"/>
                </a:solidFill>
              </a:rPr>
              <a:pPr/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650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2DA1F-3567-4946-B350-103E2973FA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1/22/2020</a:t>
            </a:fld>
            <a:endParaRPr lang="en-I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AADF-B89C-42DF-9787-D24965B986D1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8368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2DA1F-3567-4946-B350-103E2973FA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1/22/2020</a:t>
            </a:fld>
            <a:endParaRPr lang="en-I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AADF-B89C-42DF-9787-D24965B986D1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22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2DA1F-3567-4946-B350-103E2973FA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1/22/2020</a:t>
            </a:fld>
            <a:endParaRPr lang="en-I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AADF-B89C-42DF-9787-D24965B986D1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3346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2DA1F-3567-4946-B350-103E2973FA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1/22/2020</a:t>
            </a:fld>
            <a:endParaRPr lang="en-I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AADF-B89C-42DF-9787-D24965B986D1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945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2DA1F-3567-4946-B350-103E2973FA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1/22/2020</a:t>
            </a:fld>
            <a:endParaRPr lang="en-I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AADF-B89C-42DF-9787-D24965B986D1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3279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2DA1F-3567-4946-B350-103E2973FA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1/22/2020</a:t>
            </a:fld>
            <a:endParaRPr lang="en-I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AADF-B89C-42DF-9787-D24965B986D1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6950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2DA1F-3567-4946-B350-103E2973FA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1/22/2020</a:t>
            </a:fld>
            <a:endParaRPr lang="en-I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AADF-B89C-42DF-9787-D24965B986D1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3744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2DA1F-3567-4946-B350-103E2973FA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1/22/2020</a:t>
            </a:fld>
            <a:endParaRPr lang="en-I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AADF-B89C-42DF-9787-D24965B986D1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692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45641-D67F-4F2E-81F9-A0EC623EEC07}" type="slidenum">
              <a:rPr lang="en-US" altLang="en-US" smtClean="0">
                <a:solidFill>
                  <a:srgbClr val="FFFFFF"/>
                </a:solidFill>
              </a:rPr>
              <a:pPr/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9614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2DA1F-3567-4946-B350-103E2973FA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1/22/2020</a:t>
            </a:fld>
            <a:endParaRPr lang="en-I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AADF-B89C-42DF-9787-D24965B986D1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0466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2DA1F-3567-4946-B350-103E2973FA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1/22/2020</a:t>
            </a:fld>
            <a:endParaRPr lang="en-I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AADF-B89C-42DF-9787-D24965B986D1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2119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2DA1F-3567-4946-B350-103E2973FA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1/22/2020</a:t>
            </a:fld>
            <a:endParaRPr lang="en-I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AADF-B89C-42DF-9787-D24965B986D1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906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6ACF4-9446-4A78-BB2A-87E349C28A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6272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86CF-ED89-4C29-AEF7-353CD7BE22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4635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E71C3-4D0C-4FEA-89A2-1E4FA3CF48F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8863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37B5F-5E82-4E26-A3C0-9375587D45E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7681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A563A-AB16-47A7-A094-6DA7599C5E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2677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5277E-B299-45F8-A2F5-1C4731F7F3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6901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A793D-C720-495F-9050-911CE9ABA8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359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790AD-B3BB-4CAC-877B-F64CEF7BB990}" type="slidenum">
              <a:rPr lang="en-US" altLang="en-US" smtClean="0">
                <a:solidFill>
                  <a:srgbClr val="FFFFFF"/>
                </a:solidFill>
              </a:rPr>
              <a:pPr/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8277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D3708-4167-4D1E-81B0-ACAC03AD4E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7509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0E9AD-5F51-4556-83E7-4EE82254E80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2824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ACE6-285A-4E7F-A05C-5F312DDF72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2762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78A-4654-4006-B3D6-31A436D2F6A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4485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C033226D-B421-477C-B0C3-A64BE09A63C4}" type="slidenum">
              <a:rPr lang="en-US" altLang="en-US" smtClean="0">
                <a:solidFill>
                  <a:srgbClr val="FFFFFF"/>
                </a:solidFill>
              </a:rPr>
              <a:pPr/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6057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45641-D67F-4F2E-81F9-A0EC623EEC07}" type="slidenum">
              <a:rPr lang="en-US" altLang="en-US" smtClean="0">
                <a:solidFill>
                  <a:srgbClr val="FFFFFF"/>
                </a:solidFill>
              </a:rPr>
              <a:pPr/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4158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52790AD-B3BB-4CAC-877B-F64CEF7BB990}" type="slidenum">
              <a:rPr lang="en-US" altLang="en-US" smtClean="0">
                <a:solidFill>
                  <a:srgbClr val="FFFFFF"/>
                </a:solidFill>
              </a:rPr>
              <a:pPr/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9424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BA348F4-7347-4B44-884A-F9D937BF5553}" type="slidenum">
              <a:rPr lang="en-US" altLang="en-US" smtClean="0">
                <a:solidFill>
                  <a:srgbClr val="FFFFFF"/>
                </a:solidFill>
              </a:rPr>
              <a:pPr/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20026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8DF701C9-DC8E-4A2F-BC51-249E6DF3B7E0}" type="slidenum">
              <a:rPr lang="en-US" altLang="en-US" smtClean="0">
                <a:solidFill>
                  <a:srgbClr val="FFFFFF"/>
                </a:solidFill>
              </a:rPr>
              <a:pPr/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2966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7A4B9-4C6C-49DF-A956-F6A0A2629F74}" type="slidenum">
              <a:rPr lang="en-US" altLang="en-US" smtClean="0">
                <a:solidFill>
                  <a:srgbClr val="FFFFFF"/>
                </a:solidFill>
              </a:rPr>
              <a:pPr/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536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348F4-7347-4B44-884A-F9D937BF5553}" type="slidenum">
              <a:rPr lang="en-US" altLang="en-US" smtClean="0">
                <a:solidFill>
                  <a:srgbClr val="FFFFFF"/>
                </a:solidFill>
              </a:rPr>
              <a:pPr/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21736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9C30DB94-3F0C-4A81-8F4E-125F079DA61F}" type="slidenum">
              <a:rPr lang="en-US" altLang="en-US" smtClean="0">
                <a:solidFill>
                  <a:srgbClr val="FFFFFF"/>
                </a:solidFill>
              </a:rPr>
              <a:pPr/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89254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82C38-6CF0-48F1-A59A-0440B2D66832}" type="slidenum">
              <a:rPr lang="en-US" altLang="en-US" smtClean="0">
                <a:solidFill>
                  <a:srgbClr val="FFFFFF"/>
                </a:solidFill>
              </a:rPr>
              <a:pPr/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2245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F1094ECD-14C6-4917-8098-5CF994FBA2D2}" type="slidenum">
              <a:rPr lang="en-US" altLang="en-US" smtClean="0">
                <a:solidFill>
                  <a:srgbClr val="FFFFFF"/>
                </a:solidFill>
              </a:rPr>
              <a:pPr/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72191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E062-EBA1-4498-B5A4-DE3C533C9996}" type="slidenum">
              <a:rPr lang="en-US" altLang="en-US" smtClean="0">
                <a:solidFill>
                  <a:srgbClr val="FFFFFF"/>
                </a:solidFill>
              </a:rPr>
              <a:pPr/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89121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15621141-7086-47A3-8066-9E894056F327}" type="slidenum">
              <a:rPr lang="en-US" altLang="en-US" smtClean="0">
                <a:solidFill>
                  <a:srgbClr val="FFFFFF"/>
                </a:solidFill>
              </a:rPr>
              <a:pPr/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20086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31091-3D60-43CC-A918-77D32C1C6E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76F913-D91A-4693-8D3B-84033EB057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E10CDD-A3D7-4C09-B172-78960AFBD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8910B4-B173-41B5-92C7-99249B050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3114B0-1545-4C9E-A773-E32D576EE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3226D-B421-477C-B0C3-A64BE09A63C4}" type="slidenum">
              <a:rPr lang="en-US" altLang="en-US" smtClean="0">
                <a:solidFill>
                  <a:srgbClr val="FFFFFF"/>
                </a:solidFill>
              </a:rPr>
              <a:pPr/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65871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D6D59-D411-4787-9457-AA12B5A56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67DD4F-0D45-4A13-9C49-5A7796CA6A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00EF98-2762-4EFF-B64A-5C6641FEF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E311F1-A359-45DB-9066-2F750ADDD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762ABD-9C2F-4A4D-93B6-03B640507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45641-D67F-4F2E-81F9-A0EC623EEC07}" type="slidenum">
              <a:rPr lang="en-US" altLang="en-US" smtClean="0">
                <a:solidFill>
                  <a:srgbClr val="FFFFFF"/>
                </a:solidFill>
              </a:rPr>
              <a:pPr/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32525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81072-67B1-451B-AF93-7C2C947FA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32DCFA-EC7A-48C9-8A8E-D58B39F81B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BCA21F-8D22-4587-B2DA-4494DDDDA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ED71BD-D86D-44FC-AD69-4D8E7C497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51F305-A047-40E4-ACA9-F06F05379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790AD-B3BB-4CAC-877B-F64CEF7BB990}" type="slidenum">
              <a:rPr lang="en-US" altLang="en-US" smtClean="0">
                <a:solidFill>
                  <a:srgbClr val="FFFFFF"/>
                </a:solidFill>
              </a:rPr>
              <a:pPr/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5150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234EF-D787-438B-B9E5-32FAA725C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C53FD5-4061-4AC2-B3F5-3546BBF487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6844D5-DD50-44CA-8D7F-AB88FCF5B5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00C8F5-AB26-40A3-9818-F24603A70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221921-5D86-4660-8BA2-7E735ED42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43B49E-DE25-4999-BCFE-7268A2241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348F4-7347-4B44-884A-F9D937BF5553}" type="slidenum">
              <a:rPr lang="en-US" altLang="en-US" smtClean="0">
                <a:solidFill>
                  <a:srgbClr val="FFFFFF"/>
                </a:solidFill>
              </a:rPr>
              <a:pPr/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05161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1F0C9-6BF6-4852-ACD8-2D76F2842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5F9FBC-49C9-4E5F-91C0-D3B32D9DC4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5A28FD-9C71-4028-B60B-A40FA56F6F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50502A-D0F6-4613-B627-FC15CDCAFA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873C64-71AB-4573-AEAB-94A6E3877B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93250B-6A8D-4B53-ABE5-754B8BBC8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03AF64-C8BC-4180-8B2E-79FFB88A8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D8E2CC-8F93-4214-81CD-C89999669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701C9-DC8E-4A2F-BC51-249E6DF3B7E0}" type="slidenum">
              <a:rPr lang="en-US" altLang="en-US" smtClean="0">
                <a:solidFill>
                  <a:srgbClr val="FFFFFF"/>
                </a:solidFill>
              </a:rPr>
              <a:pPr/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185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701C9-DC8E-4A2F-BC51-249E6DF3B7E0}" type="slidenum">
              <a:rPr lang="en-US" altLang="en-US" smtClean="0">
                <a:solidFill>
                  <a:srgbClr val="FFFFFF"/>
                </a:solidFill>
              </a:rPr>
              <a:pPr/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80586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10746-8F1F-4C48-A8F3-FE26F0748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0D8B89-307D-4691-A44C-2112A1C24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C94B3B-333E-43D8-B28B-C9B408F4B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AD57AE-6BC6-4EB1-8B68-3DC39DF3C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7A4B9-4C6C-49DF-A956-F6A0A2629F74}" type="slidenum">
              <a:rPr lang="en-US" altLang="en-US" smtClean="0">
                <a:solidFill>
                  <a:srgbClr val="FFFFFF"/>
                </a:solidFill>
              </a:rPr>
              <a:pPr/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49028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E8D046-F2A7-4BC3-B5B0-99AE914CC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465F46-E1F0-45D7-8AB5-6F8889571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6F225F-1DDE-4571-93C8-0B51E4B7F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0DB94-3F0C-4A81-8F4E-125F079DA61F}" type="slidenum">
              <a:rPr lang="en-US" altLang="en-US" smtClean="0">
                <a:solidFill>
                  <a:srgbClr val="FFFFFF"/>
                </a:solidFill>
              </a:rPr>
              <a:pPr/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85634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615EA-0DE4-4DCD-B334-9FEE9AAC5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9A200-6FD5-4D45-8594-EA682D880E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FD4E30-0ED7-4BA9-B55A-84128EBE48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5CE3A-9579-4E30-A728-2ABF1DFE0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2C4DAD-C959-437B-9DA0-4A505C2EF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5EADF9-D732-4B56-8A3F-B47DCF6FA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82C38-6CF0-48F1-A59A-0440B2D66832}" type="slidenum">
              <a:rPr lang="en-US" altLang="en-US" smtClean="0">
                <a:solidFill>
                  <a:srgbClr val="FFFFFF"/>
                </a:solidFill>
              </a:rPr>
              <a:pPr/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6620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11BE9-D973-4B05-A4AD-D1F9B49F1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53D89C-5D5A-42EB-BDC0-492F8E51DE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34211E-0B25-4939-82BE-14EAF60AA4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132D6D-6367-4272-AD60-19E14668A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999790-2912-49BD-97DC-319530785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9E8F17-8459-4C5B-8B88-089BBF8FC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94ECD-14C6-4917-8098-5CF994FBA2D2}" type="slidenum">
              <a:rPr lang="en-US" altLang="en-US" smtClean="0">
                <a:solidFill>
                  <a:srgbClr val="FFFFFF"/>
                </a:solidFill>
              </a:rPr>
              <a:pPr/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21842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16F06-9BDB-4E3C-99A2-E6A0F28E5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B45673-A808-4DD3-9D4C-9F641A9FA2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FAE6E6-0FF5-415A-A9EC-5B93DC9B9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98805F-6208-4CF8-9E7D-403959501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CDC818-6CA3-4A56-ABDF-9E42DA2E2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DE062-EBA1-4498-B5A4-DE3C533C9996}" type="slidenum">
              <a:rPr lang="en-US" altLang="en-US" smtClean="0">
                <a:solidFill>
                  <a:srgbClr val="FFFFFF"/>
                </a:solidFill>
              </a:rPr>
              <a:pPr/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366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96DB63-8B3E-4510-8F92-B1092A116F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7A1BA6-072C-464B-A4A4-B0BAE5E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B3F916-1718-441B-9EF6-FF06AD719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7ED970-853D-4E6C-9364-CAD70DBE0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2B0DD5-08B5-4FAF-B514-990539EC0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21141-7086-47A3-8066-9E894056F327}" type="slidenum">
              <a:rPr lang="en-US" altLang="en-US" smtClean="0">
                <a:solidFill>
                  <a:srgbClr val="FFFFFF"/>
                </a:solidFill>
              </a:rPr>
              <a:pPr/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643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7A4B9-4C6C-49DF-A956-F6A0A2629F74}" type="slidenum">
              <a:rPr lang="en-US" altLang="en-US" smtClean="0">
                <a:solidFill>
                  <a:srgbClr val="FFFFFF"/>
                </a:solidFill>
              </a:rPr>
              <a:pPr/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683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0DB94-3F0C-4A81-8F4E-125F079DA61F}" type="slidenum">
              <a:rPr lang="en-US" altLang="en-US" smtClean="0">
                <a:solidFill>
                  <a:srgbClr val="FFFFFF"/>
                </a:solidFill>
              </a:rPr>
              <a:pPr/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688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82C38-6CF0-48F1-A59A-0440B2D66832}" type="slidenum">
              <a:rPr lang="en-US" altLang="en-US" smtClean="0">
                <a:solidFill>
                  <a:srgbClr val="FFFFFF"/>
                </a:solidFill>
              </a:rPr>
              <a:pPr/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26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94ECD-14C6-4917-8098-5CF994FBA2D2}" type="slidenum">
              <a:rPr lang="en-US" altLang="en-US" smtClean="0">
                <a:solidFill>
                  <a:srgbClr val="FFFFFF"/>
                </a:solidFill>
              </a:rPr>
              <a:pPr/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447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54B260A-4AE8-4E80-A60B-7344B009AF05}" type="slidenum">
              <a:rPr lang="en-US" altLang="en-US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601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42DA1F-3567-4946-B350-103E2973FA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1/22/2020</a:t>
            </a:fld>
            <a:endParaRPr lang="en-I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EBAADF-B89C-42DF-9787-D24965B986D1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829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93472A-C39B-4EF1-96E6-4EF6274050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1/22/2020</a:t>
            </a:fld>
            <a:endParaRPr lang="en-I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C9EC6-6B94-4DB3-9E90-1A0410218BF6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976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54B260A-4AE8-4E80-A60B-7344B009AF05}" type="slidenum">
              <a:rPr lang="en-US" altLang="en-US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049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3AFDCD-DF06-41D4-959A-C89591116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289570-FE8D-47E4-A235-12EBA164E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A06AFB-AA76-4B15-9F83-3764F94C90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5A5582-5360-4EDD-950D-FE441B756C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B2D1E4-4AE2-4968-9321-3B936AD762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54B260A-4AE8-4E80-A60B-7344B009AF05}" type="slidenum">
              <a:rPr lang="en-US" altLang="en-US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65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customXml" Target="../ink/ink3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ebp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customXml" Target="../ink/ink1.xml"/><Relationship Id="rId7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openxmlformats.org/officeDocument/2006/relationships/customXml" Target="../ink/ink2.xml"/><Relationship Id="rId4" Type="http://schemas.openxmlformats.org/officeDocument/2006/relationships/image" Target="../media/image20.png"/><Relationship Id="rId9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1752600" y="1066800"/>
            <a:ext cx="8610600" cy="1828800"/>
          </a:xfrm>
        </p:spPr>
        <p:txBody>
          <a:bodyPr>
            <a:normAutofit fontScale="90000"/>
          </a:bodyPr>
          <a:lstStyle/>
          <a:p>
            <a:br>
              <a:rPr lang="en-US" sz="4000" b="1" dirty="0"/>
            </a:br>
            <a:r>
              <a:rPr lang="en-GB" b="1" dirty="0"/>
              <a:t>Politicising marine spatial planning to realise transformative ocean governance</a:t>
            </a:r>
            <a:br>
              <a:rPr lang="en-GB" b="1" dirty="0"/>
            </a:br>
            <a:br>
              <a:rPr lang="en-GB" sz="1800" b="1" dirty="0"/>
            </a:br>
            <a:r>
              <a:rPr lang="en-GB" altLang="en-US" sz="4000" b="1" dirty="0"/>
              <a:t>Wesley Flannery </a:t>
            </a:r>
            <a:br>
              <a:rPr lang="en-GB" altLang="en-US" sz="4000" b="1" dirty="0"/>
            </a:br>
            <a:br>
              <a:rPr lang="en-GB" sz="4000" b="1" dirty="0"/>
            </a:br>
            <a:endParaRPr lang="en-GB" sz="4000" b="1" dirty="0"/>
          </a:p>
        </p:txBody>
      </p:sp>
      <p:sp>
        <p:nvSpPr>
          <p:cNvPr id="2051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85455" y="3236494"/>
            <a:ext cx="7227105" cy="2762525"/>
          </a:xfrm>
        </p:spPr>
        <p:txBody>
          <a:bodyPr>
            <a:normAutofit lnSpcReduction="10000"/>
          </a:bodyPr>
          <a:lstStyle/>
          <a:p>
            <a:endParaRPr lang="en-US" altLang="en-US" dirty="0"/>
          </a:p>
          <a:p>
            <a:pPr algn="l"/>
            <a:r>
              <a:rPr lang="en-GB" altLang="en-US" sz="2400" b="1" dirty="0">
                <a:solidFill>
                  <a:schemeClr val="tx1"/>
                </a:solidFill>
              </a:rPr>
              <a:t>With thanks to: Christina Kelly, </a:t>
            </a:r>
          </a:p>
          <a:p>
            <a:pPr algn="l"/>
            <a:r>
              <a:rPr lang="en-GB" altLang="en-US" sz="2400" b="1" dirty="0">
                <a:solidFill>
                  <a:schemeClr val="tx1"/>
                </a:solidFill>
              </a:rPr>
              <a:t>Ben McAteer &amp;  Jane Clarke</a:t>
            </a:r>
          </a:p>
          <a:p>
            <a:pPr algn="l"/>
            <a:r>
              <a:rPr lang="en-GB" altLang="en-US" sz="2400" b="1" dirty="0">
                <a:solidFill>
                  <a:schemeClr val="tx1"/>
                </a:solidFill>
              </a:rPr>
              <a:t>Queen’s University Belfast</a:t>
            </a:r>
          </a:p>
          <a:p>
            <a:pPr algn="l"/>
            <a:r>
              <a:rPr lang="en-GB" altLang="en-US" sz="2400" b="1" dirty="0">
                <a:solidFill>
                  <a:schemeClr val="tx1"/>
                </a:solidFill>
              </a:rPr>
              <a:t>Email: w.flannery@qub.ac.uk</a:t>
            </a:r>
          </a:p>
          <a:p>
            <a:pPr algn="l"/>
            <a:r>
              <a:rPr lang="en-GB" altLang="en-US" sz="2400" b="1" dirty="0">
                <a:solidFill>
                  <a:schemeClr val="tx1"/>
                </a:solidFill>
              </a:rPr>
              <a:t>Twitter: @WesleyFlannery </a:t>
            </a:r>
          </a:p>
        </p:txBody>
      </p:sp>
    </p:spTree>
    <p:extLst>
      <p:ext uri="{BB962C8B-B14F-4D97-AF65-F5344CB8AC3E}">
        <p14:creationId xmlns:p14="http://schemas.microsoft.com/office/powerpoint/2010/main" val="1431641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9536" y="332656"/>
            <a:ext cx="8229600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en-IE" dirty="0"/>
              <a:t>MSP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E" dirty="0"/>
              <a:t>                   </a:t>
            </a:r>
          </a:p>
        </p:txBody>
      </p:sp>
      <p:grpSp>
        <p:nvGrpSpPr>
          <p:cNvPr id="4" name="Group 68"/>
          <p:cNvGrpSpPr/>
          <p:nvPr/>
        </p:nvGrpSpPr>
        <p:grpSpPr>
          <a:xfrm>
            <a:off x="2166910" y="2000240"/>
            <a:ext cx="8286808" cy="4298422"/>
            <a:chOff x="642910" y="2000240"/>
            <a:chExt cx="8286808" cy="4298422"/>
          </a:xfrm>
        </p:grpSpPr>
        <p:sp>
          <p:nvSpPr>
            <p:cNvPr id="16" name="TextBox 15"/>
            <p:cNvSpPr txBox="1"/>
            <p:nvPr/>
          </p:nvSpPr>
          <p:spPr>
            <a:xfrm>
              <a:off x="1071538" y="2000240"/>
              <a:ext cx="461665" cy="2286016"/>
            </a:xfrm>
            <a:prstGeom prst="rect">
              <a:avLst/>
            </a:prstGeom>
            <a:solidFill>
              <a:srgbClr val="00B0F0"/>
            </a:solidFill>
            <a:ln w="25400">
              <a:solidFill>
                <a:schemeClr val="tx1"/>
              </a:solidFill>
            </a:ln>
          </p:spPr>
          <p:txBody>
            <a:bodyPr vert="vert270"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Fishing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428860" y="2000240"/>
              <a:ext cx="461665" cy="2286016"/>
            </a:xfrm>
            <a:prstGeom prst="rect">
              <a:avLst/>
            </a:prstGeom>
            <a:solidFill>
              <a:srgbClr val="00B0F0"/>
            </a:solidFill>
            <a:ln w="25400">
              <a:solidFill>
                <a:schemeClr val="tx1"/>
              </a:solidFill>
            </a:ln>
          </p:spPr>
          <p:txBody>
            <a:bodyPr vert="vert270"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Renewable Energy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215338" y="2000240"/>
              <a:ext cx="461665" cy="2286016"/>
            </a:xfrm>
            <a:prstGeom prst="rect">
              <a:avLst/>
            </a:prstGeom>
            <a:solidFill>
              <a:srgbClr val="00B0F0"/>
            </a:solidFill>
            <a:ln w="25400">
              <a:solidFill>
                <a:schemeClr val="tx1"/>
              </a:solidFill>
            </a:ln>
          </p:spPr>
          <p:txBody>
            <a:bodyPr vert="vert270"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Offshore Aquaculture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857620" y="2000240"/>
              <a:ext cx="461665" cy="2286016"/>
            </a:xfrm>
            <a:prstGeom prst="rect">
              <a:avLst/>
            </a:prstGeom>
            <a:solidFill>
              <a:srgbClr val="00B0F0"/>
            </a:solidFill>
            <a:ln w="25400">
              <a:solidFill>
                <a:schemeClr val="tx1"/>
              </a:solidFill>
            </a:ln>
          </p:spPr>
          <p:txBody>
            <a:bodyPr vert="vert270"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Tourism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5286380" y="2000240"/>
              <a:ext cx="461665" cy="2286016"/>
            </a:xfrm>
            <a:prstGeom prst="rect">
              <a:avLst/>
            </a:prstGeom>
            <a:solidFill>
              <a:srgbClr val="00B0F0"/>
            </a:solidFill>
            <a:ln w="25400">
              <a:solidFill>
                <a:schemeClr val="tx1"/>
              </a:solidFill>
            </a:ln>
          </p:spPr>
          <p:txBody>
            <a:bodyPr vert="vert270"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Oil &amp; Gas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786578" y="2000240"/>
              <a:ext cx="461665" cy="2286016"/>
            </a:xfrm>
            <a:prstGeom prst="rect">
              <a:avLst/>
            </a:prstGeom>
            <a:solidFill>
              <a:srgbClr val="00B0F0"/>
            </a:solidFill>
            <a:ln w="25400">
              <a:solidFill>
                <a:schemeClr val="tx1"/>
              </a:solidFill>
            </a:ln>
          </p:spPr>
          <p:txBody>
            <a:bodyPr vert="vert270"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Nature Conservation</a:t>
              </a:r>
            </a:p>
          </p:txBody>
        </p:sp>
        <p:cxnSp>
          <p:nvCxnSpPr>
            <p:cNvPr id="35" name="Straight Arrow Connector 34"/>
            <p:cNvCxnSpPr/>
            <p:nvPr/>
          </p:nvCxnSpPr>
          <p:spPr>
            <a:xfrm rot="5400000">
              <a:off x="508292" y="5063816"/>
              <a:ext cx="1571636" cy="16516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/>
            <p:cNvCxnSpPr/>
            <p:nvPr/>
          </p:nvCxnSpPr>
          <p:spPr>
            <a:xfrm rot="5400000">
              <a:off x="1865614" y="5063816"/>
              <a:ext cx="1571636" cy="16516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/>
            <p:nvPr/>
          </p:nvCxnSpPr>
          <p:spPr>
            <a:xfrm rot="16200000" flipH="1">
              <a:off x="3330093" y="5044613"/>
              <a:ext cx="1571636" cy="54922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/>
            <p:nvPr/>
          </p:nvCxnSpPr>
          <p:spPr>
            <a:xfrm rot="5400000">
              <a:off x="4723134" y="5063816"/>
              <a:ext cx="1571636" cy="16516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/>
            <p:cNvCxnSpPr/>
            <p:nvPr/>
          </p:nvCxnSpPr>
          <p:spPr>
            <a:xfrm rot="5400000">
              <a:off x="6223332" y="5063816"/>
              <a:ext cx="1571636" cy="16516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/>
            <p:cNvCxnSpPr/>
            <p:nvPr/>
          </p:nvCxnSpPr>
          <p:spPr>
            <a:xfrm rot="5400000">
              <a:off x="7652092" y="5063816"/>
              <a:ext cx="1571636" cy="16516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52"/>
            <p:cNvSpPr txBox="1"/>
            <p:nvPr/>
          </p:nvSpPr>
          <p:spPr>
            <a:xfrm>
              <a:off x="642910" y="5929330"/>
              <a:ext cx="1071570" cy="369332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Decision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2071670" y="5929330"/>
              <a:ext cx="1071570" cy="369332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Decision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500430" y="5929330"/>
              <a:ext cx="1071570" cy="369332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Decision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6429388" y="5929330"/>
              <a:ext cx="1071570" cy="369332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Decision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4929190" y="5929330"/>
              <a:ext cx="1071570" cy="369332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Decision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7858148" y="5929330"/>
              <a:ext cx="1071570" cy="369332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Decision</a:t>
              </a: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600" y="836712"/>
            <a:ext cx="7937500" cy="153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7" name="Group 26"/>
          <p:cNvGrpSpPr/>
          <p:nvPr/>
        </p:nvGrpSpPr>
        <p:grpSpPr>
          <a:xfrm>
            <a:off x="2423592" y="1052736"/>
            <a:ext cx="7920880" cy="1008112"/>
            <a:chOff x="611560" y="2132856"/>
            <a:chExt cx="7920880" cy="1008112"/>
          </a:xfrm>
        </p:grpSpPr>
        <p:sp>
          <p:nvSpPr>
            <p:cNvPr id="28" name="TextBox 27"/>
            <p:cNvSpPr txBox="1"/>
            <p:nvPr/>
          </p:nvSpPr>
          <p:spPr>
            <a:xfrm>
              <a:off x="611560" y="2132856"/>
              <a:ext cx="7920880" cy="369332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INTEGRATED MANAGEMENT AUTHORITY</a:t>
              </a:r>
            </a:p>
          </p:txBody>
        </p:sp>
        <p:cxnSp>
          <p:nvCxnSpPr>
            <p:cNvPr id="32" name="Straight Arrow Connector 31"/>
            <p:cNvCxnSpPr/>
            <p:nvPr/>
          </p:nvCxnSpPr>
          <p:spPr>
            <a:xfrm>
              <a:off x="1043608" y="2492896"/>
              <a:ext cx="0" cy="648072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>
              <a:off x="2339752" y="2492896"/>
              <a:ext cx="0" cy="648072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/>
            <p:nvPr/>
          </p:nvCxnSpPr>
          <p:spPr>
            <a:xfrm>
              <a:off x="3851920" y="2492896"/>
              <a:ext cx="0" cy="648072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/>
            <p:nvPr/>
          </p:nvCxnSpPr>
          <p:spPr>
            <a:xfrm>
              <a:off x="5379853" y="2470311"/>
              <a:ext cx="0" cy="648072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/>
            <p:nvPr/>
          </p:nvCxnSpPr>
          <p:spPr>
            <a:xfrm>
              <a:off x="6732240" y="2492896"/>
              <a:ext cx="0" cy="648072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/>
            <p:nvPr/>
          </p:nvCxnSpPr>
          <p:spPr>
            <a:xfrm>
              <a:off x="8172400" y="2492896"/>
              <a:ext cx="0" cy="648072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C577B22-53BD-4FB0-8DBE-73A6A084A851}"/>
              </a:ext>
            </a:extLst>
          </p:cNvPr>
          <p:cNvGrpSpPr/>
          <p:nvPr/>
        </p:nvGrpSpPr>
        <p:grpSpPr>
          <a:xfrm>
            <a:off x="734291" y="1412776"/>
            <a:ext cx="9682189" cy="3681700"/>
            <a:chOff x="734291" y="1412776"/>
            <a:chExt cx="9682189" cy="3681700"/>
          </a:xfrm>
        </p:grpSpPr>
        <p:sp>
          <p:nvSpPr>
            <p:cNvPr id="23" name="TextBox 22"/>
            <p:cNvSpPr txBox="1"/>
            <p:nvPr/>
          </p:nvSpPr>
          <p:spPr>
            <a:xfrm>
              <a:off x="2207568" y="4725144"/>
              <a:ext cx="8208912" cy="369332"/>
            </a:xfrm>
            <a:prstGeom prst="rect">
              <a:avLst/>
            </a:prstGeom>
            <a:solidFill>
              <a:schemeClr val="tx2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Marine Spatial Plan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23730C9-1E13-4D1C-86D0-25D785D6CB8D}"/>
                </a:ext>
              </a:extLst>
            </p:cNvPr>
            <p:cNvSpPr txBox="1"/>
            <p:nvPr/>
          </p:nvSpPr>
          <p:spPr>
            <a:xfrm>
              <a:off x="734291" y="2367062"/>
              <a:ext cx="1643760" cy="646331"/>
            </a:xfrm>
            <a:prstGeom prst="rect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Public Participation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5638E4F9-7A30-42FF-8562-66232A45DD3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56172" y="1412776"/>
              <a:ext cx="807269" cy="844146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61C4541F-3E27-4623-A01C-631E06111498}"/>
                </a:ext>
              </a:extLst>
            </p:cNvPr>
            <p:cNvCxnSpPr>
              <a:cxnSpLocks/>
              <a:stCxn id="5" idx="2"/>
            </p:cNvCxnSpPr>
            <p:nvPr/>
          </p:nvCxnSpPr>
          <p:spPr>
            <a:xfrm>
              <a:off x="1556171" y="3013393"/>
              <a:ext cx="760522" cy="1614025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80141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0F5E2-ACB3-45EF-800E-36405E969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GB"/>
              <a:t>Transformative potential of MSP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A7C401-0823-4F9D-93DA-97B2F8CCF2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MSP provides a window of opportunity to:</a:t>
            </a:r>
          </a:p>
          <a:p>
            <a:pPr lvl="1"/>
            <a:r>
              <a:rPr lang="en-GB" dirty="0"/>
              <a:t>Reimagine the role of the State</a:t>
            </a:r>
          </a:p>
          <a:p>
            <a:pPr lvl="1"/>
            <a:r>
              <a:rPr lang="en-GB" dirty="0"/>
              <a:t>Reframe how we view the Marine Environment</a:t>
            </a:r>
          </a:p>
          <a:p>
            <a:pPr lvl="1"/>
            <a:r>
              <a:rPr lang="en-GB" dirty="0"/>
              <a:t>Address the democratic deficit in marine governance</a:t>
            </a:r>
          </a:p>
          <a:p>
            <a:r>
              <a:rPr lang="en-GB" dirty="0"/>
              <a:t>In essence, MSP :</a:t>
            </a:r>
          </a:p>
          <a:p>
            <a:pPr lvl="1"/>
            <a:r>
              <a:rPr lang="en-GB" dirty="0"/>
              <a:t> Empty concept</a:t>
            </a:r>
          </a:p>
          <a:p>
            <a:pPr lvl="1"/>
            <a:r>
              <a:rPr lang="en-GB" dirty="0"/>
              <a:t> invites us to reimagine </a:t>
            </a:r>
            <a:r>
              <a:rPr lang="en-GB" b="1" dirty="0"/>
              <a:t>State – Marine Environment –Society </a:t>
            </a:r>
            <a:r>
              <a:rPr lang="en-GB" dirty="0"/>
              <a:t>nexus</a:t>
            </a:r>
          </a:p>
          <a:p>
            <a:pPr lvl="1"/>
            <a:r>
              <a:rPr lang="en-GB" dirty="0"/>
              <a:t>Should not assume that this will be better…</a:t>
            </a:r>
          </a:p>
          <a:p>
            <a:pPr marL="457200" lvl="1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2783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616DA2DB-1AC9-4B30-BBF1-F8C2DFF813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3406" y="1175742"/>
            <a:ext cx="4964998" cy="166646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Content Placeholder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677BFA19-F14E-4507-90A0-08791C79FF1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118" y="2908142"/>
            <a:ext cx="3515284" cy="1458550"/>
          </a:xfrm>
        </p:spPr>
      </p:pic>
      <p:pic>
        <p:nvPicPr>
          <p:cNvPr id="19" name="Picture 18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71508907-A97A-45A7-B62D-CD2518ADE8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2" t="44967"/>
          <a:stretch/>
        </p:blipFill>
        <p:spPr>
          <a:xfrm>
            <a:off x="6096000" y="2047801"/>
            <a:ext cx="4280452" cy="1143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C38C27-7118-4AA7-A250-E2D3ADF4A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GB"/>
              <a:t>MSP in practice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1D9A0A-81BB-43EC-8DF0-3121031F77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>
            <a:normAutofit fontScale="92500" lnSpcReduction="20000"/>
          </a:bodyPr>
          <a:lstStyle/>
          <a:p>
            <a:r>
              <a:rPr lang="en-IE" b="1" dirty="0"/>
              <a:t>MSP has:</a:t>
            </a:r>
          </a:p>
          <a:p>
            <a:pPr lvl="1"/>
            <a:r>
              <a:rPr lang="en-IE" dirty="0"/>
              <a:t>maintained the agendas of dominant actors through the use of empty participatory rhetoric (Ritchie &amp; Ellis, 2010; Smith &amp; </a:t>
            </a:r>
            <a:r>
              <a:rPr lang="en-IE" dirty="0" err="1"/>
              <a:t>Jentoft</a:t>
            </a:r>
            <a:r>
              <a:rPr lang="en-IE" dirty="0"/>
              <a:t>, 2017; Tafon, 2017);</a:t>
            </a:r>
          </a:p>
          <a:p>
            <a:pPr lvl="1"/>
            <a:r>
              <a:rPr lang="en-IE" dirty="0"/>
              <a:t> developed weak objectives that fail to address critical marine problems (Flannery &amp; Ó </a:t>
            </a:r>
            <a:r>
              <a:rPr lang="en-IE" dirty="0" err="1"/>
              <a:t>Cinnéide</a:t>
            </a:r>
            <a:r>
              <a:rPr lang="en-IE" dirty="0"/>
              <a:t>, 2012a,b; Jones et al. 2016; Sander, 2018);</a:t>
            </a:r>
          </a:p>
          <a:p>
            <a:pPr lvl="1"/>
            <a:r>
              <a:rPr lang="en-IE" dirty="0"/>
              <a:t>deployed technocratic-managerial forms of governance that favour elite actors (Smith &amp; </a:t>
            </a:r>
            <a:r>
              <a:rPr lang="en-IE" dirty="0" err="1"/>
              <a:t>Jentoft</a:t>
            </a:r>
            <a:r>
              <a:rPr lang="en-IE" dirty="0"/>
              <a:t>, 2018; Flannery et al., 2018; </a:t>
            </a:r>
            <a:r>
              <a:rPr lang="en-IE" dirty="0" err="1"/>
              <a:t>Schutter</a:t>
            </a:r>
            <a:r>
              <a:rPr lang="en-IE" dirty="0"/>
              <a:t> and Hicks, 2019). </a:t>
            </a:r>
            <a:endParaRPr lang="en-GB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AD394D3F-739A-400A-B259-F00104B55B81}"/>
                  </a:ext>
                </a:extLst>
              </p14:cNvPr>
              <p14:cNvContentPartPr/>
              <p14:nvPr/>
            </p14:nvContentPartPr>
            <p14:xfrm>
              <a:off x="4998886" y="782516"/>
              <a:ext cx="9720" cy="97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AD394D3F-739A-400A-B259-F00104B55B8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94566" y="778196"/>
                <a:ext cx="18360" cy="18360"/>
              </a:xfrm>
              <a:prstGeom prst="rect">
                <a:avLst/>
              </a:prstGeom>
            </p:spPr>
          </p:pic>
        </mc:Fallback>
      </mc:AlternateContent>
      <p:pic>
        <p:nvPicPr>
          <p:cNvPr id="9" name="Picture 8" descr="A screenshot of a cell phone&#10;&#10;Description automatically generated">
            <a:extLst>
              <a:ext uri="{FF2B5EF4-FFF2-40B4-BE49-F238E27FC236}">
                <a16:creationId xmlns:a16="http://schemas.microsoft.com/office/drawing/2014/main" id="{500E8F55-8E44-4999-B865-0360383BF7C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4" r="1" b="43038"/>
          <a:stretch/>
        </p:blipFill>
        <p:spPr>
          <a:xfrm>
            <a:off x="8808348" y="3128279"/>
            <a:ext cx="3316256" cy="144369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23A82DBB-0307-4AE0-833B-059A9DA767D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5" r="-1" b="34113"/>
          <a:stretch/>
        </p:blipFill>
        <p:spPr>
          <a:xfrm>
            <a:off x="6096000" y="4329942"/>
            <a:ext cx="3667249" cy="158287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290208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ADF11-CC81-46A4-A49C-8FE81036F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GB" dirty="0"/>
              <a:t>The post-political nature of MSP in England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C2BD7F1-2ADA-47C5-95C5-F60C8BA48C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1200" y="1417638"/>
            <a:ext cx="5384800" cy="4525963"/>
          </a:xfrm>
        </p:spPr>
        <p:txBody>
          <a:bodyPr>
            <a:normAutofit lnSpcReduction="10000"/>
          </a:bodyPr>
          <a:lstStyle/>
          <a:p>
            <a:r>
              <a:rPr lang="en-GB" dirty="0"/>
              <a:t>East Inshore and Offshore Plans</a:t>
            </a:r>
          </a:p>
          <a:p>
            <a:r>
              <a:rPr lang="en-GB" dirty="0"/>
              <a:t>First Statutory Plans in the UK</a:t>
            </a:r>
          </a:p>
          <a:p>
            <a:r>
              <a:rPr lang="en-GB" dirty="0"/>
              <a:t>MPS – strong social element, social equality, cohesion, wellbeing, etc. </a:t>
            </a:r>
          </a:p>
          <a:p>
            <a:r>
              <a:rPr lang="en-GB" dirty="0"/>
              <a:t>Two plans – one document published in 2014, progress reviewed 2017</a:t>
            </a:r>
          </a:p>
          <a:p>
            <a:r>
              <a:rPr lang="en-GB" dirty="0"/>
              <a:t>Synthesising findings from two papers</a:t>
            </a:r>
          </a:p>
          <a:p>
            <a:endParaRPr lang="en-GB" dirty="0"/>
          </a:p>
        </p:txBody>
      </p:sp>
      <p:pic>
        <p:nvPicPr>
          <p:cNvPr id="12" name="Content Placeholder 11" descr="A close up of a map&#10;&#10;Description generated with high confidence">
            <a:extLst>
              <a:ext uri="{FF2B5EF4-FFF2-40B4-BE49-F238E27FC236}">
                <a16:creationId xmlns:a16="http://schemas.microsoft.com/office/drawing/2014/main" id="{29FEA02F-0A83-4BF7-A378-1AC816DF251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200" y="1598496"/>
            <a:ext cx="5384800" cy="4164245"/>
          </a:xfrm>
        </p:spPr>
      </p:pic>
    </p:spTree>
    <p:extLst>
      <p:ext uri="{BB962C8B-B14F-4D97-AF65-F5344CB8AC3E}">
        <p14:creationId xmlns:p14="http://schemas.microsoft.com/office/powerpoint/2010/main" val="8760894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2468898-5A6E-4D55-85EC-308E785EE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3651E5-9993-4E7A-9DDC-79257CD22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201400" cy="11064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Paper 1</a:t>
            </a:r>
          </a:p>
        </p:txBody>
      </p:sp>
      <p:sp>
        <p:nvSpPr>
          <p:cNvPr id="23" name="Rectangle 12">
            <a:extLst>
              <a:ext uri="{FF2B5EF4-FFF2-40B4-BE49-F238E27FC236}">
                <a16:creationId xmlns:a16="http://schemas.microsoft.com/office/drawing/2014/main" id="{3E23A947-2D45-4208-AE2B-64948C87A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845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Content Placeholder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32D9DC66-9A66-4EDB-8D78-3AD26C2C258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68" y="2167951"/>
            <a:ext cx="6241376" cy="3619377"/>
          </a:xfrm>
          <a:prstGeom prst="rect">
            <a:avLst/>
          </a:prstGeom>
          <a:ln>
            <a:solidFill>
              <a:schemeClr val="tx1"/>
            </a:solidFill>
          </a:ln>
        </p:spPr>
      </p:pic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E5BBB0F9-6A59-4D02-A9C7-A2D651668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3801" y="1721922"/>
            <a:ext cx="4218432" cy="4520560"/>
          </a:xfrm>
          <a:prstGeom prst="rect">
            <a:avLst/>
          </a:prstGeom>
          <a:ln w="9525">
            <a:solidFill>
              <a:srgbClr val="EFEFEF"/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B96C83-8D25-47D7-BEB2-8AB9CE395B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75418" y="2020824"/>
            <a:ext cx="4218432" cy="395935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457200" algn="just">
              <a:lnSpc>
                <a:spcPct val="90000"/>
              </a:lnSpc>
            </a:pPr>
            <a:r>
              <a:rPr lang="en-US" sz="2400" dirty="0"/>
              <a:t>Post-political describes a process that appears open and progressive but is closed and cements to status quo </a:t>
            </a:r>
          </a:p>
          <a:p>
            <a:pPr marL="457200" algn="just">
              <a:lnSpc>
                <a:spcPct val="90000"/>
              </a:lnSpc>
            </a:pPr>
            <a:r>
              <a:rPr lang="en-US" sz="2400" dirty="0"/>
              <a:t>Based on interviews and document analysis</a:t>
            </a:r>
          </a:p>
          <a:p>
            <a:pPr marL="457200" algn="just">
              <a:lnSpc>
                <a:spcPct val="90000"/>
              </a:lnSpc>
            </a:pPr>
            <a:endParaRPr lang="en-US" sz="2400" dirty="0"/>
          </a:p>
          <a:p>
            <a:pPr marL="114300" indent="0">
              <a:lnSpc>
                <a:spcPct val="90000"/>
              </a:lnSpc>
              <a:buNone/>
            </a:pPr>
            <a:endParaRPr lang="en-US" sz="2400" dirty="0"/>
          </a:p>
          <a:p>
            <a:pPr marL="114300" indent="0">
              <a:lnSpc>
                <a:spcPct val="90000"/>
              </a:lnSpc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809937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2FA6C-D597-4E65-80A8-4393772B3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Paper 2: MSP Governmentality in England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58630A0-0905-4F1B-A62D-825EC085F4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0990070"/>
              </p:ext>
            </p:extLst>
          </p:nvPr>
        </p:nvGraphicFramePr>
        <p:xfrm>
          <a:off x="609599" y="1600199"/>
          <a:ext cx="11102672" cy="19222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5668">
                  <a:extLst>
                    <a:ext uri="{9D8B030D-6E8A-4147-A177-3AD203B41FA5}">
                      <a16:colId xmlns:a16="http://schemas.microsoft.com/office/drawing/2014/main" val="3066802715"/>
                    </a:ext>
                  </a:extLst>
                </a:gridCol>
                <a:gridCol w="2775668">
                  <a:extLst>
                    <a:ext uri="{9D8B030D-6E8A-4147-A177-3AD203B41FA5}">
                      <a16:colId xmlns:a16="http://schemas.microsoft.com/office/drawing/2014/main" val="4199813903"/>
                    </a:ext>
                  </a:extLst>
                </a:gridCol>
                <a:gridCol w="2775668">
                  <a:extLst>
                    <a:ext uri="{9D8B030D-6E8A-4147-A177-3AD203B41FA5}">
                      <a16:colId xmlns:a16="http://schemas.microsoft.com/office/drawing/2014/main" val="3702739453"/>
                    </a:ext>
                  </a:extLst>
                </a:gridCol>
                <a:gridCol w="2775668">
                  <a:extLst>
                    <a:ext uri="{9D8B030D-6E8A-4147-A177-3AD203B41FA5}">
                      <a16:colId xmlns:a16="http://schemas.microsoft.com/office/drawing/2014/main" val="2548042346"/>
                    </a:ext>
                  </a:extLst>
                </a:gridCol>
              </a:tblGrid>
              <a:tr h="869132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Normative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Strategic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Operational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Monitoring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3361741"/>
                  </a:ext>
                </a:extLst>
              </a:tr>
              <a:tr h="1053097">
                <a:tc>
                  <a:txBody>
                    <a:bodyPr/>
                    <a:lstStyle/>
                    <a:p>
                      <a:r>
                        <a:rPr lang="en-GB" dirty="0"/>
                        <a:t>Defining Desired ends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Choose the instruments to achieve ends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Implementing instruments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Assessing Progress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8333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01665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E4D3C-96BF-4278-9352-CDA72509E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post-political nature of English MSP</a:t>
            </a:r>
          </a:p>
        </p:txBody>
      </p:sp>
      <p:pic>
        <p:nvPicPr>
          <p:cNvPr id="8" name="Content Placeholder 7" descr="A person standing in front of a window&#10;&#10;Description automatically generated">
            <a:extLst>
              <a:ext uri="{FF2B5EF4-FFF2-40B4-BE49-F238E27FC236}">
                <a16:creationId xmlns:a16="http://schemas.microsoft.com/office/drawing/2014/main" id="{9B0EDD88-701A-4F8E-8A60-AA1C97AAB93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66" y="1600200"/>
            <a:ext cx="3212996" cy="4525963"/>
          </a:xfr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2F563CC-3E53-43DD-A181-AB4362F7B7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08390" y="1600201"/>
            <a:ext cx="7074010" cy="4525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Where are we going?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Who gains and who loses?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Through what mechanisms, processes etc do they do so?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What are we going to do about it? (adapted from Flyvbjerg, 2001).</a:t>
            </a:r>
          </a:p>
        </p:txBody>
      </p:sp>
    </p:spTree>
    <p:extLst>
      <p:ext uri="{BB962C8B-B14F-4D97-AF65-F5344CB8AC3E}">
        <p14:creationId xmlns:p14="http://schemas.microsoft.com/office/powerpoint/2010/main" val="15165646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968DD81-7CDD-4816-85E6-4ED803DDE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 is MSP in England Going?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D41A76-AED6-4145-B1F4-014445DB86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599" y="1600201"/>
            <a:ext cx="6944139" cy="4525963"/>
          </a:xfrm>
        </p:spPr>
        <p:txBody>
          <a:bodyPr>
            <a:normAutofit lnSpcReduction="10000"/>
          </a:bodyPr>
          <a:lstStyle/>
          <a:p>
            <a:r>
              <a:rPr lang="en-GB" dirty="0"/>
              <a:t>Neoliberal form of planning </a:t>
            </a:r>
          </a:p>
          <a:p>
            <a:pPr lvl="1"/>
            <a:r>
              <a:rPr lang="en-GB" dirty="0"/>
              <a:t>Focus is on reducing ‘burden’ to industry rather than on good governance.</a:t>
            </a:r>
          </a:p>
          <a:p>
            <a:r>
              <a:rPr lang="en-GB" dirty="0"/>
              <a:t>Path dependent decision-making:</a:t>
            </a:r>
          </a:p>
          <a:p>
            <a:pPr lvl="1"/>
            <a:r>
              <a:rPr lang="en-GB" dirty="0"/>
              <a:t>Plans add nothing new! </a:t>
            </a:r>
          </a:p>
          <a:p>
            <a:pPr lvl="1"/>
            <a:r>
              <a:rPr lang="en-GB" dirty="0"/>
              <a:t>Even those viewed as benefiting most said they can ignore the plans. </a:t>
            </a:r>
          </a:p>
          <a:p>
            <a:pPr lvl="1"/>
            <a:r>
              <a:rPr lang="en-GB" dirty="0"/>
              <a:t>Dominated by sectoral thinking</a:t>
            </a:r>
          </a:p>
          <a:p>
            <a:r>
              <a:rPr lang="en-GB" dirty="0"/>
              <a:t>Technocratic-managerialism: </a:t>
            </a:r>
          </a:p>
          <a:p>
            <a:pPr lvl="1"/>
            <a:r>
              <a:rPr lang="en-GB" dirty="0"/>
              <a:t>Focus on GIS data sets (recollecting data), not planning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10BDAE8-025F-4629-9B3D-A25433BBB8E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608" y="1600200"/>
            <a:ext cx="4337381" cy="4525963"/>
          </a:xfrm>
        </p:spPr>
      </p:pic>
    </p:spTree>
    <p:extLst>
      <p:ext uri="{BB962C8B-B14F-4D97-AF65-F5344CB8AC3E}">
        <p14:creationId xmlns:p14="http://schemas.microsoft.com/office/powerpoint/2010/main" val="598362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01FB0-D5B1-4BA8-B3B2-241FE6250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Who gains and who loses?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158B97-9FB7-4B42-AD84-1C25D3C5730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Tokenistic participation:</a:t>
            </a:r>
          </a:p>
          <a:p>
            <a:pPr lvl="1"/>
            <a:r>
              <a:rPr lang="en-GB" dirty="0"/>
              <a:t>Plans became about sign-posting ‘what was already there’;</a:t>
            </a:r>
          </a:p>
          <a:p>
            <a:pPr lvl="1"/>
            <a:r>
              <a:rPr lang="en-GB" dirty="0"/>
              <a:t>Did little more than collate existing policies;</a:t>
            </a:r>
          </a:p>
          <a:p>
            <a:pPr lvl="1"/>
            <a:r>
              <a:rPr lang="en-GB" dirty="0"/>
              <a:t>Little or no planning for the public good – focus on industry needs;</a:t>
            </a:r>
          </a:p>
          <a:p>
            <a:pPr lvl="1"/>
            <a:r>
              <a:rPr lang="en-GB" dirty="0"/>
              <a:t>Little need for participation when preserving status quo. </a:t>
            </a:r>
          </a:p>
          <a:p>
            <a:pPr marL="457200" lvl="1" indent="0">
              <a:buNone/>
            </a:pPr>
            <a:endParaRPr lang="en-GB" dirty="0"/>
          </a:p>
          <a:p>
            <a:endParaRPr lang="en-GB" dirty="0"/>
          </a:p>
        </p:txBody>
      </p:sp>
      <p:pic>
        <p:nvPicPr>
          <p:cNvPr id="6" name="Content Placeholder 5" descr="A close up of a device&#10;&#10;Description automatically generated">
            <a:extLst>
              <a:ext uri="{FF2B5EF4-FFF2-40B4-BE49-F238E27FC236}">
                <a16:creationId xmlns:a16="http://schemas.microsoft.com/office/drawing/2014/main" id="{91B25C8C-66D6-41D5-B7EA-227EA5B439B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2537" y="2029619"/>
            <a:ext cx="5114925" cy="3667125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7EDF325-E59F-4FB9-A480-B75DFDF0CEA3}"/>
              </a:ext>
            </a:extLst>
          </p:cNvPr>
          <p:cNvSpPr txBox="1"/>
          <p:nvPr/>
        </p:nvSpPr>
        <p:spPr>
          <a:xfrm>
            <a:off x="7557133" y="2610618"/>
            <a:ext cx="32055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Illusion of Inclusion</a:t>
            </a:r>
          </a:p>
        </p:txBody>
      </p:sp>
    </p:spTree>
    <p:extLst>
      <p:ext uri="{BB962C8B-B14F-4D97-AF65-F5344CB8AC3E}">
        <p14:creationId xmlns:p14="http://schemas.microsoft.com/office/powerpoint/2010/main" val="42758684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2FA6C-D597-4E65-80A8-4393772B3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462781"/>
          </a:xfrm>
        </p:spPr>
        <p:txBody>
          <a:bodyPr>
            <a:normAutofit fontScale="90000"/>
          </a:bodyPr>
          <a:lstStyle/>
          <a:p>
            <a:r>
              <a:rPr lang="en-GB" dirty="0"/>
              <a:t>Through what mechanisms?</a:t>
            </a:r>
          </a:p>
        </p:txBody>
      </p:sp>
      <p:graphicFrame>
        <p:nvGraphicFramePr>
          <p:cNvPr id="16" name="Content Placeholder 15">
            <a:extLst>
              <a:ext uri="{FF2B5EF4-FFF2-40B4-BE49-F238E27FC236}">
                <a16:creationId xmlns:a16="http://schemas.microsoft.com/office/drawing/2014/main" id="{08C3E3B3-50D2-4056-A05F-CFE7DAB2EF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3744196"/>
              </p:ext>
            </p:extLst>
          </p:nvPr>
        </p:nvGraphicFramePr>
        <p:xfrm>
          <a:off x="506360" y="772979"/>
          <a:ext cx="11076040" cy="57773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1471">
                  <a:extLst>
                    <a:ext uri="{9D8B030D-6E8A-4147-A177-3AD203B41FA5}">
                      <a16:colId xmlns:a16="http://schemas.microsoft.com/office/drawing/2014/main" val="1798110414"/>
                    </a:ext>
                  </a:extLst>
                </a:gridCol>
                <a:gridCol w="2671523">
                  <a:extLst>
                    <a:ext uri="{9D8B030D-6E8A-4147-A177-3AD203B41FA5}">
                      <a16:colId xmlns:a16="http://schemas.microsoft.com/office/drawing/2014/main" val="1240086338"/>
                    </a:ext>
                  </a:extLst>
                </a:gridCol>
                <a:gridCol w="2671523">
                  <a:extLst>
                    <a:ext uri="{9D8B030D-6E8A-4147-A177-3AD203B41FA5}">
                      <a16:colId xmlns:a16="http://schemas.microsoft.com/office/drawing/2014/main" val="2561491155"/>
                    </a:ext>
                  </a:extLst>
                </a:gridCol>
                <a:gridCol w="2671523">
                  <a:extLst>
                    <a:ext uri="{9D8B030D-6E8A-4147-A177-3AD203B41FA5}">
                      <a16:colId xmlns:a16="http://schemas.microsoft.com/office/drawing/2014/main" val="508068735"/>
                    </a:ext>
                  </a:extLst>
                </a:gridCol>
              </a:tblGrid>
              <a:tr h="3261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Normative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Strategic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Operational 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Monitoring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773551"/>
                  </a:ext>
                </a:extLst>
              </a:tr>
              <a:tr h="103774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Radical reform of UK Marine Governance is needed: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We’d like to be more radical but our hands are tied due to: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DON’T RULE  BRITANIA! Let’s preserve the status quo: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Everything is Awesome!...here’s a 16p monitoring report with 2p of results. 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8076147"/>
                  </a:ext>
                </a:extLst>
              </a:tr>
              <a:tr h="43752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State: </a:t>
                      </a: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Needs to develop coordinated, consistent decision-making process is need to ensure SD.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Environment: </a:t>
                      </a: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resource which if managed correctly will maximise sustainable activity, prosperity and opportunities for all, now and in the future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Society: </a:t>
                      </a: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 opportunity to develop</a:t>
                      </a:r>
                      <a:r>
                        <a:rPr lang="en-GB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resilient and cohesive communities that can adapt to risks and opportunities through participatory governance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State: </a:t>
                      </a: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Limited scope for governance reform and path dependent decision-making, What can we do?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Environment: </a:t>
                      </a: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Complex trade-offs unresolvable due to lack of knowledge. But we’ve re-mapped the same data again!!.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Society:</a:t>
                      </a:r>
                      <a:r>
                        <a:rPr lang="en-GB" sz="16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Stakeholder fatigue – we’ll engage with them differently, in terms of their capacity/willingness. 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State: </a:t>
                      </a: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reduce the overall regulatory burden; provide greater certainty for developers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Environment: </a:t>
                      </a: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Marine businesses are acting in a way which respects environmental limits and is socially responsible. This is rewarded in the marketplace.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Society: </a:t>
                      </a: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Benefitting from trickle down economics.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State: </a:t>
                      </a: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Strong and stable. Coordinated and consistent decision-making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Environment: </a:t>
                      </a: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evidence we used about the environment is of the highest quality and we are now maximising its use.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Society: </a:t>
                      </a:r>
                      <a:r>
                        <a:rPr lang="en-IE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Doing better than the rest of England…but that was true before the plan, but we’ll take it!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38276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2055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82413CC-69E6-4BDA-A88D-E4EF8F95B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F1F7357-8633-4CE7-BF80-475EE8A2FA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E402FE4E-C12D-497C-AF81-F08E4E02B4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59247B10-170D-4E62-849A-38FCB43C6A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89A587A7-1BEF-45AA-9EFC-6558A8749C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AC25B5A1-6EF7-44EC-A2F0-1EDC96A79B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80B8582C-7E17-4115-9FF1-979C8405CB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F6C4AB66-7A18-4E51-935B-237F4CA827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CDF12911-A240-4580-8788-0C49DB1FED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EAE0F5DE-442D-4F6C-B02C-2568ED1958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id="{4F24A002-AFDE-4034-85BE-CBF005AE92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36F0721E-B4B0-4A6C-A92C-F8DE92D3AC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5">
              <a:extLst>
                <a:ext uri="{FF2B5EF4-FFF2-40B4-BE49-F238E27FC236}">
                  <a16:creationId xmlns:a16="http://schemas.microsoft.com/office/drawing/2014/main" id="{54D2DC98-69F8-4F2F-9D45-BDFFA5E2BB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0A636E33-DC38-40B9-B941-037E5D8603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03D30690-68C2-4AEC-9789-1495D97E19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id="{1020B1B9-821B-49FB-BDC9-57DA08CBC3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9">
              <a:extLst>
                <a:ext uri="{FF2B5EF4-FFF2-40B4-BE49-F238E27FC236}">
                  <a16:creationId xmlns:a16="http://schemas.microsoft.com/office/drawing/2014/main" id="{720EDCE4-8B18-413F-989E-E79628E5AF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0">
              <a:extLst>
                <a:ext uri="{FF2B5EF4-FFF2-40B4-BE49-F238E27FC236}">
                  <a16:creationId xmlns:a16="http://schemas.microsoft.com/office/drawing/2014/main" id="{8563351E-0DDD-4FC8-8D0C-1E446E3C1B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1">
              <a:extLst>
                <a:ext uri="{FF2B5EF4-FFF2-40B4-BE49-F238E27FC236}">
                  <a16:creationId xmlns:a16="http://schemas.microsoft.com/office/drawing/2014/main" id="{15E8B705-64E7-4513-B3CB-BF46C35732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2">
              <a:extLst>
                <a:ext uri="{FF2B5EF4-FFF2-40B4-BE49-F238E27FC236}">
                  <a16:creationId xmlns:a16="http://schemas.microsoft.com/office/drawing/2014/main" id="{30DAEE1C-EBB5-47F5-9E76-564FCFDBFC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3">
              <a:extLst>
                <a:ext uri="{FF2B5EF4-FFF2-40B4-BE49-F238E27FC236}">
                  <a16:creationId xmlns:a16="http://schemas.microsoft.com/office/drawing/2014/main" id="{EDB255E9-A3E2-4098-99A1-FE38FAD15D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4">
              <a:extLst>
                <a:ext uri="{FF2B5EF4-FFF2-40B4-BE49-F238E27FC236}">
                  <a16:creationId xmlns:a16="http://schemas.microsoft.com/office/drawing/2014/main" id="{D2507F2A-27AF-4833-8273-5FC9A98863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5">
              <a:extLst>
                <a:ext uri="{FF2B5EF4-FFF2-40B4-BE49-F238E27FC236}">
                  <a16:creationId xmlns:a16="http://schemas.microsoft.com/office/drawing/2014/main" id="{8DFB8904-0CB8-45AD-ABD2-F7A582365E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D60C443-1E4A-40B5-A2F9-CD4FDE13E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287" y="798881"/>
            <a:ext cx="8673427" cy="1048945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tx1"/>
                </a:solidFill>
              </a:rPr>
              <a:t>Outline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E236A17-4DC5-4F0C-A3F2-9B29E2264E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7750709"/>
              </p:ext>
            </p:extLst>
          </p:nvPr>
        </p:nvGraphicFramePr>
        <p:xfrm>
          <a:off x="807722" y="1990976"/>
          <a:ext cx="10576558" cy="41754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362306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What are we going to do?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7795056"/>
              </p:ext>
            </p:extLst>
          </p:nvPr>
        </p:nvGraphicFramePr>
        <p:xfrm>
          <a:off x="1355840" y="1584297"/>
          <a:ext cx="8854960" cy="39177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37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3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37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137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9467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Phase 1 Normative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Phase 2 </a:t>
                      </a:r>
                    </a:p>
                    <a:p>
                      <a:pPr algn="ctr"/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Strategic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Phase 3</a:t>
                      </a:r>
                    </a:p>
                    <a:p>
                      <a:pPr algn="ctr"/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Operational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Phase 4 Monitoring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98264">
                <a:tc>
                  <a:txBody>
                    <a:bodyPr/>
                    <a:lstStyle/>
                    <a:p>
                      <a:pPr algn="l"/>
                      <a:r>
                        <a:rPr lang="en-GB" dirty="0"/>
                        <a:t>Desired ends and </a:t>
                      </a:r>
                    </a:p>
                    <a:p>
                      <a:pPr algn="l"/>
                      <a:r>
                        <a:rPr lang="en-GB" dirty="0"/>
                        <a:t>ideals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dirty="0"/>
                        <a:t>the means to achieve stated goals and objectives are selected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Means to achieve goals are </a:t>
                      </a:r>
                      <a:r>
                        <a:rPr lang="en-GB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implemented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dirty="0"/>
                        <a:t>Monitoring and assessment  criteria selected.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7" name="Straight Arrow Connector 6"/>
          <p:cNvCxnSpPr/>
          <p:nvPr/>
        </p:nvCxnSpPr>
        <p:spPr>
          <a:xfrm>
            <a:off x="2063552" y="1412776"/>
            <a:ext cx="8136904" cy="0"/>
          </a:xfrm>
          <a:prstGeom prst="straightConnector1">
            <a:avLst/>
          </a:prstGeom>
          <a:ln w="825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/>
          <p:cNvGrpSpPr/>
          <p:nvPr/>
        </p:nvGrpSpPr>
        <p:grpSpPr>
          <a:xfrm>
            <a:off x="5783320" y="0"/>
            <a:ext cx="4320480" cy="6858000"/>
            <a:chOff x="4499992" y="0"/>
            <a:chExt cx="4320480" cy="6858000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4499992" y="0"/>
              <a:ext cx="0" cy="6858000"/>
            </a:xfrm>
            <a:prstGeom prst="line">
              <a:avLst/>
            </a:prstGeom>
            <a:ln w="6350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5148064" y="260648"/>
              <a:ext cx="3672408" cy="646331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dashDot"/>
            </a:ln>
          </p:spPr>
          <p:txBody>
            <a:bodyPr wrap="square" rtlCol="0">
              <a:spAutoFit/>
            </a:bodyPr>
            <a:lstStyle/>
            <a:p>
              <a:r>
                <a:rPr lang="en-GB" sz="3600" dirty="0">
                  <a:solidFill>
                    <a:srgbClr val="FF0000"/>
                  </a:solidFill>
                </a:rPr>
                <a:t>Post-Political</a:t>
              </a: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445173" y="4675783"/>
            <a:ext cx="3816424" cy="769441"/>
          </a:xfrm>
          <a:prstGeom prst="rect">
            <a:avLst/>
          </a:prstGeom>
          <a:noFill/>
          <a:ln>
            <a:solidFill>
              <a:srgbClr val="FF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rgbClr val="FF0000"/>
                </a:solidFill>
              </a:rPr>
              <a:t>Rationality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55684" y="4748489"/>
            <a:ext cx="3672408" cy="76944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400" dirty="0">
                <a:solidFill>
                  <a:srgbClr val="FF0000"/>
                </a:solidFill>
              </a:rPr>
              <a:t>Participation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F37559-8498-457D-8757-92C30E852011}"/>
              </a:ext>
            </a:extLst>
          </p:cNvPr>
          <p:cNvSpPr txBox="1"/>
          <p:nvPr/>
        </p:nvSpPr>
        <p:spPr>
          <a:xfrm>
            <a:off x="6056496" y="5801710"/>
            <a:ext cx="442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(Flannery and McAteer, under review)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animBg="1"/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E55D6-9A44-493F-8277-8FB852601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GB" dirty="0"/>
              <a:t>(Governance) Innovation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43AEA9D-95CE-4FE4-BC21-A8B140D2D27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990" y="1645920"/>
            <a:ext cx="8674873" cy="45958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72698DC-2BAB-475C-B19F-D2C3D9EBB8F6}"/>
              </a:ext>
            </a:extLst>
          </p:cNvPr>
          <p:cNvSpPr txBox="1"/>
          <p:nvPr/>
        </p:nvSpPr>
        <p:spPr>
          <a:xfrm>
            <a:off x="5192202" y="6392849"/>
            <a:ext cx="51285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Adapted from </a:t>
            </a:r>
            <a:r>
              <a:rPr lang="en-GB" sz="1400" dirty="0" err="1"/>
              <a:t>Rotmans</a:t>
            </a:r>
            <a:r>
              <a:rPr lang="en-GB" sz="1400" dirty="0"/>
              <a:t> and </a:t>
            </a:r>
            <a:r>
              <a:rPr lang="en-GB" sz="1400" dirty="0" err="1"/>
              <a:t>Loorbach</a:t>
            </a:r>
            <a:r>
              <a:rPr lang="en-GB" sz="1400" dirty="0"/>
              <a:t>, 2010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C9E886E-B024-45A3-8569-08416A547164}"/>
              </a:ext>
            </a:extLst>
          </p:cNvPr>
          <p:cNvGrpSpPr/>
          <p:nvPr/>
        </p:nvGrpSpPr>
        <p:grpSpPr>
          <a:xfrm>
            <a:off x="2878372" y="2788920"/>
            <a:ext cx="2759103" cy="2715688"/>
            <a:chOff x="2878372" y="2788920"/>
            <a:chExt cx="2759103" cy="2715688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F45C8E7-4016-4086-B1ED-104D064A5229}"/>
                </a:ext>
              </a:extLst>
            </p:cNvPr>
            <p:cNvSpPr/>
            <p:nvPr/>
          </p:nvSpPr>
          <p:spPr>
            <a:xfrm>
              <a:off x="3935896" y="3200718"/>
              <a:ext cx="1701579" cy="230389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19F23DE-03F3-4E68-B57F-ABCCCBF4D224}"/>
                </a:ext>
              </a:extLst>
            </p:cNvPr>
            <p:cNvSpPr txBox="1"/>
            <p:nvPr/>
          </p:nvSpPr>
          <p:spPr>
            <a:xfrm>
              <a:off x="2878372" y="2788920"/>
              <a:ext cx="15107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rgbClr val="FF0000"/>
                  </a:solidFill>
                </a:rPr>
                <a:t>The Political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30624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8546F-B627-4F2D-BFBE-45398983E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Inserting difference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1C27B-DF75-4336-8267-C47BF3649A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How do we insert difference into MSP process (Boucquey et al., 2018)?</a:t>
            </a:r>
          </a:p>
          <a:p>
            <a:r>
              <a:rPr lang="en-US" dirty="0"/>
              <a:t>Recapture what planning should be: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A state-led process of distributing development rights to produce public good.</a:t>
            </a:r>
          </a:p>
          <a:p>
            <a:r>
              <a:rPr lang="en-US" dirty="0"/>
              <a:t>Many Marine Plans have little impact on: </a:t>
            </a:r>
          </a:p>
          <a:p>
            <a:pPr lvl="1"/>
            <a:r>
              <a:rPr lang="en-US" dirty="0"/>
              <a:t>Development rights; or</a:t>
            </a:r>
          </a:p>
          <a:p>
            <a:pPr lvl="1"/>
            <a:r>
              <a:rPr lang="en-US" dirty="0"/>
              <a:t>The Public Good. </a:t>
            </a:r>
          </a:p>
          <a:p>
            <a:pPr lvl="1"/>
            <a:r>
              <a:rPr lang="en-US" dirty="0"/>
              <a:t>Fail to capture the value created by planning. </a:t>
            </a:r>
          </a:p>
          <a:p>
            <a:r>
              <a:rPr lang="en-US" dirty="0"/>
              <a:t>Need for progressive framings/principles to be inserted during strategic phase</a:t>
            </a:r>
          </a:p>
          <a:p>
            <a:pPr lvl="1"/>
            <a:r>
              <a:rPr lang="en-US" dirty="0"/>
              <a:t>Principles such as fairness, equity, justice – linking to SDGs, e.g. No Poverty</a:t>
            </a:r>
          </a:p>
          <a:p>
            <a:pPr lvl="1"/>
            <a:r>
              <a:rPr lang="en-US" dirty="0"/>
              <a:t>Alternative models of local/coastal development – not trickle down economics.</a:t>
            </a:r>
          </a:p>
          <a:p>
            <a:pPr lvl="1"/>
            <a:r>
              <a:rPr lang="en-US" dirty="0"/>
              <a:t>Citizen science, alternative data to empower stakeholders. </a:t>
            </a:r>
          </a:p>
          <a:p>
            <a:pPr lvl="1"/>
            <a:r>
              <a:rPr lang="en-US" dirty="0"/>
              <a:t>Advocacy Planning (Tafon, 2019). </a:t>
            </a:r>
          </a:p>
        </p:txBody>
      </p:sp>
    </p:spTree>
    <p:extLst>
      <p:ext uri="{BB962C8B-B14F-4D97-AF65-F5344CB8AC3E}">
        <p14:creationId xmlns:p14="http://schemas.microsoft.com/office/powerpoint/2010/main" val="7440417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9BAD1-2DD5-4848-A2E4-D076B940A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6586491" cy="1676603"/>
          </a:xfrm>
        </p:spPr>
        <p:txBody>
          <a:bodyPr>
            <a:normAutofit/>
          </a:bodyPr>
          <a:lstStyle/>
          <a:p>
            <a:r>
              <a:rPr lang="en-GB" dirty="0"/>
              <a:t>MSP Internationally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A3ADCC-D7D2-4C2A-8F2E-72BA69D414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586489" cy="378541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000" dirty="0"/>
              <a:t>Being exported to Global South EU &amp; UNESCO #</a:t>
            </a:r>
            <a:r>
              <a:rPr lang="en-GB" sz="2000" dirty="0" err="1"/>
              <a:t>MSPGlobal</a:t>
            </a:r>
            <a:endParaRPr lang="en-GB" sz="2000" dirty="0"/>
          </a:p>
          <a:p>
            <a:pPr>
              <a:lnSpc>
                <a:spcPct val="90000"/>
              </a:lnSpc>
            </a:pPr>
            <a:r>
              <a:rPr lang="en-GB" sz="2000" dirty="0"/>
              <a:t>The goal is to speed up MSP adoption….</a:t>
            </a:r>
          </a:p>
          <a:p>
            <a:pPr>
              <a:lnSpc>
                <a:spcPct val="90000"/>
              </a:lnSpc>
            </a:pPr>
            <a:r>
              <a:rPr lang="en-GB" sz="2000" dirty="0"/>
              <a:t>Speed is a requirement of capital (Harvey, 1985)…not good governance.</a:t>
            </a:r>
          </a:p>
          <a:p>
            <a:pPr>
              <a:lnSpc>
                <a:spcPct val="90000"/>
              </a:lnSpc>
            </a:pPr>
            <a:r>
              <a:rPr lang="en-GB" sz="2000" dirty="0"/>
              <a:t>Be vigilant as MSP is rolled out: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en-GB" sz="2000" dirty="0"/>
              <a:t>Where is it going? 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en-GB" sz="2000" dirty="0"/>
              <a:t>Who gains and who loses?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en-GB" sz="2000" dirty="0"/>
              <a:t>Through what mechanisms, processes etc do they do so?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en-GB" sz="2000" dirty="0"/>
              <a:t>What are we going to do about it?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en-GB" sz="2000" dirty="0"/>
              <a:t>Does it distribute development rights to produce a public good?</a:t>
            </a:r>
          </a:p>
        </p:txBody>
      </p:sp>
      <p:pic>
        <p:nvPicPr>
          <p:cNvPr id="4" name="Content Placeholder 8" descr="southern Theory.jpg">
            <a:extLst>
              <a:ext uri="{FF2B5EF4-FFF2-40B4-BE49-F238E27FC236}">
                <a16:creationId xmlns:a16="http://schemas.microsoft.com/office/drawing/2014/main" id="{2528B994-07AB-4956-A33E-6A45125167C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b="2358"/>
          <a:stretch/>
        </p:blipFill>
        <p:spPr>
          <a:xfrm>
            <a:off x="7556408" y="10"/>
            <a:ext cx="4635591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6098775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Thanks for listening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IE" dirty="0"/>
          </a:p>
          <a:p>
            <a:pPr algn="ctr">
              <a:buNone/>
            </a:pPr>
            <a:r>
              <a:rPr lang="en-IE" dirty="0"/>
              <a:t>Questions/Comments? </a:t>
            </a:r>
          </a:p>
        </p:txBody>
      </p:sp>
    </p:spTree>
    <p:extLst>
      <p:ext uri="{BB962C8B-B14F-4D97-AF65-F5344CB8AC3E}">
        <p14:creationId xmlns:p14="http://schemas.microsoft.com/office/powerpoint/2010/main" val="38832986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134A7-9415-4EF6-B55E-49B399D8B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7A836A-95FB-45B1-9EE5-13C60AF6EB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sz="1800" dirty="0"/>
              <a:t>Ehler, C. N. (2018). Marine Spatial Planning: An Idea Whose Time Has Come. In Offshore Energy and Marine Spatial Planning. In K. Yates &amp; C. Bradshaw (Eds.), Offshore Energy and Marine Spatial Planning (pp. 6–17). London: Routledge.</a:t>
            </a:r>
          </a:p>
          <a:p>
            <a:pPr>
              <a:buNone/>
            </a:pPr>
            <a:r>
              <a:rPr lang="en-GB" sz="1800" dirty="0"/>
              <a:t>Boucquey, N., Martin, K.S., Fairbanks, L., Campbell, L.M. and Wise, S., 2019. Ocean data portals: Performing a new infrastructure for ocean governance. </a:t>
            </a:r>
            <a:r>
              <a:rPr lang="en-GB" sz="1800" i="1" dirty="0"/>
              <a:t>Environment and Planning D: Society and Space</a:t>
            </a:r>
            <a:r>
              <a:rPr lang="en-GB" sz="1800" dirty="0"/>
              <a:t>, p.0263775818822829.</a:t>
            </a:r>
          </a:p>
          <a:p>
            <a:pPr>
              <a:buNone/>
            </a:pPr>
            <a:r>
              <a:rPr lang="en-IE" sz="1800" dirty="0"/>
              <a:t>Flannery, W., Ellis, G., Ellis, G., Flannery, W., Nursey-Bray, M., van Tatenhove, J. P., ... &amp; Jentoft, S. (2016). Exploring the winners and losers of marine environmental governance/Marine spatial planning: Cui bono?.... </a:t>
            </a:r>
            <a:r>
              <a:rPr lang="en-IE" sz="1800" i="1" dirty="0"/>
              <a:t>Planning Theory &amp; Practice</a:t>
            </a:r>
            <a:r>
              <a:rPr lang="en-IE" sz="1800" dirty="0"/>
              <a:t>, </a:t>
            </a:r>
            <a:r>
              <a:rPr lang="en-IE" sz="1800" i="1" dirty="0"/>
              <a:t>17</a:t>
            </a:r>
            <a:r>
              <a:rPr lang="en-IE" sz="1800" dirty="0"/>
              <a:t>(1), 121-151.</a:t>
            </a:r>
          </a:p>
          <a:p>
            <a:pPr>
              <a:buNone/>
            </a:pPr>
            <a:r>
              <a:rPr lang="en-IE" sz="1800" dirty="0"/>
              <a:t>Flyvbjerg, B. and Richardson, T., 2002. Planning and Foucault: in search of the dark side of planning theory. In Allmendinger Philip &amp; Tewdwr-Jones Mark (Eds.), </a:t>
            </a:r>
            <a:r>
              <a:rPr lang="en-IE" sz="1800" i="1" dirty="0"/>
              <a:t>Planning futures: New directions for planning theory</a:t>
            </a:r>
            <a:r>
              <a:rPr lang="en-IE" sz="1800" dirty="0"/>
              <a:t> (pp. 44–62). London: Routledge.</a:t>
            </a:r>
            <a:endParaRPr lang="en-GB" sz="1800" dirty="0"/>
          </a:p>
          <a:p>
            <a:pPr>
              <a:buNone/>
            </a:pPr>
            <a:r>
              <a:rPr lang="en-IE" sz="1800" dirty="0"/>
              <a:t>Foucault, Michel (1981). Omnes et singulatim: Towards a criticism of ‘political reason’. In McMurrin, S. (Ed.), </a:t>
            </a:r>
            <a:r>
              <a:rPr lang="en-IE" sz="1800" i="1" dirty="0"/>
              <a:t>The tanner lectures of human values</a:t>
            </a:r>
            <a:r>
              <a:rPr lang="en-IE" sz="1800" dirty="0"/>
              <a:t> (pp. 223–254). Salt Lake City: University of Utah Press.</a:t>
            </a:r>
          </a:p>
          <a:p>
            <a:pPr>
              <a:buNone/>
            </a:pPr>
            <a:r>
              <a:rPr lang="en-IE" sz="1800" dirty="0"/>
              <a:t>Lemke, T., 2001. 'The birth of bio-politics': Michel Foucault's lecture at the Collège de France on neo-liberal governmentality. </a:t>
            </a:r>
            <a:r>
              <a:rPr lang="en-IE" sz="1800" i="1" dirty="0"/>
              <a:t>Economy and society</a:t>
            </a:r>
            <a:r>
              <a:rPr lang="en-IE" sz="1800" dirty="0"/>
              <a:t>, </a:t>
            </a:r>
            <a:r>
              <a:rPr lang="en-IE" sz="1800" i="1" dirty="0"/>
              <a:t>30</a:t>
            </a:r>
            <a:r>
              <a:rPr lang="en-IE" sz="1800" dirty="0"/>
              <a:t>(2), pp.190-207.</a:t>
            </a:r>
          </a:p>
          <a:p>
            <a:pPr>
              <a:buNone/>
            </a:pPr>
            <a:r>
              <a:rPr lang="en-IE" sz="1800" dirty="0"/>
              <a:t>Ritchie, H. and Ellis, G. (2010) ‘A system that works for the sea’? Exploring stakeholder engagement in marine spatial planning, </a:t>
            </a:r>
            <a:r>
              <a:rPr lang="en-IE" sz="1800" i="1" dirty="0"/>
              <a:t>Journal of Environmental Planning and Management</a:t>
            </a:r>
            <a:r>
              <a:rPr lang="en-IE" sz="1800" dirty="0"/>
              <a:t>, 53(6), pp. 701 - 723.</a:t>
            </a:r>
            <a:endParaRPr lang="en-GB" sz="1800" dirty="0"/>
          </a:p>
          <a:p>
            <a:pPr>
              <a:buNone/>
            </a:pPr>
            <a:r>
              <a:rPr lang="en-IE" sz="1800" dirty="0"/>
              <a:t>Rose, N. and Miller, P., 1992. Political power beyond the state: Problematics of government. </a:t>
            </a:r>
            <a:r>
              <a:rPr lang="en-IE" sz="1800" i="1" dirty="0"/>
              <a:t>British journal of sociology</a:t>
            </a:r>
            <a:r>
              <a:rPr lang="en-IE" sz="1800" dirty="0"/>
              <a:t>, pp.173-205.</a:t>
            </a:r>
          </a:p>
          <a:p>
            <a:pPr>
              <a:buNone/>
            </a:pPr>
            <a:r>
              <a:rPr lang="en-GB" sz="1800" dirty="0"/>
              <a:t>Rutherford, S., 2007. Green governmentality: insights and opportunities in the study of nature's rule. </a:t>
            </a:r>
            <a:r>
              <a:rPr lang="en-GB" sz="1800" i="1" dirty="0"/>
              <a:t>Progress in human geography</a:t>
            </a:r>
            <a:r>
              <a:rPr lang="en-GB" sz="1800" dirty="0"/>
              <a:t>, </a:t>
            </a:r>
            <a:r>
              <a:rPr lang="en-GB" sz="1800" i="1" dirty="0"/>
              <a:t>31</a:t>
            </a:r>
            <a:r>
              <a:rPr lang="en-GB" sz="1800" dirty="0"/>
              <a:t>(3), pp.291-307.</a:t>
            </a:r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174934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5249C-A0E8-43F6-BD34-C80C83046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b="1"/>
              <a:t>Transforming Ocean Governance</a:t>
            </a: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4C941-16F7-4951-AADE-784F429EC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GB"/>
              <a:t>Coastal states urged to reform governance (MSP, EBM, ICZM etc.)</a:t>
            </a:r>
          </a:p>
          <a:p>
            <a:r>
              <a:rPr lang="en-US"/>
              <a:t>New governance mechanisms are facilitated within existing regime. </a:t>
            </a:r>
          </a:p>
          <a:p>
            <a:r>
              <a:rPr lang="en-GB"/>
              <a:t>This results in:</a:t>
            </a:r>
          </a:p>
          <a:p>
            <a:pPr lvl="1"/>
            <a:r>
              <a:rPr lang="en-US"/>
              <a:t>policy layering (Vince 2015), </a:t>
            </a:r>
          </a:p>
          <a:p>
            <a:pPr lvl="1"/>
            <a:r>
              <a:rPr lang="en-US"/>
              <a:t>path dependency (Kelly et al 2019), </a:t>
            </a:r>
          </a:p>
          <a:p>
            <a:pPr lvl="1"/>
            <a:r>
              <a:rPr lang="en-US"/>
              <a:t>institutional drift (Morrison, 2017), and </a:t>
            </a:r>
          </a:p>
          <a:p>
            <a:pPr lvl="1"/>
            <a:r>
              <a:rPr lang="en-US"/>
              <a:t>resistance </a:t>
            </a:r>
            <a:r>
              <a:rPr lang="en-GB"/>
              <a:t>by powerful actors (Blythe et al 2018; Bennett et al 2019).</a:t>
            </a:r>
          </a:p>
          <a:p>
            <a:r>
              <a:rPr lang="en-US"/>
              <a:t>Assimilation negates their </a:t>
            </a:r>
            <a:r>
              <a:rPr lang="en-GB"/>
              <a:t>transformative capacity (O’Brien 2012). </a:t>
            </a:r>
          </a:p>
          <a:p>
            <a:r>
              <a:rPr lang="en-GB"/>
              <a:t>Transformative Gov. needs to focus on intentional </a:t>
            </a:r>
            <a:r>
              <a:rPr lang="en-GB" i="1"/>
              <a:t>regime change</a:t>
            </a:r>
            <a:r>
              <a:rPr lang="en-GB"/>
              <a:t>. 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111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E3A64C2-B488-4CE3-A536-C47F6AB69CEF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26" b="6774"/>
          <a:stretch/>
        </p:blipFill>
        <p:spPr bwMode="auto">
          <a:xfrm>
            <a:off x="33347" y="-143114"/>
            <a:ext cx="12191980" cy="6857990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929F23-0FF2-4366-AA25-A8FB58C7C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Transforming regimes</a:t>
            </a:r>
          </a:p>
        </p:txBody>
      </p:sp>
      <p:cxnSp>
        <p:nvCxnSpPr>
          <p:cNvPr id="15" name="Straight Connector 10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2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8E182451-08B2-48B8-9019-7F33BAC47BCE}"/>
              </a:ext>
            </a:extLst>
          </p:cNvPr>
          <p:cNvSpPr txBox="1"/>
          <p:nvPr/>
        </p:nvSpPr>
        <p:spPr>
          <a:xfrm>
            <a:off x="7378810" y="6134852"/>
            <a:ext cx="30533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Adapted from </a:t>
            </a:r>
            <a:r>
              <a:rPr lang="en-GB" dirty="0" err="1"/>
              <a:t>Geels</a:t>
            </a:r>
            <a:r>
              <a:rPr lang="en-GB" dirty="0"/>
              <a:t>, 2002</a:t>
            </a:r>
          </a:p>
        </p:txBody>
      </p:sp>
    </p:spTree>
    <p:extLst>
      <p:ext uri="{BB962C8B-B14F-4D97-AF65-F5344CB8AC3E}">
        <p14:creationId xmlns:p14="http://schemas.microsoft.com/office/powerpoint/2010/main" val="3288586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E55D6-9A44-493F-8277-8FB852601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GB" dirty="0"/>
              <a:t>(Governance) Innovation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43AEA9D-95CE-4FE4-BC21-A8B140D2D27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990" y="1645920"/>
            <a:ext cx="8674873" cy="45958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72698DC-2BAB-475C-B19F-D2C3D9EBB8F6}"/>
              </a:ext>
            </a:extLst>
          </p:cNvPr>
          <p:cNvSpPr txBox="1"/>
          <p:nvPr/>
        </p:nvSpPr>
        <p:spPr>
          <a:xfrm>
            <a:off x="5192202" y="6392849"/>
            <a:ext cx="51285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Adapted from </a:t>
            </a:r>
            <a:r>
              <a:rPr lang="en-GB" sz="1400" dirty="0" err="1"/>
              <a:t>Rotmans</a:t>
            </a:r>
            <a:r>
              <a:rPr lang="en-GB" sz="1400" dirty="0"/>
              <a:t> and </a:t>
            </a:r>
            <a:r>
              <a:rPr lang="en-GB" sz="1400" dirty="0" err="1"/>
              <a:t>Loorbach</a:t>
            </a:r>
            <a:r>
              <a:rPr lang="en-GB" sz="1400" dirty="0"/>
              <a:t>, 2010</a:t>
            </a:r>
          </a:p>
        </p:txBody>
      </p:sp>
    </p:spTree>
    <p:extLst>
      <p:ext uri="{BB962C8B-B14F-4D97-AF65-F5344CB8AC3E}">
        <p14:creationId xmlns:p14="http://schemas.microsoft.com/office/powerpoint/2010/main" val="2116603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E3A64C2-B488-4CE3-A536-C47F6AB69CEF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26" b="6774"/>
          <a:stretch/>
        </p:blipFill>
        <p:spPr bwMode="auto">
          <a:xfrm>
            <a:off x="33347" y="-143114"/>
            <a:ext cx="12191980" cy="6857990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F929F23-0FF2-4366-AA25-A8FB58C7C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Transformative Governance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182451-08B2-48B8-9019-7F33BAC47BCE}"/>
              </a:ext>
            </a:extLst>
          </p:cNvPr>
          <p:cNvSpPr txBox="1"/>
          <p:nvPr/>
        </p:nvSpPr>
        <p:spPr>
          <a:xfrm>
            <a:off x="7378810" y="6134852"/>
            <a:ext cx="30533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Adapted from </a:t>
            </a:r>
            <a:r>
              <a:rPr lang="en-GB" dirty="0" err="1"/>
              <a:t>Geels</a:t>
            </a:r>
            <a:r>
              <a:rPr lang="en-GB" dirty="0"/>
              <a:t>, 2002</a:t>
            </a:r>
          </a:p>
        </p:txBody>
      </p:sp>
    </p:spTree>
    <p:extLst>
      <p:ext uri="{BB962C8B-B14F-4D97-AF65-F5344CB8AC3E}">
        <p14:creationId xmlns:p14="http://schemas.microsoft.com/office/powerpoint/2010/main" val="3930382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0B9B6-8F3B-4D23-B719-7E43E25C7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Transformative Potential of Marine Spatial Planning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53252F-373C-499C-A395-C6B1670196C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MSP: An ‘idea whose time has come’ (Elher, 2018)…</a:t>
            </a:r>
          </a:p>
          <a:p>
            <a:r>
              <a:rPr lang="en-GB" dirty="0"/>
              <a:t>Rapidly becoming the most accepted approach to reforming marine governance.</a:t>
            </a:r>
          </a:p>
          <a:p>
            <a:r>
              <a:rPr lang="en-GB" dirty="0"/>
              <a:t>Should facilitate a radical shift in marine governance</a:t>
            </a:r>
          </a:p>
          <a:p>
            <a:pPr lvl="1"/>
            <a:r>
              <a:rPr lang="en-GB" dirty="0"/>
              <a:t>Addressing sectoral and fragmented gov. issues. </a:t>
            </a:r>
          </a:p>
          <a:p>
            <a:pPr lvl="1"/>
            <a:r>
              <a:rPr lang="en-GB" dirty="0"/>
              <a:t>Closing democratic deficit in marine gov. 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08879E44-59CE-4A20-B374-A4FF103E916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131" y="1600201"/>
            <a:ext cx="2714232" cy="1584433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CAD5FF7-A387-40AB-9E9F-30C07C4EECF0}"/>
                  </a:ext>
                </a:extLst>
              </p14:cNvPr>
              <p14:cNvContentPartPr/>
              <p14:nvPr/>
            </p14:nvContentPartPr>
            <p14:xfrm>
              <a:off x="11142646" y="2593676"/>
              <a:ext cx="11880" cy="104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CAD5FF7-A387-40AB-9E9F-30C07C4EECF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138326" y="2589356"/>
                <a:ext cx="20520" cy="1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FAAC4EFB-E54A-4817-A468-DB3593DFFAC9}"/>
                  </a:ext>
                </a:extLst>
              </p14:cNvPr>
              <p14:cNvContentPartPr/>
              <p14:nvPr/>
            </p14:nvContentPartPr>
            <p14:xfrm>
              <a:off x="9731446" y="2768276"/>
              <a:ext cx="15120" cy="68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FAAC4EFB-E54A-4817-A468-DB3593DFFAC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727126" y="2763956"/>
                <a:ext cx="23760" cy="1548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Picture 15" descr="A close up of a logo&#10;&#10;Description generated with high confidence">
            <a:extLst>
              <a:ext uri="{FF2B5EF4-FFF2-40B4-BE49-F238E27FC236}">
                <a16:creationId xmlns:a16="http://schemas.microsoft.com/office/drawing/2014/main" id="{734CBA48-2D70-4FD8-ACFC-9CDE1CE4E9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366" y="3429000"/>
            <a:ext cx="3505200" cy="1692987"/>
          </a:xfrm>
          <a:prstGeom prst="rect">
            <a:avLst/>
          </a:prstGeom>
        </p:spPr>
      </p:pic>
      <p:pic>
        <p:nvPicPr>
          <p:cNvPr id="18" name="Picture 17" descr="A ship on the water&#10;&#10;Description generated with high confidence">
            <a:extLst>
              <a:ext uri="{FF2B5EF4-FFF2-40B4-BE49-F238E27FC236}">
                <a16:creationId xmlns:a16="http://schemas.microsoft.com/office/drawing/2014/main" id="{F702BF41-9087-410F-83BE-12DAA1B05A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2170" y="1531417"/>
            <a:ext cx="1570476" cy="2619375"/>
          </a:xfrm>
          <a:prstGeom prst="rect">
            <a:avLst/>
          </a:prstGeom>
        </p:spPr>
      </p:pic>
      <p:pic>
        <p:nvPicPr>
          <p:cNvPr id="20" name="Picture 19" descr="A close up of text on a white background&#10;&#10;Description generated with high confidence">
            <a:extLst>
              <a:ext uri="{FF2B5EF4-FFF2-40B4-BE49-F238E27FC236}">
                <a16:creationId xmlns:a16="http://schemas.microsoft.com/office/drawing/2014/main" id="{80588CE3-F776-45EB-A0C3-BFC5F39275C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310" y="4501699"/>
            <a:ext cx="2987566" cy="228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323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Sectoral Management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91544" y="1052736"/>
            <a:ext cx="4040188" cy="639762"/>
          </a:xfrm>
        </p:spPr>
        <p:txBody>
          <a:bodyPr/>
          <a:lstStyle/>
          <a:p>
            <a:r>
              <a:rPr lang="en-IE" dirty="0"/>
              <a:t>The Irish Sea</a:t>
            </a:r>
          </a:p>
        </p:txBody>
      </p:sp>
      <p:pic>
        <p:nvPicPr>
          <p:cNvPr id="8" name="Picture 1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1158" y="1700809"/>
            <a:ext cx="4071966" cy="4464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Placeholder 3"/>
          <p:cNvSpPr>
            <a:spLocks noGrp="1"/>
          </p:cNvSpPr>
          <p:nvPr>
            <p:ph type="body" sz="quarter" idx="3"/>
          </p:nvPr>
        </p:nvSpPr>
        <p:spPr>
          <a:xfrm>
            <a:off x="6168009" y="1052736"/>
            <a:ext cx="4041775" cy="639762"/>
          </a:xfrm>
        </p:spPr>
        <p:txBody>
          <a:bodyPr/>
          <a:lstStyle/>
          <a:p>
            <a:r>
              <a:rPr lang="en-IE" dirty="0"/>
              <a:t>North Sea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6257145" y="1700808"/>
            <a:ext cx="3865534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847528" y="6237312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Source: AMPMER, 2004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12024" y="6237312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Source: Flood of Sea Project </a:t>
            </a:r>
          </a:p>
        </p:txBody>
      </p:sp>
    </p:spTree>
    <p:extLst>
      <p:ext uri="{BB962C8B-B14F-4D97-AF65-F5344CB8AC3E}">
        <p14:creationId xmlns:p14="http://schemas.microsoft.com/office/powerpoint/2010/main" val="4106247664"/>
      </p:ext>
    </p:extLst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ontent Placeholder 2"/>
          <p:cNvSpPr>
            <a:spLocks noGrp="1"/>
          </p:cNvSpPr>
          <p:nvPr>
            <p:ph idx="4294967295"/>
          </p:nvPr>
        </p:nvSpPr>
        <p:spPr>
          <a:xfrm>
            <a:off x="1524000" y="1600200"/>
            <a:ext cx="8229600" cy="394335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IE" altLang="en-US" dirty="0">
                <a:ea typeface="ＭＳ Ｐゴシック" pitchFamily="34" charset="-128"/>
              </a:rPr>
              <a:t>                   </a:t>
            </a:r>
          </a:p>
        </p:txBody>
      </p:sp>
      <p:grpSp>
        <p:nvGrpSpPr>
          <p:cNvPr id="2" name="Group 68"/>
          <p:cNvGrpSpPr>
            <a:grpSpLocks/>
          </p:cNvGrpSpPr>
          <p:nvPr/>
        </p:nvGrpSpPr>
        <p:grpSpPr bwMode="auto">
          <a:xfrm>
            <a:off x="2208213" y="2133601"/>
            <a:ext cx="8286750" cy="4297363"/>
            <a:chOff x="642910" y="2000240"/>
            <a:chExt cx="8286808" cy="4298422"/>
          </a:xfrm>
        </p:grpSpPr>
        <p:sp>
          <p:nvSpPr>
            <p:cNvPr id="16" name="TextBox 15"/>
            <p:cNvSpPr txBox="1"/>
            <p:nvPr/>
          </p:nvSpPr>
          <p:spPr>
            <a:xfrm>
              <a:off x="1071538" y="2000240"/>
              <a:ext cx="461668" cy="2286016"/>
            </a:xfrm>
            <a:prstGeom prst="rect">
              <a:avLst/>
            </a:prstGeom>
            <a:solidFill>
              <a:srgbClr val="00B0F0"/>
            </a:solidFill>
            <a:ln w="25400">
              <a:solidFill>
                <a:schemeClr val="tx1"/>
              </a:solidFill>
            </a:ln>
          </p:spPr>
          <p:txBody>
            <a:bodyPr vert="vert27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Fishing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428861" y="2000240"/>
              <a:ext cx="461668" cy="2286016"/>
            </a:xfrm>
            <a:prstGeom prst="rect">
              <a:avLst/>
            </a:prstGeom>
            <a:solidFill>
              <a:srgbClr val="00B0F0"/>
            </a:solidFill>
            <a:ln w="25400">
              <a:solidFill>
                <a:schemeClr val="tx1"/>
              </a:solidFill>
            </a:ln>
          </p:spPr>
          <p:txBody>
            <a:bodyPr vert="vert27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Renewable Energy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215338" y="2000240"/>
              <a:ext cx="461668" cy="2286016"/>
            </a:xfrm>
            <a:prstGeom prst="rect">
              <a:avLst/>
            </a:prstGeom>
            <a:solidFill>
              <a:srgbClr val="00B0F0"/>
            </a:solidFill>
            <a:ln w="25400">
              <a:solidFill>
                <a:schemeClr val="tx1"/>
              </a:solidFill>
            </a:ln>
          </p:spPr>
          <p:txBody>
            <a:bodyPr vert="vert27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Offshore Aquaculture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857621" y="2000240"/>
              <a:ext cx="461668" cy="2286016"/>
            </a:xfrm>
            <a:prstGeom prst="rect">
              <a:avLst/>
            </a:prstGeom>
            <a:solidFill>
              <a:srgbClr val="00B0F0"/>
            </a:solidFill>
            <a:ln w="25400">
              <a:solidFill>
                <a:schemeClr val="tx1"/>
              </a:solidFill>
            </a:ln>
          </p:spPr>
          <p:txBody>
            <a:bodyPr vert="vert27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Tourism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5286381" y="2000240"/>
              <a:ext cx="461668" cy="2286016"/>
            </a:xfrm>
            <a:prstGeom prst="rect">
              <a:avLst/>
            </a:prstGeom>
            <a:solidFill>
              <a:srgbClr val="00B0F0"/>
            </a:solidFill>
            <a:ln w="25400">
              <a:solidFill>
                <a:schemeClr val="tx1"/>
              </a:solidFill>
            </a:ln>
          </p:spPr>
          <p:txBody>
            <a:bodyPr vert="vert27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Oil &amp; Gas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786578" y="2000240"/>
              <a:ext cx="461668" cy="2286016"/>
            </a:xfrm>
            <a:prstGeom prst="rect">
              <a:avLst/>
            </a:prstGeom>
            <a:solidFill>
              <a:srgbClr val="00B0F0"/>
            </a:solidFill>
            <a:ln w="25400">
              <a:solidFill>
                <a:schemeClr val="tx1"/>
              </a:solidFill>
            </a:ln>
          </p:spPr>
          <p:txBody>
            <a:bodyPr vert="vert27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Nature Conservation</a:t>
              </a:r>
            </a:p>
          </p:txBody>
        </p:sp>
        <p:cxnSp>
          <p:nvCxnSpPr>
            <p:cNvPr id="35" name="Straight Arrow Connector 34"/>
            <p:cNvCxnSpPr/>
            <p:nvPr/>
          </p:nvCxnSpPr>
          <p:spPr>
            <a:xfrm rot="5400000">
              <a:off x="508577" y="5064078"/>
              <a:ext cx="1570425" cy="15875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/>
            <p:cNvCxnSpPr/>
            <p:nvPr/>
          </p:nvCxnSpPr>
          <p:spPr>
            <a:xfrm rot="5400000">
              <a:off x="1865900" y="5064078"/>
              <a:ext cx="1570425" cy="15875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/>
            <p:nvPr/>
          </p:nvCxnSpPr>
          <p:spPr>
            <a:xfrm rot="16200000" flipH="1">
              <a:off x="3330378" y="5044235"/>
              <a:ext cx="1570425" cy="55562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/>
            <p:nvPr/>
          </p:nvCxnSpPr>
          <p:spPr>
            <a:xfrm rot="5400000">
              <a:off x="4723420" y="5064078"/>
              <a:ext cx="1570425" cy="15875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/>
            <p:cNvCxnSpPr/>
            <p:nvPr/>
          </p:nvCxnSpPr>
          <p:spPr>
            <a:xfrm rot="5400000">
              <a:off x="6223617" y="5064078"/>
              <a:ext cx="1570425" cy="15875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/>
            <p:cNvCxnSpPr/>
            <p:nvPr/>
          </p:nvCxnSpPr>
          <p:spPr>
            <a:xfrm rot="5400000">
              <a:off x="7652377" y="5064078"/>
              <a:ext cx="1570425" cy="15875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725" name="TextBox 52"/>
            <p:cNvSpPr txBox="1">
              <a:spLocks noChangeArrowheads="1"/>
            </p:cNvSpPr>
            <p:nvPr/>
          </p:nvSpPr>
          <p:spPr bwMode="auto">
            <a:xfrm>
              <a:off x="642910" y="5929330"/>
              <a:ext cx="1071570" cy="36933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itchFamily="34" charset="0"/>
                  <a:ea typeface="ＭＳ Ｐゴシック" pitchFamily="34" charset="-128"/>
                  <a:cs typeface="+mn-cs"/>
                </a:rPr>
                <a:t>Decision</a:t>
              </a:r>
            </a:p>
          </p:txBody>
        </p:sp>
        <p:sp>
          <p:nvSpPr>
            <p:cNvPr id="29726" name="TextBox 54"/>
            <p:cNvSpPr txBox="1">
              <a:spLocks noChangeArrowheads="1"/>
            </p:cNvSpPr>
            <p:nvPr/>
          </p:nvSpPr>
          <p:spPr bwMode="auto">
            <a:xfrm>
              <a:off x="2071670" y="5929330"/>
              <a:ext cx="1071570" cy="36933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itchFamily="34" charset="0"/>
                  <a:ea typeface="ＭＳ Ｐゴシック" pitchFamily="34" charset="-128"/>
                  <a:cs typeface="+mn-cs"/>
                </a:rPr>
                <a:t>Decision</a:t>
              </a:r>
            </a:p>
          </p:txBody>
        </p:sp>
        <p:sp>
          <p:nvSpPr>
            <p:cNvPr id="29727" name="TextBox 55"/>
            <p:cNvSpPr txBox="1">
              <a:spLocks noChangeArrowheads="1"/>
            </p:cNvSpPr>
            <p:nvPr/>
          </p:nvSpPr>
          <p:spPr bwMode="auto">
            <a:xfrm>
              <a:off x="3500430" y="5929330"/>
              <a:ext cx="1071570" cy="36933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itchFamily="34" charset="0"/>
                  <a:ea typeface="ＭＳ Ｐゴシック" pitchFamily="34" charset="-128"/>
                  <a:cs typeface="+mn-cs"/>
                </a:rPr>
                <a:t>Decision</a:t>
              </a:r>
            </a:p>
          </p:txBody>
        </p:sp>
        <p:sp>
          <p:nvSpPr>
            <p:cNvPr id="29728" name="TextBox 56"/>
            <p:cNvSpPr txBox="1">
              <a:spLocks noChangeArrowheads="1"/>
            </p:cNvSpPr>
            <p:nvPr/>
          </p:nvSpPr>
          <p:spPr bwMode="auto">
            <a:xfrm>
              <a:off x="6429388" y="5929330"/>
              <a:ext cx="1071570" cy="36933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itchFamily="34" charset="0"/>
                  <a:ea typeface="ＭＳ Ｐゴシック" pitchFamily="34" charset="-128"/>
                  <a:cs typeface="+mn-cs"/>
                </a:rPr>
                <a:t>Decision</a:t>
              </a:r>
            </a:p>
          </p:txBody>
        </p:sp>
        <p:sp>
          <p:nvSpPr>
            <p:cNvPr id="29729" name="TextBox 57"/>
            <p:cNvSpPr txBox="1">
              <a:spLocks noChangeArrowheads="1"/>
            </p:cNvSpPr>
            <p:nvPr/>
          </p:nvSpPr>
          <p:spPr bwMode="auto">
            <a:xfrm>
              <a:off x="4929190" y="5929330"/>
              <a:ext cx="1071570" cy="36933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itchFamily="34" charset="0"/>
                  <a:ea typeface="ＭＳ Ｐゴシック" pitchFamily="34" charset="-128"/>
                  <a:cs typeface="+mn-cs"/>
                </a:rPr>
                <a:t>Decision</a:t>
              </a:r>
            </a:p>
          </p:txBody>
        </p:sp>
        <p:sp>
          <p:nvSpPr>
            <p:cNvPr id="29730" name="TextBox 58"/>
            <p:cNvSpPr txBox="1">
              <a:spLocks noChangeArrowheads="1"/>
            </p:cNvSpPr>
            <p:nvPr/>
          </p:nvSpPr>
          <p:spPr bwMode="auto">
            <a:xfrm>
              <a:off x="7858148" y="5929330"/>
              <a:ext cx="1071570" cy="36933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itchFamily="34" charset="0"/>
                  <a:ea typeface="ＭＳ Ｐゴシック" pitchFamily="34" charset="-128"/>
                  <a:cs typeface="+mn-cs"/>
                </a:rPr>
                <a:t>Decision</a:t>
              </a:r>
            </a:p>
          </p:txBody>
        </p:sp>
      </p:grpSp>
      <p:grpSp>
        <p:nvGrpSpPr>
          <p:cNvPr id="3" name="Group 1"/>
          <p:cNvGrpSpPr/>
          <p:nvPr/>
        </p:nvGrpSpPr>
        <p:grpSpPr>
          <a:xfrm>
            <a:off x="2495551" y="908050"/>
            <a:ext cx="7921625" cy="1225551"/>
            <a:chOff x="971550" y="908050"/>
            <a:chExt cx="7921625" cy="1225551"/>
          </a:xfrm>
        </p:grpSpPr>
        <p:sp>
          <p:nvSpPr>
            <p:cNvPr id="29700" name="TextBox 22"/>
            <p:cNvSpPr txBox="1">
              <a:spLocks noChangeArrowheads="1"/>
            </p:cNvSpPr>
            <p:nvPr/>
          </p:nvSpPr>
          <p:spPr bwMode="auto">
            <a:xfrm>
              <a:off x="971550" y="908050"/>
              <a:ext cx="792163" cy="6477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itchFamily="34" charset="0"/>
                  <a:ea typeface="ＭＳ Ｐゴシック" pitchFamily="34" charset="-128"/>
                  <a:cs typeface="+mn-cs"/>
                </a:rPr>
                <a:t>Gov.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itchFamily="34" charset="0"/>
                  <a:ea typeface="ＭＳ Ｐゴシック" pitchFamily="34" charset="-128"/>
                  <a:cs typeface="+mn-cs"/>
                </a:rPr>
                <a:t>Dept</a:t>
              </a:r>
            </a:p>
          </p:txBody>
        </p:sp>
        <p:sp>
          <p:nvSpPr>
            <p:cNvPr id="29701" name="TextBox 35"/>
            <p:cNvSpPr txBox="1">
              <a:spLocks noChangeArrowheads="1"/>
            </p:cNvSpPr>
            <p:nvPr/>
          </p:nvSpPr>
          <p:spPr bwMode="auto">
            <a:xfrm>
              <a:off x="3851275" y="908050"/>
              <a:ext cx="792163" cy="6477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itchFamily="34" charset="0"/>
                  <a:ea typeface="ＭＳ Ｐゴシック" pitchFamily="34" charset="-128"/>
                  <a:cs typeface="+mn-cs"/>
                </a:rPr>
                <a:t>Gov.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itchFamily="34" charset="0"/>
                  <a:ea typeface="ＭＳ Ｐゴシック" pitchFamily="34" charset="-128"/>
                  <a:cs typeface="+mn-cs"/>
                </a:rPr>
                <a:t>Dept</a:t>
              </a:r>
            </a:p>
          </p:txBody>
        </p:sp>
        <p:sp>
          <p:nvSpPr>
            <p:cNvPr id="29702" name="TextBox 36"/>
            <p:cNvSpPr txBox="1">
              <a:spLocks noChangeArrowheads="1"/>
            </p:cNvSpPr>
            <p:nvPr/>
          </p:nvSpPr>
          <p:spPr bwMode="auto">
            <a:xfrm>
              <a:off x="5219700" y="908050"/>
              <a:ext cx="792163" cy="6477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itchFamily="34" charset="0"/>
                  <a:ea typeface="ＭＳ Ｐゴシック" pitchFamily="34" charset="-128"/>
                  <a:cs typeface="+mn-cs"/>
                </a:rPr>
                <a:t>Gov.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itchFamily="34" charset="0"/>
                  <a:ea typeface="ＭＳ Ｐゴシック" pitchFamily="34" charset="-128"/>
                  <a:cs typeface="+mn-cs"/>
                </a:rPr>
                <a:t>Dept</a:t>
              </a:r>
            </a:p>
          </p:txBody>
        </p:sp>
        <p:sp>
          <p:nvSpPr>
            <p:cNvPr id="29703" name="TextBox 37"/>
            <p:cNvSpPr txBox="1">
              <a:spLocks noChangeArrowheads="1"/>
            </p:cNvSpPr>
            <p:nvPr/>
          </p:nvSpPr>
          <p:spPr bwMode="auto">
            <a:xfrm>
              <a:off x="6732588" y="908050"/>
              <a:ext cx="792162" cy="6477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itchFamily="34" charset="0"/>
                  <a:ea typeface="ＭＳ Ｐゴシック" pitchFamily="34" charset="-128"/>
                  <a:cs typeface="+mn-cs"/>
                </a:rPr>
                <a:t>Gov.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itchFamily="34" charset="0"/>
                  <a:ea typeface="ＭＳ Ｐゴシック" pitchFamily="34" charset="-128"/>
                  <a:cs typeface="+mn-cs"/>
                </a:rPr>
                <a:t>Dept</a:t>
              </a:r>
            </a:p>
          </p:txBody>
        </p:sp>
        <p:sp>
          <p:nvSpPr>
            <p:cNvPr id="29704" name="TextBox 38"/>
            <p:cNvSpPr txBox="1">
              <a:spLocks noChangeArrowheads="1"/>
            </p:cNvSpPr>
            <p:nvPr/>
          </p:nvSpPr>
          <p:spPr bwMode="auto">
            <a:xfrm>
              <a:off x="8101013" y="908050"/>
              <a:ext cx="792162" cy="6477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itchFamily="34" charset="0"/>
                  <a:ea typeface="ＭＳ Ｐゴシック" pitchFamily="34" charset="-128"/>
                  <a:cs typeface="+mn-cs"/>
                </a:rPr>
                <a:t>Gov.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itchFamily="34" charset="0"/>
                  <a:ea typeface="ＭＳ Ｐゴシック" pitchFamily="34" charset="-128"/>
                  <a:cs typeface="+mn-cs"/>
                </a:rPr>
                <a:t>Dept</a:t>
              </a:r>
            </a:p>
          </p:txBody>
        </p:sp>
        <p:sp>
          <p:nvSpPr>
            <p:cNvPr id="29705" name="TextBox 39"/>
            <p:cNvSpPr txBox="1">
              <a:spLocks noChangeArrowheads="1"/>
            </p:cNvSpPr>
            <p:nvPr/>
          </p:nvSpPr>
          <p:spPr bwMode="auto">
            <a:xfrm>
              <a:off x="2339975" y="908050"/>
              <a:ext cx="792163" cy="6477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ＭＳ Ｐゴシック" pitchFamily="34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itchFamily="34" charset="0"/>
                  <a:ea typeface="ＭＳ Ｐゴシック" pitchFamily="34" charset="-128"/>
                  <a:cs typeface="+mn-cs"/>
                </a:rPr>
                <a:t>Gov.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itchFamily="34" charset="0"/>
                  <a:ea typeface="ＭＳ Ｐゴシック" pitchFamily="34" charset="-128"/>
                  <a:cs typeface="+mn-cs"/>
                </a:rPr>
                <a:t>Dept</a:t>
              </a:r>
            </a:p>
          </p:txBody>
        </p:sp>
        <p:cxnSp>
          <p:nvCxnSpPr>
            <p:cNvPr id="60" name="Straight Arrow Connector 59"/>
            <p:cNvCxnSpPr>
              <a:endCxn id="16" idx="0"/>
            </p:cNvCxnSpPr>
            <p:nvPr/>
          </p:nvCxnSpPr>
          <p:spPr>
            <a:xfrm flipH="1">
              <a:off x="1343670" y="1557338"/>
              <a:ext cx="4119" cy="576263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61"/>
            <p:cNvCxnSpPr/>
            <p:nvPr/>
          </p:nvCxnSpPr>
          <p:spPr>
            <a:xfrm flipH="1">
              <a:off x="2700338" y="1557338"/>
              <a:ext cx="4762" cy="576262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Arrow Connector 62"/>
            <p:cNvCxnSpPr/>
            <p:nvPr/>
          </p:nvCxnSpPr>
          <p:spPr>
            <a:xfrm flipH="1">
              <a:off x="4140200" y="1557338"/>
              <a:ext cx="4763" cy="576262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/>
            <p:cNvCxnSpPr/>
            <p:nvPr/>
          </p:nvCxnSpPr>
          <p:spPr>
            <a:xfrm flipH="1">
              <a:off x="5580063" y="1557338"/>
              <a:ext cx="4762" cy="576262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Arrow Connector 64"/>
            <p:cNvCxnSpPr/>
            <p:nvPr/>
          </p:nvCxnSpPr>
          <p:spPr>
            <a:xfrm flipH="1">
              <a:off x="7092950" y="1557338"/>
              <a:ext cx="4763" cy="576262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Arrow Connector 65"/>
            <p:cNvCxnSpPr/>
            <p:nvPr/>
          </p:nvCxnSpPr>
          <p:spPr>
            <a:xfrm flipH="1">
              <a:off x="8459788" y="1557338"/>
              <a:ext cx="6350" cy="576262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712" name="TextBox 41"/>
          <p:cNvSpPr txBox="1">
            <a:spLocks noChangeArrowheads="1"/>
          </p:cNvSpPr>
          <p:nvPr/>
        </p:nvSpPr>
        <p:spPr bwMode="auto">
          <a:xfrm>
            <a:off x="2495551" y="260351"/>
            <a:ext cx="77771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ＭＳ Ｐゴシック" pitchFamily="34" charset="-128"/>
                <a:cs typeface="+mn-cs"/>
              </a:rPr>
              <a:t>Sectoral Management </a:t>
            </a:r>
          </a:p>
        </p:txBody>
      </p:sp>
    </p:spTree>
    <p:extLst>
      <p:ext uri="{BB962C8B-B14F-4D97-AF65-F5344CB8AC3E}">
        <p14:creationId xmlns:p14="http://schemas.microsoft.com/office/powerpoint/2010/main" val="1070432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1715</Words>
  <Application>Microsoft Office PowerPoint</Application>
  <PresentationFormat>Widescreen</PresentationFormat>
  <Paragraphs>225</Paragraphs>
  <Slides>25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25</vt:i4>
      </vt:variant>
    </vt:vector>
  </HeadingPairs>
  <TitlesOfParts>
    <vt:vector size="36" baseType="lpstr">
      <vt:lpstr>Arial</vt:lpstr>
      <vt:lpstr>Calibri</vt:lpstr>
      <vt:lpstr>Calibri Light</vt:lpstr>
      <vt:lpstr>Rockwell</vt:lpstr>
      <vt:lpstr>Times New Roman</vt:lpstr>
      <vt:lpstr>Wingdings</vt:lpstr>
      <vt:lpstr>1_Office Theme</vt:lpstr>
      <vt:lpstr>4_Office Theme</vt:lpstr>
      <vt:lpstr>3_Office Theme</vt:lpstr>
      <vt:lpstr>Atlas</vt:lpstr>
      <vt:lpstr>Office Theme</vt:lpstr>
      <vt:lpstr> Politicising marine spatial planning to realise transformative ocean governance  Wesley Flannery   </vt:lpstr>
      <vt:lpstr>Outline</vt:lpstr>
      <vt:lpstr>Transforming Ocean Governance</vt:lpstr>
      <vt:lpstr>Transforming regimes</vt:lpstr>
      <vt:lpstr>(Governance) Innovation</vt:lpstr>
      <vt:lpstr>Transformative Governance </vt:lpstr>
      <vt:lpstr>Transformative Potential of Marine Spatial Planning</vt:lpstr>
      <vt:lpstr>Sectoral Management </vt:lpstr>
      <vt:lpstr>PowerPoint Presentation</vt:lpstr>
      <vt:lpstr>MSP</vt:lpstr>
      <vt:lpstr>Transformative potential of MSP</vt:lpstr>
      <vt:lpstr>MSP in practice</vt:lpstr>
      <vt:lpstr>The post-political nature of MSP in England</vt:lpstr>
      <vt:lpstr>Paper 1</vt:lpstr>
      <vt:lpstr>Paper 2: MSP Governmentality in England</vt:lpstr>
      <vt:lpstr>The post-political nature of English MSP</vt:lpstr>
      <vt:lpstr>Where is MSP in England Going? </vt:lpstr>
      <vt:lpstr>Who gains and who loses?</vt:lpstr>
      <vt:lpstr>Through what mechanisms?</vt:lpstr>
      <vt:lpstr>What are we going to do?</vt:lpstr>
      <vt:lpstr>(Governance) Innovation</vt:lpstr>
      <vt:lpstr>Inserting difference</vt:lpstr>
      <vt:lpstr>MSP Internationally </vt:lpstr>
      <vt:lpstr>Thanks for listening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Politicising marine spatial planning to realise transformative ocean governance  Wesley Flannery</dc:title>
  <dc:creator>Wesley Flannery</dc:creator>
  <cp:lastModifiedBy>Wesley Flannery</cp:lastModifiedBy>
  <cp:revision>9</cp:revision>
  <dcterms:created xsi:type="dcterms:W3CDTF">2020-01-20T10:38:33Z</dcterms:created>
  <dcterms:modified xsi:type="dcterms:W3CDTF">2020-01-22T04:48:57Z</dcterms:modified>
</cp:coreProperties>
</file>