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Lst>
  <p:notesMasterIdLst>
    <p:notesMasterId r:id="rId32"/>
  </p:notesMasterIdLst>
  <p:handoutMasterIdLst>
    <p:handoutMasterId r:id="rId33"/>
  </p:handoutMasterIdLst>
  <p:sldIdLst>
    <p:sldId id="351" r:id="rId3"/>
    <p:sldId id="540" r:id="rId4"/>
    <p:sldId id="530" r:id="rId5"/>
    <p:sldId id="532" r:id="rId6"/>
    <p:sldId id="357" r:id="rId7"/>
    <p:sldId id="362" r:id="rId8"/>
    <p:sldId id="563" r:id="rId9"/>
    <p:sldId id="564" r:id="rId10"/>
    <p:sldId id="533" r:id="rId11"/>
    <p:sldId id="568" r:id="rId12"/>
    <p:sldId id="565" r:id="rId13"/>
    <p:sldId id="549" r:id="rId14"/>
    <p:sldId id="550" r:id="rId15"/>
    <p:sldId id="551" r:id="rId16"/>
    <p:sldId id="566" r:id="rId17"/>
    <p:sldId id="570" r:id="rId18"/>
    <p:sldId id="571" r:id="rId19"/>
    <p:sldId id="569" r:id="rId20"/>
    <p:sldId id="534" r:id="rId21"/>
    <p:sldId id="544" r:id="rId22"/>
    <p:sldId id="554" r:id="rId23"/>
    <p:sldId id="545" r:id="rId24"/>
    <p:sldId id="555" r:id="rId25"/>
    <p:sldId id="556" r:id="rId26"/>
    <p:sldId id="560" r:id="rId27"/>
    <p:sldId id="535" r:id="rId28"/>
    <p:sldId id="561" r:id="rId29"/>
    <p:sldId id="567" r:id="rId30"/>
    <p:sldId id="302" r:id="rId31"/>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970F086-22DD-4C00-BAC6-B0E7503C8298}">
          <p14:sldIdLst>
            <p14:sldId id="351"/>
            <p14:sldId id="540"/>
            <p14:sldId id="530"/>
            <p14:sldId id="532"/>
            <p14:sldId id="357"/>
            <p14:sldId id="362"/>
            <p14:sldId id="563"/>
            <p14:sldId id="564"/>
            <p14:sldId id="533"/>
            <p14:sldId id="568"/>
            <p14:sldId id="565"/>
            <p14:sldId id="549"/>
            <p14:sldId id="550"/>
            <p14:sldId id="551"/>
            <p14:sldId id="566"/>
            <p14:sldId id="570"/>
            <p14:sldId id="571"/>
            <p14:sldId id="569"/>
            <p14:sldId id="534"/>
            <p14:sldId id="544"/>
            <p14:sldId id="554"/>
            <p14:sldId id="545"/>
            <p14:sldId id="555"/>
            <p14:sldId id="556"/>
            <p14:sldId id="560"/>
            <p14:sldId id="535"/>
            <p14:sldId id="561"/>
            <p14:sldId id="567"/>
            <p14:sldId id="30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6600"/>
    <a:srgbClr val="FF0000"/>
    <a:srgbClr val="000510"/>
    <a:srgbClr val="2568FF"/>
    <a:srgbClr val="006600"/>
    <a:srgbClr val="0019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81" autoAdjust="0"/>
    <p:restoredTop sz="80812" autoAdjust="0"/>
  </p:normalViewPr>
  <p:slideViewPr>
    <p:cSldViewPr snapToGrid="0" snapToObjects="1">
      <p:cViewPr>
        <p:scale>
          <a:sx n="28" d="100"/>
          <a:sy n="28" d="100"/>
        </p:scale>
        <p:origin x="2796" y="726"/>
      </p:cViewPr>
      <p:guideLst>
        <p:guide orient="horz" pos="2160"/>
        <p:guide pos="2880"/>
      </p:guideLst>
    </p:cSldViewPr>
  </p:slideViewPr>
  <p:notesTextViewPr>
    <p:cViewPr>
      <p:scale>
        <a:sx n="50" d="100"/>
        <a:sy n="5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13FF2BFD-602A-4BE7-A92D-66A3A9720B4E}" type="datetimeFigureOut">
              <a:rPr lang="en-GB" smtClean="0"/>
              <a:t>20/01/2020</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4FB3C40D-7746-4E01-810C-32E0A5D53AA6}" type="slidenum">
              <a:rPr lang="en-GB" smtClean="0"/>
              <a:t>‹#›</a:t>
            </a:fld>
            <a:endParaRPr lang="en-GB"/>
          </a:p>
        </p:txBody>
      </p:sp>
    </p:spTree>
    <p:extLst>
      <p:ext uri="{BB962C8B-B14F-4D97-AF65-F5344CB8AC3E}">
        <p14:creationId xmlns:p14="http://schemas.microsoft.com/office/powerpoint/2010/main" val="1353222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9F5D33D-DB9A-4233-81DA-377BE9F4AD05}" type="datetimeFigureOut">
              <a:rPr lang="en-GB" smtClean="0"/>
              <a:t>20/01/2020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FE62565-0F4A-478E-A6A5-76D6D4544847}" type="slidenum">
              <a:rPr lang="en-GB" smtClean="0"/>
              <a:t>‹#›</a:t>
            </a:fld>
            <a:endParaRPr lang="en-GB"/>
          </a:p>
        </p:txBody>
      </p:sp>
    </p:spTree>
    <p:extLst>
      <p:ext uri="{BB962C8B-B14F-4D97-AF65-F5344CB8AC3E}">
        <p14:creationId xmlns:p14="http://schemas.microsoft.com/office/powerpoint/2010/main" val="697283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E62565-0F4A-478E-A6A5-76D6D4544847}" type="slidenum">
              <a:rPr lang="en-GB" smtClean="0"/>
              <a:t>1</a:t>
            </a:fld>
            <a:endParaRPr lang="en-GB"/>
          </a:p>
        </p:txBody>
      </p:sp>
    </p:spTree>
    <p:extLst>
      <p:ext uri="{BB962C8B-B14F-4D97-AF65-F5344CB8AC3E}">
        <p14:creationId xmlns:p14="http://schemas.microsoft.com/office/powerpoint/2010/main" val="157526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E62565-0F4A-478E-A6A5-76D6D454484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7719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E62565-0F4A-478E-A6A5-76D6D454484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0900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E62565-0F4A-478E-A6A5-76D6D454484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897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E62565-0F4A-478E-A6A5-76D6D454484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8183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E62565-0F4A-478E-A6A5-76D6D454484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6435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E62565-0F4A-478E-A6A5-76D6D454484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3852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E62565-0F4A-478E-A6A5-76D6D454484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6774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E62565-0F4A-478E-A6A5-76D6D454484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3230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E62565-0F4A-478E-A6A5-76D6D454484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1508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E62565-0F4A-478E-A6A5-76D6D4544847}" type="slidenum">
              <a:rPr lang="en-GB" smtClean="0"/>
              <a:t>19</a:t>
            </a:fld>
            <a:endParaRPr lang="en-GB"/>
          </a:p>
        </p:txBody>
      </p:sp>
    </p:spTree>
    <p:extLst>
      <p:ext uri="{BB962C8B-B14F-4D97-AF65-F5344CB8AC3E}">
        <p14:creationId xmlns:p14="http://schemas.microsoft.com/office/powerpoint/2010/main" val="3606511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E62565-0F4A-478E-A6A5-76D6D454484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319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E62565-0F4A-478E-A6A5-76D6D454484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3509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E62565-0F4A-478E-A6A5-76D6D454484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8906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E62565-0F4A-478E-A6A5-76D6D454484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5312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E62565-0F4A-478E-A6A5-76D6D454484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7340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E62565-0F4A-478E-A6A5-76D6D454484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3284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E62565-0F4A-478E-A6A5-76D6D454484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1963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E62565-0F4A-478E-A6A5-76D6D4544847}" type="slidenum">
              <a:rPr lang="en-GB" smtClean="0"/>
              <a:t>26</a:t>
            </a:fld>
            <a:endParaRPr lang="en-GB"/>
          </a:p>
        </p:txBody>
      </p:sp>
    </p:spTree>
    <p:extLst>
      <p:ext uri="{BB962C8B-B14F-4D97-AF65-F5344CB8AC3E}">
        <p14:creationId xmlns:p14="http://schemas.microsoft.com/office/powerpoint/2010/main" val="3393681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E62565-0F4A-478E-A6A5-76D6D454484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3002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E62565-0F4A-478E-A6A5-76D6D454484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5525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E62565-0F4A-478E-A6A5-76D6D4544847}" type="slidenum">
              <a:rPr lang="en-GB" smtClean="0"/>
              <a:t>29</a:t>
            </a:fld>
            <a:endParaRPr lang="en-GB"/>
          </a:p>
        </p:txBody>
      </p:sp>
    </p:spTree>
    <p:extLst>
      <p:ext uri="{BB962C8B-B14F-4D97-AF65-F5344CB8AC3E}">
        <p14:creationId xmlns:p14="http://schemas.microsoft.com/office/powerpoint/2010/main" val="3826305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E62565-0F4A-478E-A6A5-76D6D454484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5335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E62565-0F4A-478E-A6A5-76D6D4544847}"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943225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E62565-0F4A-478E-A6A5-76D6D4544847}" type="slidenum">
              <a:rPr lang="en-GB" smtClean="0"/>
              <a:t>5</a:t>
            </a:fld>
            <a:endParaRPr lang="en-GB"/>
          </a:p>
        </p:txBody>
      </p:sp>
    </p:spTree>
    <p:extLst>
      <p:ext uri="{BB962C8B-B14F-4D97-AF65-F5344CB8AC3E}">
        <p14:creationId xmlns:p14="http://schemas.microsoft.com/office/powerpoint/2010/main" val="1177286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E62565-0F4A-478E-A6A5-76D6D4544847}"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1130412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E62565-0F4A-478E-A6A5-76D6D4544847}"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57703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E62565-0F4A-478E-A6A5-76D6D4544847}"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3099401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E62565-0F4A-478E-A6A5-76D6D4544847}" type="slidenum">
              <a:rPr lang="en-GB" smtClean="0"/>
              <a:t>9</a:t>
            </a:fld>
            <a:endParaRPr lang="en-GB"/>
          </a:p>
        </p:txBody>
      </p:sp>
    </p:spTree>
    <p:extLst>
      <p:ext uri="{BB962C8B-B14F-4D97-AF65-F5344CB8AC3E}">
        <p14:creationId xmlns:p14="http://schemas.microsoft.com/office/powerpoint/2010/main" val="4243712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1E73247B-9716-466D-AAF8-D80ECC893BC8}" type="datetimeFigureOut">
              <a:rPr lang="en-US" smtClean="0"/>
              <a:pPr/>
              <a:t>1/20/2020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3809CE79-D8E3-459B-ABE0-9FB5584E5516}"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E73247B-9716-466D-AAF8-D80ECC893BC8}" type="datetimeFigureOut">
              <a:rPr lang="en-US" smtClean="0"/>
              <a:pPr/>
              <a:t>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09CE79-D8E3-459B-ABE0-9FB5584E551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E73247B-9716-466D-AAF8-D80ECC893BC8}" type="datetimeFigureOut">
              <a:rPr lang="en-US" smtClean="0"/>
              <a:pPr/>
              <a:t>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09CE79-D8E3-459B-ABE0-9FB5584E551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GB"/>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GB"/>
              <a:t>Click to edit Master subtitle style</a:t>
            </a:r>
            <a:endParaRPr kumimoji="0" lang="en-US"/>
          </a:p>
        </p:txBody>
      </p:sp>
      <p:sp>
        <p:nvSpPr>
          <p:cNvPr id="4" name="Date Placeholder 3"/>
          <p:cNvSpPr>
            <a:spLocks noGrp="1"/>
          </p:cNvSpPr>
          <p:nvPr>
            <p:ph type="dt" sz="half" idx="10"/>
          </p:nvPr>
        </p:nvSpPr>
        <p:spPr/>
        <p:txBody>
          <a:bodyPr/>
          <a:lstStyle/>
          <a:p>
            <a:fld id="{1E73247B-9716-466D-AAF8-D80ECC893BC8}" type="datetimeFigureOut">
              <a:rPr lang="en-US" smtClean="0">
                <a:solidFill>
                  <a:prstClr val="white">
                    <a:tint val="95000"/>
                  </a:prstClr>
                </a:solidFill>
              </a:rPr>
              <a:pPr/>
              <a:t>1/20/2020</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3809CE79-D8E3-459B-ABE0-9FB5584E5516}" type="slidenum">
              <a:rPr lang="en-US" smtClean="0">
                <a:solidFill>
                  <a:prstClr val="white">
                    <a:tint val="95000"/>
                  </a:prstClr>
                </a:solidFill>
              </a:rPr>
              <a:pPr/>
              <a:t>‹#›</a:t>
            </a:fld>
            <a:endParaRPr lang="en-US">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7663215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GB"/>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4" name="Date Placeholder 3"/>
          <p:cNvSpPr>
            <a:spLocks noGrp="1"/>
          </p:cNvSpPr>
          <p:nvPr>
            <p:ph type="dt" sz="half" idx="10"/>
          </p:nvPr>
        </p:nvSpPr>
        <p:spPr/>
        <p:txBody>
          <a:bodyPr/>
          <a:lstStyle/>
          <a:p>
            <a:fld id="{1E73247B-9716-466D-AAF8-D80ECC893BC8}" type="datetimeFigureOut">
              <a:rPr lang="en-US" smtClean="0">
                <a:solidFill>
                  <a:prstClr val="black">
                    <a:tint val="95000"/>
                  </a:prstClr>
                </a:solidFill>
              </a:rPr>
              <a:pPr/>
              <a:t>1/20/2020</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09CE79-D8E3-459B-ABE0-9FB5584E5516}"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503287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GB"/>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GB"/>
              <a:t>Click to edit Master text styles</a:t>
            </a:r>
          </a:p>
        </p:txBody>
      </p:sp>
      <p:sp>
        <p:nvSpPr>
          <p:cNvPr id="4" name="Date Placeholder 3"/>
          <p:cNvSpPr>
            <a:spLocks noGrp="1"/>
          </p:cNvSpPr>
          <p:nvPr>
            <p:ph type="dt" sz="half" idx="10"/>
          </p:nvPr>
        </p:nvSpPr>
        <p:spPr/>
        <p:txBody>
          <a:bodyPr/>
          <a:lstStyle/>
          <a:p>
            <a:fld id="{1E73247B-9716-466D-AAF8-D80ECC893BC8}" type="datetimeFigureOut">
              <a:rPr lang="en-US" smtClean="0">
                <a:solidFill>
                  <a:prstClr val="white">
                    <a:tint val="95000"/>
                  </a:prstClr>
                </a:solidFill>
              </a:rPr>
              <a:pPr/>
              <a:t>1/20/2020</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3809CE79-D8E3-459B-ABE0-9FB5584E5516}" type="slidenum">
              <a:rPr lang="en-US" smtClean="0">
                <a:solidFill>
                  <a:prstClr val="white">
                    <a:tint val="95000"/>
                  </a:prstClr>
                </a:solidFill>
              </a:rPr>
              <a:pPr/>
              <a:t>‹#›</a:t>
            </a:fld>
            <a:endParaRPr lang="en-US">
              <a:solidFill>
                <a:prstClr val="white">
                  <a:tint val="95000"/>
                </a:prstClr>
              </a:solidFill>
            </a:endParaRPr>
          </a:p>
        </p:txBody>
      </p:sp>
    </p:spTree>
    <p:extLst>
      <p:ext uri="{BB962C8B-B14F-4D97-AF65-F5344CB8AC3E}">
        <p14:creationId xmlns:p14="http://schemas.microsoft.com/office/powerpoint/2010/main" val="176048977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GB"/>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5" name="Date Placeholder 4"/>
          <p:cNvSpPr>
            <a:spLocks noGrp="1"/>
          </p:cNvSpPr>
          <p:nvPr>
            <p:ph type="dt" sz="half" idx="10"/>
          </p:nvPr>
        </p:nvSpPr>
        <p:spPr/>
        <p:txBody>
          <a:bodyPr/>
          <a:lstStyle/>
          <a:p>
            <a:fld id="{1E73247B-9716-466D-AAF8-D80ECC893BC8}" type="datetimeFigureOut">
              <a:rPr lang="en-US" smtClean="0">
                <a:solidFill>
                  <a:prstClr val="black">
                    <a:tint val="95000"/>
                  </a:prstClr>
                </a:solidFill>
              </a:rPr>
              <a:pPr/>
              <a:t>1/20/2020</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3809CE79-D8E3-459B-ABE0-9FB5584E5516}"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4056839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GB"/>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GB"/>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GB"/>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7" name="Date Placeholder 6"/>
          <p:cNvSpPr>
            <a:spLocks noGrp="1"/>
          </p:cNvSpPr>
          <p:nvPr>
            <p:ph type="dt" sz="half" idx="10"/>
          </p:nvPr>
        </p:nvSpPr>
        <p:spPr/>
        <p:txBody>
          <a:bodyPr/>
          <a:lstStyle/>
          <a:p>
            <a:fld id="{1E73247B-9716-466D-AAF8-D80ECC893BC8}" type="datetimeFigureOut">
              <a:rPr lang="en-US" smtClean="0">
                <a:solidFill>
                  <a:prstClr val="black">
                    <a:tint val="95000"/>
                  </a:prstClr>
                </a:solidFill>
              </a:rPr>
              <a:pPr/>
              <a:t>1/20/2020</a:t>
            </a:fld>
            <a:endParaRPr lang="en-US">
              <a:solidFill>
                <a:prstClr val="black">
                  <a:tint val="95000"/>
                </a:prstClr>
              </a:solidFill>
            </a:endParaRPr>
          </a:p>
        </p:txBody>
      </p:sp>
      <p:sp>
        <p:nvSpPr>
          <p:cNvPr id="8" name="Footer Placeholder 7"/>
          <p:cNvSpPr>
            <a:spLocks noGrp="1"/>
          </p:cNvSpPr>
          <p:nvPr>
            <p:ph type="ftr" sz="quarter" idx="11"/>
          </p:nvPr>
        </p:nvSpPr>
        <p:spPr/>
        <p:txBody>
          <a:bodyPr/>
          <a:lstStyle/>
          <a:p>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p>
            <a:fld id="{3809CE79-D8E3-459B-ABE0-9FB5584E5516}"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979457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GB"/>
              <a:t>Click to edit Master title style</a:t>
            </a:r>
            <a:endParaRPr kumimoji="0" lang="en-US"/>
          </a:p>
        </p:txBody>
      </p:sp>
      <p:sp>
        <p:nvSpPr>
          <p:cNvPr id="3" name="Date Placeholder 2"/>
          <p:cNvSpPr>
            <a:spLocks noGrp="1"/>
          </p:cNvSpPr>
          <p:nvPr>
            <p:ph type="dt" sz="half" idx="10"/>
          </p:nvPr>
        </p:nvSpPr>
        <p:spPr/>
        <p:txBody>
          <a:bodyPr/>
          <a:lstStyle/>
          <a:p>
            <a:fld id="{1E73247B-9716-466D-AAF8-D80ECC893BC8}" type="datetimeFigureOut">
              <a:rPr lang="en-US" smtClean="0">
                <a:solidFill>
                  <a:prstClr val="black">
                    <a:tint val="95000"/>
                  </a:prstClr>
                </a:solidFill>
              </a:rPr>
              <a:pPr/>
              <a:t>1/20/2020</a:t>
            </a:fld>
            <a:endParaRPr lang="en-US">
              <a:solidFill>
                <a:prstClr val="black">
                  <a:tint val="95000"/>
                </a:prstClr>
              </a:solidFill>
            </a:endParaRPr>
          </a:p>
        </p:txBody>
      </p:sp>
      <p:sp>
        <p:nvSpPr>
          <p:cNvPr id="4" name="Footer Placeholder 3"/>
          <p:cNvSpPr>
            <a:spLocks noGrp="1"/>
          </p:cNvSpPr>
          <p:nvPr>
            <p:ph type="ftr" sz="quarter" idx="11"/>
          </p:nvPr>
        </p:nvSpPr>
        <p:spPr/>
        <p:txBody>
          <a:bodyPr/>
          <a:lstStyle/>
          <a:p>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p>
            <a:fld id="{3809CE79-D8E3-459B-ABE0-9FB5584E5516}"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841138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3247B-9716-466D-AAF8-D80ECC893BC8}" type="datetimeFigureOut">
              <a:rPr lang="en-US" smtClean="0">
                <a:solidFill>
                  <a:prstClr val="black">
                    <a:tint val="95000"/>
                  </a:prstClr>
                </a:solidFill>
              </a:rPr>
              <a:pPr/>
              <a:t>1/20/2020</a:t>
            </a:fld>
            <a:endParaRPr lang="en-US">
              <a:solidFill>
                <a:prstClr val="black">
                  <a:tint val="95000"/>
                </a:prstClr>
              </a:solidFill>
            </a:endParaRPr>
          </a:p>
        </p:txBody>
      </p:sp>
      <p:sp>
        <p:nvSpPr>
          <p:cNvPr id="3" name="Footer Placeholder 2"/>
          <p:cNvSpPr>
            <a:spLocks noGrp="1"/>
          </p:cNvSpPr>
          <p:nvPr>
            <p:ph type="ftr" sz="quarter" idx="11"/>
          </p:nvPr>
        </p:nvSpPr>
        <p:spPr/>
        <p:txBody>
          <a:bodyPr/>
          <a:lstStyle/>
          <a:p>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p>
            <a:fld id="{3809CE79-D8E3-459B-ABE0-9FB5584E5516}"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940906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GB"/>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GB"/>
              <a:t>Click to edit Master text styles</a:t>
            </a:r>
          </a:p>
        </p:txBody>
      </p:sp>
      <p:sp>
        <p:nvSpPr>
          <p:cNvPr id="5" name="Date Placeholder 4"/>
          <p:cNvSpPr>
            <a:spLocks noGrp="1"/>
          </p:cNvSpPr>
          <p:nvPr>
            <p:ph type="dt" sz="half" idx="10"/>
          </p:nvPr>
        </p:nvSpPr>
        <p:spPr/>
        <p:txBody>
          <a:bodyPr/>
          <a:lstStyle/>
          <a:p>
            <a:fld id="{1E73247B-9716-466D-AAF8-D80ECC893BC8}" type="datetimeFigureOut">
              <a:rPr lang="en-US" smtClean="0">
                <a:solidFill>
                  <a:prstClr val="black">
                    <a:tint val="95000"/>
                  </a:prstClr>
                </a:solidFill>
              </a:rPr>
              <a:pPr/>
              <a:t>1/20/2020</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3809CE79-D8E3-459B-ABE0-9FB5584E5516}" type="slidenum">
              <a:rPr lang="en-US" smtClean="0">
                <a:solidFill>
                  <a:prstClr val="black">
                    <a:tint val="95000"/>
                  </a:prstClr>
                </a:solidFill>
              </a:rPr>
              <a:pPr/>
              <a:t>‹#›</a:t>
            </a:fld>
            <a:endParaRPr lang="en-US">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97022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E73247B-9716-466D-AAF8-D80ECC893BC8}" type="datetimeFigureOut">
              <a:rPr lang="en-US" smtClean="0"/>
              <a:pPr/>
              <a:t>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09CE79-D8E3-459B-ABE0-9FB5584E5516}"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GB"/>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GB"/>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GB"/>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1E73247B-9716-466D-AAF8-D80ECC893BC8}" type="datetimeFigureOut">
              <a:rPr lang="en-US" smtClean="0">
                <a:solidFill>
                  <a:prstClr val="black">
                    <a:tint val="95000"/>
                  </a:prstClr>
                </a:solidFill>
              </a:rPr>
              <a:pPr/>
              <a:t>1/20/2020</a:t>
            </a:fld>
            <a:endParaRPr lang="en-US">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3809CE79-D8E3-459B-ABE0-9FB5584E5516}"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87633311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GB"/>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4" name="Date Placeholder 3"/>
          <p:cNvSpPr>
            <a:spLocks noGrp="1"/>
          </p:cNvSpPr>
          <p:nvPr>
            <p:ph type="dt" sz="half" idx="10"/>
          </p:nvPr>
        </p:nvSpPr>
        <p:spPr/>
        <p:txBody>
          <a:bodyPr/>
          <a:lstStyle/>
          <a:p>
            <a:fld id="{1E73247B-9716-466D-AAF8-D80ECC893BC8}" type="datetimeFigureOut">
              <a:rPr lang="en-US" smtClean="0">
                <a:solidFill>
                  <a:prstClr val="black">
                    <a:tint val="95000"/>
                  </a:prstClr>
                </a:solidFill>
              </a:rPr>
              <a:pPr/>
              <a:t>1/20/2020</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09CE79-D8E3-459B-ABE0-9FB5584E5516}"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4286741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kumimoji="0" lang="en-GB"/>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4" name="Date Placeholder 3"/>
          <p:cNvSpPr>
            <a:spLocks noGrp="1"/>
          </p:cNvSpPr>
          <p:nvPr>
            <p:ph type="dt" sz="half" idx="10"/>
          </p:nvPr>
        </p:nvSpPr>
        <p:spPr/>
        <p:txBody>
          <a:bodyPr/>
          <a:lstStyle/>
          <a:p>
            <a:fld id="{1E73247B-9716-466D-AAF8-D80ECC893BC8}" type="datetimeFigureOut">
              <a:rPr lang="en-US" smtClean="0">
                <a:solidFill>
                  <a:prstClr val="black">
                    <a:tint val="95000"/>
                  </a:prstClr>
                </a:solidFill>
              </a:rPr>
              <a:pPr/>
              <a:t>1/20/2020</a:t>
            </a:fld>
            <a:endParaRPr lang="en-US">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09CE79-D8E3-459B-ABE0-9FB5584E5516}"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458108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E73247B-9716-466D-AAF8-D80ECC893BC8}" type="datetimeFigureOut">
              <a:rPr lang="en-US" smtClean="0"/>
              <a:pPr/>
              <a:t>1/20/2020</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3809CE79-D8E3-459B-ABE0-9FB5584E551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E73247B-9716-466D-AAF8-D80ECC893BC8}" type="datetimeFigureOut">
              <a:rPr lang="en-US" smtClean="0"/>
              <a:pPr/>
              <a:t>1/20/2020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09CE79-D8E3-459B-ABE0-9FB5584E5516}"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E73247B-9716-466D-AAF8-D80ECC893BC8}" type="datetimeFigureOut">
              <a:rPr lang="en-US" smtClean="0"/>
              <a:pPr/>
              <a:t>1/20/2020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09CE79-D8E3-459B-ABE0-9FB5584E5516}"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E73247B-9716-466D-AAF8-D80ECC893BC8}" type="datetimeFigureOut">
              <a:rPr lang="en-US" smtClean="0"/>
              <a:pPr/>
              <a:t>1/20/2020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09CE79-D8E3-459B-ABE0-9FB5584E551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3247B-9716-466D-AAF8-D80ECC893BC8}" type="datetimeFigureOut">
              <a:rPr lang="en-US" smtClean="0"/>
              <a:pPr/>
              <a:t>1/20/2020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09CE79-D8E3-459B-ABE0-9FB5584E551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E73247B-9716-466D-AAF8-D80ECC893BC8}" type="datetimeFigureOut">
              <a:rPr lang="en-US" smtClean="0"/>
              <a:pPr/>
              <a:t>1/20/2020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09CE79-D8E3-459B-ABE0-9FB5584E5516}"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E73247B-9716-466D-AAF8-D80ECC893BC8}" type="datetimeFigureOut">
              <a:rPr lang="en-US" smtClean="0"/>
              <a:pPr/>
              <a:t>1/20/2020</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3809CE79-D8E3-459B-ABE0-9FB5584E5516}"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E73247B-9716-466D-AAF8-D80ECC893BC8}" type="datetimeFigureOut">
              <a:rPr lang="en-US" smtClean="0"/>
              <a:pPr/>
              <a:t>1/20/2020</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3809CE79-D8E3-459B-ABE0-9FB5584E55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GB"/>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GB"/>
              <a:t>Click to edit Master text styles</a:t>
            </a:r>
          </a:p>
          <a:p>
            <a:pPr lvl="1" eaLnBrk="1" latinLnBrk="0" hangingPunct="1"/>
            <a:r>
              <a:rPr kumimoji="0" lang="en-GB"/>
              <a:t>Second level</a:t>
            </a:r>
          </a:p>
          <a:p>
            <a:pPr lvl="2" eaLnBrk="1" latinLnBrk="0" hangingPunct="1"/>
            <a:r>
              <a:rPr kumimoji="0" lang="en-GB"/>
              <a:t>Third level</a:t>
            </a:r>
          </a:p>
          <a:p>
            <a:pPr lvl="3" eaLnBrk="1" latinLnBrk="0" hangingPunct="1"/>
            <a:r>
              <a:rPr kumimoji="0" lang="en-GB"/>
              <a:t>Fourth level</a:t>
            </a:r>
          </a:p>
          <a:p>
            <a:pPr lvl="4" eaLnBrk="1" latinLnBrk="0" hangingPunct="1"/>
            <a:r>
              <a:rPr kumimoji="0" lang="en-GB"/>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1E73247B-9716-466D-AAF8-D80ECC893BC8}" type="datetimeFigureOut">
              <a:rPr lang="en-US" smtClean="0">
                <a:solidFill>
                  <a:prstClr val="black">
                    <a:tint val="95000"/>
                  </a:prstClr>
                </a:solidFill>
              </a:rPr>
              <a:pPr/>
              <a:t>1/20/2020</a:t>
            </a:fld>
            <a:endParaRPr lang="en-US">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3809CE79-D8E3-459B-ABE0-9FB5584E5516}"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2314433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rkimberleypeters@gmail.com"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drkimberleypeters@gmail.com"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TextBox 4"/>
          <p:cNvSpPr txBox="1"/>
          <p:nvPr/>
        </p:nvSpPr>
        <p:spPr>
          <a:xfrm>
            <a:off x="1" y="5209786"/>
            <a:ext cx="9144000" cy="1477328"/>
          </a:xfrm>
          <a:prstGeom prst="rect">
            <a:avLst/>
          </a:prstGeom>
          <a:noFill/>
        </p:spPr>
        <p:txBody>
          <a:bodyPr wrap="square" rtlCol="0">
            <a:spAutoFit/>
          </a:bodyPr>
          <a:lstStyle/>
          <a:p>
            <a:r>
              <a:rPr lang="en-GB" sz="2800" dirty="0">
                <a:solidFill>
                  <a:schemeClr val="bg2">
                    <a:lumMod val="20000"/>
                    <a:lumOff val="80000"/>
                  </a:schemeClr>
                </a:solidFill>
              </a:rPr>
              <a:t>Multi-sized (and multi-type) development: Imagining governance beyond borders </a:t>
            </a:r>
          </a:p>
          <a:p>
            <a:r>
              <a:rPr lang="en-US" b="1" dirty="0">
                <a:solidFill>
                  <a:srgbClr val="001950"/>
                </a:solidFill>
              </a:rPr>
              <a:t>Dr. Kimberley Peters </a:t>
            </a:r>
            <a:r>
              <a:rPr lang="en-US" b="1" dirty="0">
                <a:solidFill>
                  <a:schemeClr val="accent2">
                    <a:lumMod val="50000"/>
                  </a:schemeClr>
                </a:solidFill>
                <a:hlinkClick r:id="rId3"/>
              </a:rPr>
              <a:t>drkimberleypeters@gmail.com</a:t>
            </a:r>
            <a:r>
              <a:rPr lang="en-US" b="1" dirty="0">
                <a:solidFill>
                  <a:schemeClr val="accent2">
                    <a:lumMod val="50000"/>
                  </a:schemeClr>
                </a:solidFill>
              </a:rPr>
              <a:t> </a:t>
            </a:r>
            <a:r>
              <a:rPr lang="en-US" b="1" dirty="0">
                <a:solidFill>
                  <a:schemeClr val="accent1">
                    <a:lumMod val="75000"/>
                  </a:schemeClr>
                </a:solidFill>
              </a:rPr>
              <a:t>@</a:t>
            </a:r>
            <a:r>
              <a:rPr lang="en-US" b="1" dirty="0" err="1">
                <a:solidFill>
                  <a:schemeClr val="accent1">
                    <a:lumMod val="75000"/>
                  </a:schemeClr>
                </a:solidFill>
              </a:rPr>
              <a:t>DrKimPeters</a:t>
            </a:r>
            <a:endParaRPr lang="en-US" b="1" dirty="0">
              <a:solidFill>
                <a:schemeClr val="accent1">
                  <a:lumMod val="75000"/>
                </a:schemeClr>
              </a:solidFill>
            </a:endParaRPr>
          </a:p>
          <a:p>
            <a:r>
              <a:rPr lang="en-US" sz="1600" b="1" dirty="0">
                <a:solidFill>
                  <a:schemeClr val="bg1">
                    <a:lumMod val="95000"/>
                    <a:lumOff val="5000"/>
                  </a:schemeClr>
                </a:solidFill>
              </a:rPr>
              <a:t>University of Liverpool, UK; Helmholtz Institute for Functional Marine Biodiversity, Germany</a:t>
            </a:r>
          </a:p>
        </p:txBody>
      </p:sp>
      <p:pic>
        <p:nvPicPr>
          <p:cNvPr id="4" name="Picture 3">
            <a:extLst>
              <a:ext uri="{FF2B5EF4-FFF2-40B4-BE49-F238E27FC236}">
                <a16:creationId xmlns:a16="http://schemas.microsoft.com/office/drawing/2014/main" id="{184E4A9A-40BB-471C-8B41-98BB0D8C5425}"/>
              </a:ext>
            </a:extLst>
          </p:cNvPr>
          <p:cNvPicPr>
            <a:picLocks noChangeAspect="1"/>
          </p:cNvPicPr>
          <p:nvPr/>
        </p:nvPicPr>
        <p:blipFill>
          <a:blip r:embed="rId4"/>
          <a:stretch>
            <a:fillRect/>
          </a:stretch>
        </p:blipFill>
        <p:spPr>
          <a:xfrm>
            <a:off x="-1" y="0"/>
            <a:ext cx="9144000" cy="5209786"/>
          </a:xfrm>
          <a:prstGeom prst="rect">
            <a:avLst/>
          </a:prstGeom>
        </p:spPr>
      </p:pic>
    </p:spTree>
    <p:extLst>
      <p:ext uri="{BB962C8B-B14F-4D97-AF65-F5344CB8AC3E}">
        <p14:creationId xmlns:p14="http://schemas.microsoft.com/office/powerpoint/2010/main" val="3548299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008" y="-238626"/>
            <a:ext cx="7772400" cy="1143000"/>
          </a:xfrm>
        </p:spPr>
        <p:txBody>
          <a:bodyPr>
            <a:normAutofit fontScale="90000"/>
          </a:bodyPr>
          <a:lstStyle/>
          <a:p>
            <a:r>
              <a:rPr lang="en-GB" sz="4400" dirty="0"/>
              <a:t>The ‘norm’ of area-based tools…</a:t>
            </a:r>
          </a:p>
        </p:txBody>
      </p:sp>
      <p:sp>
        <p:nvSpPr>
          <p:cNvPr id="4" name="Rectangle 1"/>
          <p:cNvSpPr>
            <a:spLocks noChangeArrowheads="1"/>
          </p:cNvSpPr>
          <p:nvPr/>
        </p:nvSpPr>
        <p:spPr bwMode="auto">
          <a:xfrm>
            <a:off x="2020888" y="1893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Content Placeholder 2"/>
          <p:cNvSpPr txBox="1">
            <a:spLocks/>
          </p:cNvSpPr>
          <p:nvPr/>
        </p:nvSpPr>
        <p:spPr>
          <a:xfrm>
            <a:off x="457328" y="989552"/>
            <a:ext cx="8219312" cy="524728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marR="0" lvl="0" indent="-514350" algn="just" defTabSz="457200" rtl="0" eaLnBrk="1" fontAlgn="auto" latinLnBrk="0" hangingPunct="1">
              <a:lnSpc>
                <a:spcPct val="100000"/>
              </a:lnSpc>
              <a:spcBef>
                <a:spcPts val="700"/>
              </a:spcBef>
              <a:spcAft>
                <a:spcPts val="0"/>
              </a:spcAft>
              <a:buClr>
                <a:srgbClr val="9B2D1F"/>
              </a:buClr>
              <a:buSzPct val="60000"/>
              <a:buFont typeface="+mj-lt"/>
              <a:buAutoNum type="arabicPeriod"/>
              <a:tabLst/>
              <a:defRPr/>
            </a:pPr>
            <a:endParaRPr kumimoji="0" lang="en-GB" sz="2600" b="1" i="0" u="none" strike="noStrike" kern="1200" cap="none" spc="0" normalizeH="0" baseline="0" noProof="0" dirty="0">
              <a:ln>
                <a:noFill/>
              </a:ln>
              <a:solidFill>
                <a:srgbClr val="002060"/>
              </a:solidFill>
              <a:effectLst/>
              <a:uLnTx/>
              <a:uFillTx/>
              <a:latin typeface="Franklin Gothic Book" panose="020B0503020102020204" pitchFamily="34" charset="0"/>
              <a:ea typeface="+mn-ea"/>
              <a:cs typeface="+mn-cs"/>
            </a:endParaRPr>
          </a:p>
          <a:p>
            <a:pPr marL="514350" marR="0" lvl="0" indent="-514350" algn="just" defTabSz="457200" rtl="0" eaLnBrk="1" fontAlgn="auto" latinLnBrk="0" hangingPunct="1">
              <a:lnSpc>
                <a:spcPct val="100000"/>
              </a:lnSpc>
              <a:spcBef>
                <a:spcPts val="700"/>
              </a:spcBef>
              <a:spcAft>
                <a:spcPts val="0"/>
              </a:spcAft>
              <a:buClr>
                <a:srgbClr val="9B2D1F"/>
              </a:buClr>
              <a:buSzPct val="60000"/>
              <a:buFont typeface="+mj-lt"/>
              <a:buAutoNum type="arabicPeriod"/>
              <a:tabLst/>
              <a:defRPr/>
            </a:pPr>
            <a:endParaRPr kumimoji="0" lang="en-GB" sz="26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pic>
        <p:nvPicPr>
          <p:cNvPr id="6" name="Picture 5">
            <a:extLst>
              <a:ext uri="{FF2B5EF4-FFF2-40B4-BE49-F238E27FC236}">
                <a16:creationId xmlns:a16="http://schemas.microsoft.com/office/drawing/2014/main" id="{5E86D69C-B2F5-49F0-A59D-435F914BBEAA}"/>
              </a:ext>
            </a:extLst>
          </p:cNvPr>
          <p:cNvPicPr>
            <a:picLocks noChangeAspect="1"/>
          </p:cNvPicPr>
          <p:nvPr/>
        </p:nvPicPr>
        <p:blipFill>
          <a:blip r:embed="rId3"/>
          <a:stretch>
            <a:fillRect/>
          </a:stretch>
        </p:blipFill>
        <p:spPr>
          <a:xfrm>
            <a:off x="1089861" y="1302998"/>
            <a:ext cx="7365077" cy="4252003"/>
          </a:xfrm>
          <a:prstGeom prst="rect">
            <a:avLst/>
          </a:prstGeom>
        </p:spPr>
      </p:pic>
      <p:sp>
        <p:nvSpPr>
          <p:cNvPr id="8" name="Title 1">
            <a:extLst>
              <a:ext uri="{FF2B5EF4-FFF2-40B4-BE49-F238E27FC236}">
                <a16:creationId xmlns:a16="http://schemas.microsoft.com/office/drawing/2014/main" id="{B33D16D1-0C68-4E10-9201-D51B3D0E02FD}"/>
              </a:ext>
            </a:extLst>
          </p:cNvPr>
          <p:cNvSpPr txBox="1">
            <a:spLocks/>
          </p:cNvSpPr>
          <p:nvPr/>
        </p:nvSpPr>
        <p:spPr>
          <a:xfrm>
            <a:off x="1621877" y="5452787"/>
            <a:ext cx="7772400" cy="1143000"/>
          </a:xfrm>
          <a:prstGeom prst="rect">
            <a:avLst/>
          </a:prstGeom>
        </p:spPr>
        <p:txBody>
          <a:bodyPr bIns="91440" anchor="b" anchorCtr="0">
            <a:normAutofit fontScale="92500"/>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696464"/>
                </a:solidFill>
                <a:effectLst/>
                <a:uLnTx/>
                <a:uFillTx/>
                <a:latin typeface="Franklin Gothic Book"/>
                <a:ea typeface="+mj-ea"/>
                <a:cs typeface="+mj-cs"/>
              </a:rPr>
              <a:t>As a one size, one type approach.</a:t>
            </a:r>
          </a:p>
        </p:txBody>
      </p:sp>
    </p:spTree>
    <p:extLst>
      <p:ext uri="{BB962C8B-B14F-4D97-AF65-F5344CB8AC3E}">
        <p14:creationId xmlns:p14="http://schemas.microsoft.com/office/powerpoint/2010/main" val="169002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008" y="-238626"/>
            <a:ext cx="7772400" cy="1143000"/>
          </a:xfrm>
        </p:spPr>
        <p:txBody>
          <a:bodyPr>
            <a:normAutofit/>
          </a:bodyPr>
          <a:lstStyle/>
          <a:p>
            <a:r>
              <a:rPr lang="en-GB" sz="4400" dirty="0"/>
              <a:t>The territorialising trend…</a:t>
            </a:r>
          </a:p>
        </p:txBody>
      </p:sp>
      <p:sp>
        <p:nvSpPr>
          <p:cNvPr id="4" name="Rectangle 1"/>
          <p:cNvSpPr>
            <a:spLocks noChangeArrowheads="1"/>
          </p:cNvSpPr>
          <p:nvPr/>
        </p:nvSpPr>
        <p:spPr bwMode="auto">
          <a:xfrm>
            <a:off x="2020888" y="1893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Content Placeholder 2"/>
          <p:cNvSpPr txBox="1">
            <a:spLocks/>
          </p:cNvSpPr>
          <p:nvPr/>
        </p:nvSpPr>
        <p:spPr>
          <a:xfrm>
            <a:off x="457328" y="989552"/>
            <a:ext cx="8219312" cy="524728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marR="0" lvl="0" indent="-514350" algn="just" defTabSz="457200" rtl="0" eaLnBrk="1" fontAlgn="auto" latinLnBrk="0" hangingPunct="1">
              <a:lnSpc>
                <a:spcPct val="100000"/>
              </a:lnSpc>
              <a:spcBef>
                <a:spcPts val="700"/>
              </a:spcBef>
              <a:spcAft>
                <a:spcPts val="0"/>
              </a:spcAft>
              <a:buClr>
                <a:srgbClr val="9B2D1F"/>
              </a:buClr>
              <a:buSzPct val="60000"/>
              <a:buFont typeface="+mj-lt"/>
              <a:buAutoNum type="arabicPeriod"/>
              <a:tabLst/>
              <a:defRPr/>
            </a:pPr>
            <a:endParaRPr kumimoji="0" lang="en-GB" sz="2600" b="1" i="0" u="none" strike="noStrike" kern="1200" cap="none" spc="0" normalizeH="0" baseline="0" noProof="0" dirty="0">
              <a:ln>
                <a:noFill/>
              </a:ln>
              <a:solidFill>
                <a:srgbClr val="002060"/>
              </a:solidFill>
              <a:effectLst/>
              <a:uLnTx/>
              <a:uFillTx/>
              <a:latin typeface="Franklin Gothic Book" panose="020B0503020102020204" pitchFamily="34" charset="0"/>
              <a:ea typeface="+mn-ea"/>
              <a:cs typeface="+mn-cs"/>
            </a:endParaRPr>
          </a:p>
          <a:p>
            <a:pPr marL="514350" marR="0" lvl="0" indent="-514350" algn="just" defTabSz="457200" rtl="0" eaLnBrk="1" fontAlgn="auto" latinLnBrk="0" hangingPunct="1">
              <a:lnSpc>
                <a:spcPct val="100000"/>
              </a:lnSpc>
              <a:spcBef>
                <a:spcPts val="700"/>
              </a:spcBef>
              <a:spcAft>
                <a:spcPts val="0"/>
              </a:spcAft>
              <a:buClr>
                <a:srgbClr val="9B2D1F"/>
              </a:buClr>
              <a:buSzPct val="60000"/>
              <a:buFont typeface="+mj-lt"/>
              <a:buAutoNum type="arabicPeriod"/>
              <a:tabLst/>
              <a:defRPr/>
            </a:pPr>
            <a:endParaRPr kumimoji="0" lang="en-GB" sz="26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pic>
        <p:nvPicPr>
          <p:cNvPr id="7" name="Picture 6">
            <a:extLst>
              <a:ext uri="{FF2B5EF4-FFF2-40B4-BE49-F238E27FC236}">
                <a16:creationId xmlns:a16="http://schemas.microsoft.com/office/drawing/2014/main" id="{E26A27E8-C7A7-4267-9D1B-F3B2469D0F17}"/>
              </a:ext>
            </a:extLst>
          </p:cNvPr>
          <p:cNvPicPr>
            <a:picLocks noChangeAspect="1"/>
          </p:cNvPicPr>
          <p:nvPr/>
        </p:nvPicPr>
        <p:blipFill>
          <a:blip r:embed="rId3"/>
          <a:stretch>
            <a:fillRect/>
          </a:stretch>
        </p:blipFill>
        <p:spPr>
          <a:xfrm>
            <a:off x="2701917" y="906063"/>
            <a:ext cx="3264622" cy="4740649"/>
          </a:xfrm>
          <a:prstGeom prst="rect">
            <a:avLst/>
          </a:prstGeom>
        </p:spPr>
      </p:pic>
      <p:sp>
        <p:nvSpPr>
          <p:cNvPr id="8" name="Title 1">
            <a:extLst>
              <a:ext uri="{FF2B5EF4-FFF2-40B4-BE49-F238E27FC236}">
                <a16:creationId xmlns:a16="http://schemas.microsoft.com/office/drawing/2014/main" id="{B33D16D1-0C68-4E10-9201-D51B3D0E02FD}"/>
              </a:ext>
            </a:extLst>
          </p:cNvPr>
          <p:cNvSpPr txBox="1">
            <a:spLocks/>
          </p:cNvSpPr>
          <p:nvPr/>
        </p:nvSpPr>
        <p:spPr>
          <a:xfrm>
            <a:off x="2020888" y="5563652"/>
            <a:ext cx="7772400" cy="11430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4400" dirty="0">
                <a:solidFill>
                  <a:srgbClr val="696464"/>
                </a:solidFill>
                <a:latin typeface="Franklin Gothic Book"/>
              </a:rPr>
              <a:t>Towards oceans of enclosure.</a:t>
            </a:r>
            <a:endParaRPr kumimoji="0" lang="en-GB" sz="4400" b="0" i="0" u="none" strike="noStrike" kern="1200" cap="none" spc="0" normalizeH="0" baseline="0" noProof="0" dirty="0">
              <a:ln>
                <a:noFill/>
              </a:ln>
              <a:solidFill>
                <a:srgbClr val="696464"/>
              </a:solidFill>
              <a:effectLst/>
              <a:uLnTx/>
              <a:uFillTx/>
              <a:latin typeface="Franklin Gothic Book"/>
              <a:ea typeface="+mj-ea"/>
              <a:cs typeface="+mj-cs"/>
            </a:endParaRPr>
          </a:p>
        </p:txBody>
      </p:sp>
    </p:spTree>
    <p:extLst>
      <p:ext uri="{BB962C8B-B14F-4D97-AF65-F5344CB8AC3E}">
        <p14:creationId xmlns:p14="http://schemas.microsoft.com/office/powerpoint/2010/main" val="267262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020888" y="1893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Content Placeholder 2"/>
          <p:cNvSpPr txBox="1">
            <a:spLocks/>
          </p:cNvSpPr>
          <p:nvPr/>
        </p:nvSpPr>
        <p:spPr>
          <a:xfrm>
            <a:off x="457328" y="989552"/>
            <a:ext cx="8219312" cy="524728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marR="0" lvl="0" indent="-514350" algn="just" defTabSz="457200" rtl="0" eaLnBrk="1" fontAlgn="auto" latinLnBrk="0" hangingPunct="1">
              <a:lnSpc>
                <a:spcPct val="100000"/>
              </a:lnSpc>
              <a:spcBef>
                <a:spcPts val="700"/>
              </a:spcBef>
              <a:spcAft>
                <a:spcPts val="0"/>
              </a:spcAft>
              <a:buClr>
                <a:srgbClr val="9B2D1F"/>
              </a:buClr>
              <a:buSzPct val="60000"/>
              <a:buFont typeface="+mj-lt"/>
              <a:buAutoNum type="arabicPeriod"/>
              <a:tabLst/>
              <a:defRPr/>
            </a:pPr>
            <a:endParaRPr kumimoji="0" lang="en-GB" sz="2600" b="1" i="0" u="none" strike="noStrike" kern="1200" cap="none" spc="0" normalizeH="0" baseline="0" noProof="0" dirty="0">
              <a:ln>
                <a:noFill/>
              </a:ln>
              <a:solidFill>
                <a:srgbClr val="002060"/>
              </a:solidFill>
              <a:effectLst/>
              <a:uLnTx/>
              <a:uFillTx/>
              <a:latin typeface="Franklin Gothic Book" panose="020B0503020102020204" pitchFamily="34" charset="0"/>
              <a:ea typeface="+mn-ea"/>
              <a:cs typeface="+mn-cs"/>
            </a:endParaRPr>
          </a:p>
          <a:p>
            <a:pPr marL="514350" marR="0" lvl="0" indent="-514350" algn="just" defTabSz="457200" rtl="0" eaLnBrk="1" fontAlgn="auto" latinLnBrk="0" hangingPunct="1">
              <a:lnSpc>
                <a:spcPct val="100000"/>
              </a:lnSpc>
              <a:spcBef>
                <a:spcPts val="700"/>
              </a:spcBef>
              <a:spcAft>
                <a:spcPts val="0"/>
              </a:spcAft>
              <a:buClr>
                <a:srgbClr val="9B2D1F"/>
              </a:buClr>
              <a:buSzPct val="60000"/>
              <a:buFont typeface="+mj-lt"/>
              <a:buAutoNum type="arabicPeriod"/>
              <a:tabLst/>
              <a:defRPr/>
            </a:pPr>
            <a:endParaRPr kumimoji="0" lang="en-GB" sz="26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8" name="Subtitle 2">
            <a:extLst>
              <a:ext uri="{FF2B5EF4-FFF2-40B4-BE49-F238E27FC236}">
                <a16:creationId xmlns:a16="http://schemas.microsoft.com/office/drawing/2014/main" id="{11966CD3-1069-429C-B641-C0179FE476F1}"/>
              </a:ext>
            </a:extLst>
          </p:cNvPr>
          <p:cNvSpPr txBox="1">
            <a:spLocks/>
          </p:cNvSpPr>
          <p:nvPr/>
        </p:nvSpPr>
        <p:spPr>
          <a:xfrm>
            <a:off x="699792" y="791599"/>
            <a:ext cx="7976848" cy="5274802"/>
          </a:xfrm>
          <a:prstGeom prst="rect">
            <a:avLst/>
          </a:prstGeom>
        </p:spPr>
        <p:txBody>
          <a:bodyPr vert="horz" lIns="118872" tIns="0" rIns="45720" bIns="0" rtlCol="0" anchor="b">
            <a:normAutofit lnSpcReduction="10000"/>
          </a:bodyPr>
          <a:lstStyle>
            <a:lvl1pPr marL="0" indent="0" algn="l" rtl="0" eaLnBrk="1" latinLnBrk="0" hangingPunct="1">
              <a:spcBef>
                <a:spcPts val="0"/>
              </a:spcBef>
              <a:buClr>
                <a:schemeClr val="accent1"/>
              </a:buClr>
              <a:buSzPct val="80000"/>
              <a:buFont typeface="Wingdings 2"/>
              <a:buNone/>
              <a:defRPr kumimoji="0" sz="2000" kern="1200">
                <a:solidFill>
                  <a:srgbClr val="FFFFFF"/>
                </a:solidFill>
                <a:latin typeface="+mn-lt"/>
                <a:ea typeface="+mn-ea"/>
                <a:cs typeface="+mn-cs"/>
              </a:defRPr>
            </a:lvl1pPr>
            <a:lvl2pPr marL="457200" indent="0" algn="ctr" rtl="0" eaLnBrk="1" latinLnBrk="0" hangingPunct="1">
              <a:spcBef>
                <a:spcPct val="20000"/>
              </a:spcBef>
              <a:buClr>
                <a:schemeClr val="accent2"/>
              </a:buClr>
              <a:buSzPct val="90000"/>
              <a:buFont typeface="Wingdings"/>
              <a:buNone/>
              <a:defRPr kumimoji="0" sz="2800" kern="1200">
                <a:solidFill>
                  <a:schemeClr val="tx1">
                    <a:tint val="75000"/>
                  </a:schemeClr>
                </a:solidFill>
                <a:latin typeface="+mn-lt"/>
                <a:ea typeface="+mn-ea"/>
                <a:cs typeface="+mn-cs"/>
              </a:defRPr>
            </a:lvl2pPr>
            <a:lvl3pPr marL="914400" indent="0" algn="ctr" rtl="0" eaLnBrk="1" latinLnBrk="0" hangingPunct="1">
              <a:spcBef>
                <a:spcPct val="20000"/>
              </a:spcBef>
              <a:buClr>
                <a:schemeClr val="accent3"/>
              </a:buClr>
              <a:buFont typeface="Arial"/>
              <a:buNone/>
              <a:defRPr kumimoji="0" sz="2400" kern="1200">
                <a:solidFill>
                  <a:schemeClr val="tx1">
                    <a:tint val="75000"/>
                  </a:schemeClr>
                </a:solidFill>
                <a:latin typeface="+mn-lt"/>
                <a:ea typeface="+mn-ea"/>
                <a:cs typeface="+mn-cs"/>
              </a:defRPr>
            </a:lvl3pPr>
            <a:lvl4pPr marL="1371600" indent="0" algn="ctr" rtl="0" eaLnBrk="1" latinLnBrk="0" hangingPunct="1">
              <a:spcBef>
                <a:spcPct val="20000"/>
              </a:spcBef>
              <a:buClr>
                <a:schemeClr val="accent4"/>
              </a:buClr>
              <a:buFont typeface="Arial"/>
              <a:buNone/>
              <a:defRPr kumimoji="0" sz="2000" kern="1200">
                <a:solidFill>
                  <a:schemeClr val="tx1">
                    <a:tint val="75000"/>
                  </a:schemeClr>
                </a:solidFill>
                <a:latin typeface="+mn-lt"/>
                <a:ea typeface="+mn-ea"/>
                <a:cs typeface="+mn-cs"/>
              </a:defRPr>
            </a:lvl4pPr>
            <a:lvl5pPr marL="1828800" indent="0" algn="ctr" rtl="0" eaLnBrk="1" latinLnBrk="0" hangingPunct="1">
              <a:spcBef>
                <a:spcPct val="20000"/>
              </a:spcBef>
              <a:buClr>
                <a:schemeClr val="accent5"/>
              </a:buClr>
              <a:buFont typeface="Wingdings 3"/>
              <a:buNone/>
              <a:defRPr kumimoji="0" lang="en-US" sz="2000" kern="1200">
                <a:solidFill>
                  <a:schemeClr val="tx1">
                    <a:tint val="75000"/>
                  </a:schemeClr>
                </a:solidFill>
                <a:latin typeface="+mn-lt"/>
                <a:ea typeface="+mn-ea"/>
                <a:cs typeface="+mn-cs"/>
              </a:defRPr>
            </a:lvl5pPr>
            <a:lvl6pPr marL="2286000" indent="0" algn="ctr" rtl="0" eaLnBrk="1" latinLnBrk="0" hangingPunct="1">
              <a:spcBef>
                <a:spcPct val="20000"/>
              </a:spcBef>
              <a:buClr>
                <a:schemeClr val="accent6"/>
              </a:buClr>
              <a:buSzPct val="100000"/>
              <a:buFont typeface="Wingdings 2"/>
              <a:buNone/>
              <a:defRPr kumimoji="0" sz="2000" kern="1200">
                <a:solidFill>
                  <a:schemeClr val="tx1">
                    <a:tint val="75000"/>
                  </a:schemeClr>
                </a:solidFill>
                <a:latin typeface="+mn-lt"/>
                <a:ea typeface="+mn-ea"/>
                <a:cs typeface="+mn-cs"/>
              </a:defRPr>
            </a:lvl6pPr>
            <a:lvl7pPr marL="2743200" indent="0" algn="ctr" rtl="0" eaLnBrk="1" latinLnBrk="0" hangingPunct="1">
              <a:spcBef>
                <a:spcPct val="20000"/>
              </a:spcBef>
              <a:buClr>
                <a:schemeClr val="accent1"/>
              </a:buClr>
              <a:buSzPct val="100000"/>
              <a:buFont typeface="Wingdings 2"/>
              <a:buNone/>
              <a:defRPr kumimoji="0" sz="1800" kern="1200">
                <a:solidFill>
                  <a:schemeClr val="tx1">
                    <a:tint val="75000"/>
                  </a:schemeClr>
                </a:solidFill>
                <a:latin typeface="+mn-lt"/>
                <a:ea typeface="+mn-ea"/>
                <a:cs typeface="+mn-cs"/>
              </a:defRPr>
            </a:lvl7pPr>
            <a:lvl8pPr marL="3200400" indent="0" algn="ctr" rtl="0" eaLnBrk="1" latinLnBrk="0" hangingPunct="1">
              <a:spcBef>
                <a:spcPct val="20000"/>
              </a:spcBef>
              <a:buClr>
                <a:schemeClr val="accent2"/>
              </a:buClr>
              <a:buFont typeface="Wingdings 2" pitchFamily="18" charset="2"/>
              <a:buNone/>
              <a:defRPr kumimoji="0" sz="1800" kern="1200">
                <a:solidFill>
                  <a:schemeClr val="tx1">
                    <a:tint val="75000"/>
                  </a:schemeClr>
                </a:solidFill>
                <a:latin typeface="+mn-lt"/>
                <a:ea typeface="+mn-ea"/>
                <a:cs typeface="+mn-cs"/>
              </a:defRPr>
            </a:lvl8pPr>
            <a:lvl9pPr marL="3657600" indent="0" algn="ctr" rtl="0" eaLnBrk="1" latinLnBrk="0" hangingPunct="1">
              <a:spcBef>
                <a:spcPct val="20000"/>
              </a:spcBef>
              <a:buClr>
                <a:schemeClr val="accent3"/>
              </a:buClr>
              <a:buFont typeface="Wingdings 2" pitchFamily="18" charset="2"/>
              <a:buNone/>
              <a:defRPr kumimoji="0" sz="1800" kern="1200" baseline="0">
                <a:solidFill>
                  <a:schemeClr val="tx1">
                    <a:tint val="75000"/>
                  </a:schemeClr>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F0AD00"/>
              </a:buClr>
              <a:buSzPct val="80000"/>
              <a:buFont typeface="Wingdings 2"/>
              <a:buNone/>
              <a:tabLst/>
              <a:defRPr/>
            </a:pPr>
            <a:r>
              <a:rPr kumimoji="0" lang="en-GB" sz="2700" b="0" i="1" u="none" strike="noStrike" kern="1200" cap="none" spc="0" normalizeH="0" baseline="0" noProof="0" dirty="0">
                <a:ln>
                  <a:noFill/>
                </a:ln>
                <a:solidFill>
                  <a:schemeClr val="tx1">
                    <a:lumMod val="85000"/>
                    <a:lumOff val="15000"/>
                  </a:schemeClr>
                </a:solidFill>
                <a:effectLst/>
                <a:uLnTx/>
                <a:uFillTx/>
                <a:latin typeface="Corbel"/>
              </a:rPr>
              <a:t>Governance typically involves </a:t>
            </a:r>
            <a:r>
              <a:rPr kumimoji="0" lang="en-GB" sz="2700" b="1" i="1" u="none" strike="noStrike" kern="1200" cap="none" spc="0" normalizeH="0" baseline="0" noProof="0" dirty="0">
                <a:ln>
                  <a:noFill/>
                </a:ln>
                <a:solidFill>
                  <a:schemeClr val="tx1">
                    <a:lumMod val="85000"/>
                    <a:lumOff val="15000"/>
                  </a:schemeClr>
                </a:solidFill>
                <a:effectLst/>
                <a:uLnTx/>
                <a:uFillTx/>
                <a:latin typeface="Corbel"/>
              </a:rPr>
              <a:t>‘territorialisation’ </a:t>
            </a:r>
            <a:r>
              <a:rPr kumimoji="0" lang="en-GB" sz="2700" b="0" i="1" u="none" strike="noStrike" kern="1200" cap="none" spc="0" normalizeH="0" baseline="0" noProof="0" dirty="0">
                <a:ln>
                  <a:noFill/>
                </a:ln>
                <a:solidFill>
                  <a:schemeClr val="tx1">
                    <a:lumMod val="85000"/>
                    <a:lumOff val="15000"/>
                  </a:schemeClr>
                </a:solidFill>
                <a:effectLst/>
                <a:uLnTx/>
                <a:uFillTx/>
                <a:latin typeface="Corbel"/>
              </a:rPr>
              <a:t>of </a:t>
            </a:r>
            <a:r>
              <a:rPr kumimoji="0" lang="en-GB" sz="2700" b="1" i="1" u="none" strike="noStrike" kern="1200" cap="none" spc="0" normalizeH="0" baseline="0" noProof="0" dirty="0">
                <a:ln>
                  <a:noFill/>
                </a:ln>
                <a:solidFill>
                  <a:schemeClr val="tx1">
                    <a:lumMod val="85000"/>
                    <a:lumOff val="15000"/>
                  </a:schemeClr>
                </a:solidFill>
                <a:effectLst/>
                <a:uLnTx/>
                <a:uFillTx/>
                <a:latin typeface="Corbel"/>
              </a:rPr>
              <a:t>grounded terrain.</a:t>
            </a:r>
          </a:p>
          <a:p>
            <a:pPr marL="0" marR="0" lvl="0" indent="0" algn="just" defTabSz="914400" rtl="0" eaLnBrk="1" fontAlgn="auto" latinLnBrk="0" hangingPunct="1">
              <a:lnSpc>
                <a:spcPct val="100000"/>
              </a:lnSpc>
              <a:spcBef>
                <a:spcPts val="0"/>
              </a:spcBef>
              <a:spcAft>
                <a:spcPts val="0"/>
              </a:spcAft>
              <a:buClr>
                <a:srgbClr val="F0AD00"/>
              </a:buClr>
              <a:buSzPct val="80000"/>
              <a:buFont typeface="Wingdings 2"/>
              <a:buNone/>
              <a:tabLst/>
              <a:defRPr/>
            </a:pPr>
            <a:endParaRPr kumimoji="0" lang="en-GB" sz="2700" b="1" i="1" u="none" strike="noStrike" kern="1200" cap="none" spc="0" normalizeH="0" baseline="0" noProof="0" dirty="0">
              <a:ln>
                <a:noFill/>
              </a:ln>
              <a:solidFill>
                <a:schemeClr val="tx1">
                  <a:lumMod val="85000"/>
                  <a:lumOff val="15000"/>
                </a:schemeClr>
              </a:solidFill>
              <a:effectLst/>
              <a:uLnTx/>
              <a:uFillTx/>
              <a:latin typeface="Corbel"/>
            </a:endParaRPr>
          </a:p>
          <a:p>
            <a:pPr marL="0" marR="0" lvl="0" indent="0" algn="just" defTabSz="914400" rtl="0" eaLnBrk="1" fontAlgn="auto" latinLnBrk="0" hangingPunct="1">
              <a:lnSpc>
                <a:spcPct val="100000"/>
              </a:lnSpc>
              <a:spcBef>
                <a:spcPts val="0"/>
              </a:spcBef>
              <a:spcAft>
                <a:spcPts val="0"/>
              </a:spcAft>
              <a:buClr>
                <a:srgbClr val="F0AD00"/>
              </a:buClr>
              <a:buSzPct val="80000"/>
              <a:buFont typeface="Wingdings 2"/>
              <a:buNone/>
              <a:tabLst/>
              <a:defRPr/>
            </a:pPr>
            <a:r>
              <a:rPr kumimoji="0" lang="en-GB" sz="2700" b="0" i="0" u="none" strike="noStrike" kern="1200" cap="none" spc="0" normalizeH="0" baseline="0" noProof="0" dirty="0">
                <a:ln>
                  <a:noFill/>
                </a:ln>
                <a:solidFill>
                  <a:schemeClr val="tx1">
                    <a:lumMod val="85000"/>
                    <a:lumOff val="15000"/>
                  </a:schemeClr>
                </a:solidFill>
                <a:effectLst/>
                <a:uLnTx/>
                <a:uFillTx/>
                <a:latin typeface="Corbel"/>
              </a:rPr>
              <a:t>As such, “there is an assumed correspondence of territory with land and governance with ground”. (Peters et al. 2018, 2). </a:t>
            </a:r>
          </a:p>
          <a:p>
            <a:pPr marL="0" marR="0" lvl="0" indent="0" algn="just" defTabSz="914400" rtl="0" eaLnBrk="1" fontAlgn="auto" latinLnBrk="0" hangingPunct="1">
              <a:lnSpc>
                <a:spcPct val="100000"/>
              </a:lnSpc>
              <a:spcBef>
                <a:spcPts val="0"/>
              </a:spcBef>
              <a:spcAft>
                <a:spcPts val="0"/>
              </a:spcAft>
              <a:buClr>
                <a:srgbClr val="F0AD00"/>
              </a:buClr>
              <a:buSzPct val="80000"/>
              <a:buFont typeface="Wingdings 2"/>
              <a:buNone/>
              <a:tabLst/>
              <a:defRPr/>
            </a:pPr>
            <a:endParaRPr kumimoji="0" lang="en-GB" sz="2700" b="1" i="1" u="none" strike="noStrike" kern="1200" cap="none" spc="0" normalizeH="0" baseline="0" noProof="0" dirty="0">
              <a:ln>
                <a:noFill/>
              </a:ln>
              <a:solidFill>
                <a:schemeClr val="tx1">
                  <a:lumMod val="85000"/>
                  <a:lumOff val="15000"/>
                </a:schemeClr>
              </a:solidFill>
              <a:effectLst/>
              <a:uLnTx/>
              <a:uFillTx/>
              <a:latin typeface="Corbel"/>
            </a:endParaRPr>
          </a:p>
          <a:p>
            <a:pPr marL="0" marR="0" lvl="0" indent="0" algn="just" defTabSz="914400" rtl="0" eaLnBrk="1" fontAlgn="auto" latinLnBrk="0" hangingPunct="1">
              <a:lnSpc>
                <a:spcPct val="100000"/>
              </a:lnSpc>
              <a:spcBef>
                <a:spcPts val="0"/>
              </a:spcBef>
              <a:spcAft>
                <a:spcPts val="0"/>
              </a:spcAft>
              <a:buClr>
                <a:srgbClr val="F0AD00"/>
              </a:buClr>
              <a:buSzPct val="80000"/>
              <a:buFont typeface="Wingdings 2"/>
              <a:buNone/>
              <a:tabLst/>
              <a:defRPr/>
            </a:pPr>
            <a:r>
              <a:rPr kumimoji="0" lang="en-GB" sz="2700" b="1" i="0" u="none" strike="noStrike" kern="1200" cap="none" spc="0" normalizeH="0" baseline="0" noProof="0" dirty="0">
                <a:ln>
                  <a:noFill/>
                </a:ln>
                <a:solidFill>
                  <a:schemeClr val="tx1">
                    <a:lumMod val="85000"/>
                    <a:lumOff val="15000"/>
                  </a:schemeClr>
                </a:solidFill>
                <a:effectLst/>
                <a:uLnTx/>
                <a:uFillTx/>
                <a:latin typeface="Corbel"/>
              </a:rPr>
              <a:t>The art of governing – in short – has been built on solid foundations. </a:t>
            </a:r>
          </a:p>
          <a:p>
            <a:pPr marL="0" marR="0" lvl="0" indent="0" algn="just" defTabSz="914400" rtl="0" eaLnBrk="1" fontAlgn="auto" latinLnBrk="0" hangingPunct="1">
              <a:lnSpc>
                <a:spcPct val="100000"/>
              </a:lnSpc>
              <a:spcBef>
                <a:spcPts val="0"/>
              </a:spcBef>
              <a:spcAft>
                <a:spcPts val="0"/>
              </a:spcAft>
              <a:buClr>
                <a:srgbClr val="F0AD00"/>
              </a:buClr>
              <a:buSzPct val="80000"/>
              <a:buFont typeface="Wingdings 2"/>
              <a:buNone/>
              <a:tabLst/>
              <a:defRPr/>
            </a:pPr>
            <a:endParaRPr lang="en-GB" sz="2700" b="1" dirty="0">
              <a:solidFill>
                <a:srgbClr val="002060"/>
              </a:solidFill>
              <a:latin typeface="Corbel"/>
            </a:endParaRPr>
          </a:p>
          <a:p>
            <a:pPr lvl="0" algn="just" defTabSz="914400">
              <a:buClr>
                <a:srgbClr val="F0AD00"/>
              </a:buClr>
              <a:defRPr/>
            </a:pPr>
            <a:r>
              <a:rPr lang="en-GB" sz="2700" i="1" dirty="0">
                <a:solidFill>
                  <a:srgbClr val="002060"/>
                </a:solidFill>
                <a:latin typeface="Corbel"/>
              </a:rPr>
              <a:t>But this fundamental basis on which the notion of governance is constructed has ramifications when we then seek to take governance </a:t>
            </a:r>
            <a:r>
              <a:rPr lang="en-GB" sz="2700" b="1" i="1" dirty="0">
                <a:solidFill>
                  <a:srgbClr val="002060"/>
                </a:solidFill>
                <a:latin typeface="Corbel"/>
              </a:rPr>
              <a:t>beyond </a:t>
            </a:r>
            <a:r>
              <a:rPr lang="en-GB" sz="2700" i="1" dirty="0">
                <a:solidFill>
                  <a:srgbClr val="002060"/>
                </a:solidFill>
                <a:latin typeface="Corbel"/>
              </a:rPr>
              <a:t>the land</a:t>
            </a:r>
            <a:r>
              <a:rPr lang="en-GB" sz="2700" i="1" dirty="0">
                <a:solidFill>
                  <a:schemeClr val="tx1">
                    <a:lumMod val="85000"/>
                    <a:lumOff val="15000"/>
                  </a:schemeClr>
                </a:solidFill>
                <a:latin typeface="Corbel"/>
              </a:rPr>
              <a:t>…. </a:t>
            </a:r>
            <a:endParaRPr kumimoji="0" lang="en-GB" sz="2700" b="0" i="1" u="none" strike="noStrike" kern="1200" cap="none" spc="0" normalizeH="0" baseline="0" noProof="0" dirty="0">
              <a:ln>
                <a:noFill/>
              </a:ln>
              <a:solidFill>
                <a:schemeClr val="tx1">
                  <a:lumMod val="85000"/>
                  <a:lumOff val="15000"/>
                </a:schemeClr>
              </a:solidFill>
              <a:effectLst/>
              <a:uLnTx/>
              <a:uFillTx/>
              <a:latin typeface="Corbel"/>
            </a:endParaRPr>
          </a:p>
          <a:p>
            <a:pPr marL="0" marR="0" lvl="0" indent="0" algn="just" defTabSz="914400" rtl="0" eaLnBrk="1" fontAlgn="auto" latinLnBrk="0" hangingPunct="1">
              <a:lnSpc>
                <a:spcPct val="100000"/>
              </a:lnSpc>
              <a:spcBef>
                <a:spcPts val="0"/>
              </a:spcBef>
              <a:spcAft>
                <a:spcPts val="0"/>
              </a:spcAft>
              <a:buClr>
                <a:srgbClr val="F0AD00"/>
              </a:buClr>
              <a:buSzPct val="80000"/>
              <a:buFont typeface="Wingdings 2"/>
              <a:buNone/>
              <a:tabLst/>
              <a:defRPr/>
            </a:pPr>
            <a:endParaRPr kumimoji="0" lang="en-GB" altLang="en-US" sz="2000" b="0" i="0" u="none" strike="noStrike" kern="1200" cap="none" spc="0" normalizeH="0" baseline="0" noProof="0" dirty="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205958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020888" y="1893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Content Placeholder 2"/>
          <p:cNvSpPr txBox="1">
            <a:spLocks/>
          </p:cNvSpPr>
          <p:nvPr/>
        </p:nvSpPr>
        <p:spPr>
          <a:xfrm>
            <a:off x="457328" y="805357"/>
            <a:ext cx="8219312" cy="524728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marR="0" lvl="0" indent="-514350" algn="just" defTabSz="457200" rtl="0" eaLnBrk="1" fontAlgn="auto" latinLnBrk="0" hangingPunct="1">
              <a:lnSpc>
                <a:spcPct val="100000"/>
              </a:lnSpc>
              <a:spcBef>
                <a:spcPts val="700"/>
              </a:spcBef>
              <a:spcAft>
                <a:spcPts val="0"/>
              </a:spcAft>
              <a:buClr>
                <a:srgbClr val="9B2D1F"/>
              </a:buClr>
              <a:buSzPct val="60000"/>
              <a:buFont typeface="+mj-lt"/>
              <a:buAutoNum type="arabicPeriod"/>
              <a:tabLst/>
              <a:defRPr/>
            </a:pPr>
            <a:endParaRPr kumimoji="0" lang="en-GB" sz="2600" b="1" i="0" u="none" strike="noStrike" kern="1200" cap="none" spc="0" normalizeH="0" baseline="0" noProof="0" dirty="0">
              <a:ln>
                <a:noFill/>
              </a:ln>
              <a:solidFill>
                <a:srgbClr val="002060"/>
              </a:solidFill>
              <a:effectLst/>
              <a:uLnTx/>
              <a:uFillTx/>
              <a:latin typeface="Franklin Gothic Book" panose="020B0503020102020204" pitchFamily="34" charset="0"/>
              <a:ea typeface="+mn-ea"/>
              <a:cs typeface="+mn-cs"/>
            </a:endParaRPr>
          </a:p>
          <a:p>
            <a:pPr marL="514350" marR="0" lvl="0" indent="-514350" algn="just" defTabSz="457200" rtl="0" eaLnBrk="1" fontAlgn="auto" latinLnBrk="0" hangingPunct="1">
              <a:lnSpc>
                <a:spcPct val="100000"/>
              </a:lnSpc>
              <a:spcBef>
                <a:spcPts val="700"/>
              </a:spcBef>
              <a:spcAft>
                <a:spcPts val="0"/>
              </a:spcAft>
              <a:buClr>
                <a:srgbClr val="9B2D1F"/>
              </a:buClr>
              <a:buSzPct val="60000"/>
              <a:buFont typeface="+mj-lt"/>
              <a:buAutoNum type="arabicPeriod"/>
              <a:tabLst/>
              <a:defRPr/>
            </a:pPr>
            <a:endParaRPr kumimoji="0" lang="en-GB" sz="26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9" name="Subtitle 2">
            <a:extLst>
              <a:ext uri="{FF2B5EF4-FFF2-40B4-BE49-F238E27FC236}">
                <a16:creationId xmlns:a16="http://schemas.microsoft.com/office/drawing/2014/main" id="{83311D61-CC34-46F7-BC29-10D688285D28}"/>
              </a:ext>
            </a:extLst>
          </p:cNvPr>
          <p:cNvSpPr txBox="1">
            <a:spLocks/>
          </p:cNvSpPr>
          <p:nvPr/>
        </p:nvSpPr>
        <p:spPr>
          <a:xfrm>
            <a:off x="578560" y="805357"/>
            <a:ext cx="7976848" cy="4504532"/>
          </a:xfrm>
          <a:prstGeom prst="rect">
            <a:avLst/>
          </a:prstGeom>
        </p:spPr>
        <p:txBody>
          <a:bodyPr vert="horz" lIns="118872" tIns="0" rIns="45720" bIns="0" rtlCol="0" anchor="b">
            <a:normAutofit/>
          </a:bodyPr>
          <a:lstStyle>
            <a:lvl1pPr marL="0" indent="0" algn="l" rtl="0" eaLnBrk="1" latinLnBrk="0" hangingPunct="1">
              <a:spcBef>
                <a:spcPts val="0"/>
              </a:spcBef>
              <a:buClr>
                <a:schemeClr val="accent1"/>
              </a:buClr>
              <a:buSzPct val="80000"/>
              <a:buFont typeface="Wingdings 2"/>
              <a:buNone/>
              <a:defRPr kumimoji="0" sz="2000" kern="1200">
                <a:solidFill>
                  <a:srgbClr val="FFFFFF"/>
                </a:solidFill>
                <a:latin typeface="+mn-lt"/>
                <a:ea typeface="+mn-ea"/>
                <a:cs typeface="+mn-cs"/>
              </a:defRPr>
            </a:lvl1pPr>
            <a:lvl2pPr marL="457200" indent="0" algn="ctr" rtl="0" eaLnBrk="1" latinLnBrk="0" hangingPunct="1">
              <a:spcBef>
                <a:spcPct val="20000"/>
              </a:spcBef>
              <a:buClr>
                <a:schemeClr val="accent2"/>
              </a:buClr>
              <a:buSzPct val="90000"/>
              <a:buFont typeface="Wingdings"/>
              <a:buNone/>
              <a:defRPr kumimoji="0" sz="2800" kern="1200">
                <a:solidFill>
                  <a:schemeClr val="tx1">
                    <a:tint val="75000"/>
                  </a:schemeClr>
                </a:solidFill>
                <a:latin typeface="+mn-lt"/>
                <a:ea typeface="+mn-ea"/>
                <a:cs typeface="+mn-cs"/>
              </a:defRPr>
            </a:lvl2pPr>
            <a:lvl3pPr marL="914400" indent="0" algn="ctr" rtl="0" eaLnBrk="1" latinLnBrk="0" hangingPunct="1">
              <a:spcBef>
                <a:spcPct val="20000"/>
              </a:spcBef>
              <a:buClr>
                <a:schemeClr val="accent3"/>
              </a:buClr>
              <a:buFont typeface="Arial"/>
              <a:buNone/>
              <a:defRPr kumimoji="0" sz="2400" kern="1200">
                <a:solidFill>
                  <a:schemeClr val="tx1">
                    <a:tint val="75000"/>
                  </a:schemeClr>
                </a:solidFill>
                <a:latin typeface="+mn-lt"/>
                <a:ea typeface="+mn-ea"/>
                <a:cs typeface="+mn-cs"/>
              </a:defRPr>
            </a:lvl3pPr>
            <a:lvl4pPr marL="1371600" indent="0" algn="ctr" rtl="0" eaLnBrk="1" latinLnBrk="0" hangingPunct="1">
              <a:spcBef>
                <a:spcPct val="20000"/>
              </a:spcBef>
              <a:buClr>
                <a:schemeClr val="accent4"/>
              </a:buClr>
              <a:buFont typeface="Arial"/>
              <a:buNone/>
              <a:defRPr kumimoji="0" sz="2000" kern="1200">
                <a:solidFill>
                  <a:schemeClr val="tx1">
                    <a:tint val="75000"/>
                  </a:schemeClr>
                </a:solidFill>
                <a:latin typeface="+mn-lt"/>
                <a:ea typeface="+mn-ea"/>
                <a:cs typeface="+mn-cs"/>
              </a:defRPr>
            </a:lvl4pPr>
            <a:lvl5pPr marL="1828800" indent="0" algn="ctr" rtl="0" eaLnBrk="1" latinLnBrk="0" hangingPunct="1">
              <a:spcBef>
                <a:spcPct val="20000"/>
              </a:spcBef>
              <a:buClr>
                <a:schemeClr val="accent5"/>
              </a:buClr>
              <a:buFont typeface="Wingdings 3"/>
              <a:buNone/>
              <a:defRPr kumimoji="0" lang="en-US" sz="2000" kern="1200">
                <a:solidFill>
                  <a:schemeClr val="tx1">
                    <a:tint val="75000"/>
                  </a:schemeClr>
                </a:solidFill>
                <a:latin typeface="+mn-lt"/>
                <a:ea typeface="+mn-ea"/>
                <a:cs typeface="+mn-cs"/>
              </a:defRPr>
            </a:lvl5pPr>
            <a:lvl6pPr marL="2286000" indent="0" algn="ctr" rtl="0" eaLnBrk="1" latinLnBrk="0" hangingPunct="1">
              <a:spcBef>
                <a:spcPct val="20000"/>
              </a:spcBef>
              <a:buClr>
                <a:schemeClr val="accent6"/>
              </a:buClr>
              <a:buSzPct val="100000"/>
              <a:buFont typeface="Wingdings 2"/>
              <a:buNone/>
              <a:defRPr kumimoji="0" sz="2000" kern="1200">
                <a:solidFill>
                  <a:schemeClr val="tx1">
                    <a:tint val="75000"/>
                  </a:schemeClr>
                </a:solidFill>
                <a:latin typeface="+mn-lt"/>
                <a:ea typeface="+mn-ea"/>
                <a:cs typeface="+mn-cs"/>
              </a:defRPr>
            </a:lvl6pPr>
            <a:lvl7pPr marL="2743200" indent="0" algn="ctr" rtl="0" eaLnBrk="1" latinLnBrk="0" hangingPunct="1">
              <a:spcBef>
                <a:spcPct val="20000"/>
              </a:spcBef>
              <a:buClr>
                <a:schemeClr val="accent1"/>
              </a:buClr>
              <a:buSzPct val="100000"/>
              <a:buFont typeface="Wingdings 2"/>
              <a:buNone/>
              <a:defRPr kumimoji="0" sz="1800" kern="1200">
                <a:solidFill>
                  <a:schemeClr val="tx1">
                    <a:tint val="75000"/>
                  </a:schemeClr>
                </a:solidFill>
                <a:latin typeface="+mn-lt"/>
                <a:ea typeface="+mn-ea"/>
                <a:cs typeface="+mn-cs"/>
              </a:defRPr>
            </a:lvl7pPr>
            <a:lvl8pPr marL="3200400" indent="0" algn="ctr" rtl="0" eaLnBrk="1" latinLnBrk="0" hangingPunct="1">
              <a:spcBef>
                <a:spcPct val="20000"/>
              </a:spcBef>
              <a:buClr>
                <a:schemeClr val="accent2"/>
              </a:buClr>
              <a:buFont typeface="Wingdings 2" pitchFamily="18" charset="2"/>
              <a:buNone/>
              <a:defRPr kumimoji="0" sz="1800" kern="1200">
                <a:solidFill>
                  <a:schemeClr val="tx1">
                    <a:tint val="75000"/>
                  </a:schemeClr>
                </a:solidFill>
                <a:latin typeface="+mn-lt"/>
                <a:ea typeface="+mn-ea"/>
                <a:cs typeface="+mn-cs"/>
              </a:defRPr>
            </a:lvl8pPr>
            <a:lvl9pPr marL="3657600" indent="0" algn="ctr" rtl="0" eaLnBrk="1" latinLnBrk="0" hangingPunct="1">
              <a:spcBef>
                <a:spcPct val="20000"/>
              </a:spcBef>
              <a:buClr>
                <a:schemeClr val="accent3"/>
              </a:buClr>
              <a:buFont typeface="Wingdings 2" pitchFamily="18" charset="2"/>
              <a:buNone/>
              <a:defRPr kumimoji="0" sz="1800" kern="1200" baseline="0">
                <a:solidFill>
                  <a:schemeClr val="tx1">
                    <a:tint val="75000"/>
                  </a:schemeClr>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F0AD00"/>
              </a:buClr>
              <a:buSzPct val="80000"/>
              <a:buFont typeface="Wingdings 2"/>
              <a:buNone/>
              <a:tabLst/>
              <a:defRPr/>
            </a:pPr>
            <a:r>
              <a:rPr kumimoji="0" lang="en-GB" sz="2800" b="0" i="0" u="none" strike="noStrike" kern="1200" cap="none" spc="0" normalizeH="0" baseline="0" noProof="0" dirty="0">
                <a:ln>
                  <a:noFill/>
                </a:ln>
                <a:solidFill>
                  <a:schemeClr val="tx1">
                    <a:lumMod val="85000"/>
                    <a:lumOff val="15000"/>
                  </a:schemeClr>
                </a:solidFill>
                <a:effectLst/>
                <a:uLnTx/>
                <a:uFillTx/>
                <a:latin typeface="Corbel"/>
                <a:ea typeface="+mn-ea"/>
                <a:cs typeface="+mn-cs"/>
              </a:rPr>
              <a:t>“Most spatial marine management techniques (e.g., marine protected areas) draw stationary boundaries around often mobile marine features, animals, or resource users. While these approaches can work for relatively stationary marine resources, to be most effective marine management must be as fluid in space and time as the resources and users we aim to manage” </a:t>
            </a:r>
            <a:r>
              <a:rPr kumimoji="0" lang="en-GB" sz="2400" b="0" i="0" u="none" strike="noStrike" kern="1200" cap="none" spc="0" normalizeH="0" baseline="0" noProof="0" dirty="0">
                <a:ln>
                  <a:noFill/>
                </a:ln>
                <a:solidFill>
                  <a:schemeClr val="tx1">
                    <a:lumMod val="85000"/>
                    <a:lumOff val="15000"/>
                  </a:schemeClr>
                </a:solidFill>
                <a:effectLst/>
                <a:uLnTx/>
                <a:uFillTx/>
                <a:latin typeface="Corbel"/>
                <a:ea typeface="+mn-ea"/>
                <a:cs typeface="+mn-cs"/>
              </a:rPr>
              <a:t>(Maxwell et al. 2015, 42). </a:t>
            </a:r>
            <a:endParaRPr kumimoji="0" lang="en-GB" sz="3600" b="0" i="0" u="none" strike="noStrike" kern="1200" cap="none" spc="0" normalizeH="0" baseline="0" noProof="0" dirty="0">
              <a:ln>
                <a:noFill/>
              </a:ln>
              <a:solidFill>
                <a:schemeClr val="tx1">
                  <a:lumMod val="85000"/>
                  <a:lumOff val="15000"/>
                </a:schemeClr>
              </a:solidFill>
              <a:effectLst/>
              <a:uLnTx/>
              <a:uFillTx/>
              <a:latin typeface="Corbel"/>
              <a:ea typeface="+mn-ea"/>
              <a:cs typeface="+mn-cs"/>
            </a:endParaRPr>
          </a:p>
          <a:p>
            <a:pPr marL="0" marR="0" lvl="0" indent="0" algn="just" defTabSz="914400" rtl="0" eaLnBrk="1" fontAlgn="auto" latinLnBrk="0" hangingPunct="1">
              <a:lnSpc>
                <a:spcPct val="100000"/>
              </a:lnSpc>
              <a:spcBef>
                <a:spcPts val="0"/>
              </a:spcBef>
              <a:spcAft>
                <a:spcPts val="0"/>
              </a:spcAft>
              <a:buClr>
                <a:srgbClr val="F0AD00"/>
              </a:buClr>
              <a:buSzPct val="80000"/>
              <a:buFont typeface="Wingdings 2"/>
              <a:buNone/>
              <a:tabLst/>
              <a:defRPr/>
            </a:pPr>
            <a:endParaRPr kumimoji="0" lang="en-GB" altLang="en-US" sz="2000" b="0" i="0" u="none" strike="noStrike" kern="1200" cap="none" spc="0" normalizeH="0" baseline="0" noProof="0" dirty="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90550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020888" y="1893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Content Placeholder 2"/>
          <p:cNvSpPr txBox="1">
            <a:spLocks/>
          </p:cNvSpPr>
          <p:nvPr/>
        </p:nvSpPr>
        <p:spPr>
          <a:xfrm>
            <a:off x="457328" y="989552"/>
            <a:ext cx="8219312" cy="524728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marR="0" lvl="0" indent="-514350" algn="just" defTabSz="457200" rtl="0" eaLnBrk="1" fontAlgn="auto" latinLnBrk="0" hangingPunct="1">
              <a:lnSpc>
                <a:spcPct val="100000"/>
              </a:lnSpc>
              <a:spcBef>
                <a:spcPts val="700"/>
              </a:spcBef>
              <a:spcAft>
                <a:spcPts val="0"/>
              </a:spcAft>
              <a:buClr>
                <a:srgbClr val="9B2D1F"/>
              </a:buClr>
              <a:buSzPct val="60000"/>
              <a:buFont typeface="+mj-lt"/>
              <a:buAutoNum type="arabicPeriod"/>
              <a:tabLst/>
              <a:defRPr/>
            </a:pPr>
            <a:endParaRPr kumimoji="0" lang="en-GB" sz="2600" b="1" i="0" u="none" strike="noStrike" kern="1200" cap="none" spc="0" normalizeH="0" baseline="0" noProof="0" dirty="0">
              <a:ln>
                <a:noFill/>
              </a:ln>
              <a:solidFill>
                <a:srgbClr val="002060"/>
              </a:solidFill>
              <a:effectLst/>
              <a:uLnTx/>
              <a:uFillTx/>
              <a:latin typeface="Franklin Gothic Book" panose="020B0503020102020204" pitchFamily="34" charset="0"/>
              <a:ea typeface="+mn-ea"/>
              <a:cs typeface="+mn-cs"/>
            </a:endParaRPr>
          </a:p>
          <a:p>
            <a:pPr marL="514350" marR="0" lvl="0" indent="-514350" algn="just" defTabSz="457200" rtl="0" eaLnBrk="1" fontAlgn="auto" latinLnBrk="0" hangingPunct="1">
              <a:lnSpc>
                <a:spcPct val="100000"/>
              </a:lnSpc>
              <a:spcBef>
                <a:spcPts val="700"/>
              </a:spcBef>
              <a:spcAft>
                <a:spcPts val="0"/>
              </a:spcAft>
              <a:buClr>
                <a:srgbClr val="9B2D1F"/>
              </a:buClr>
              <a:buSzPct val="60000"/>
              <a:buFont typeface="+mj-lt"/>
              <a:buAutoNum type="arabicPeriod"/>
              <a:tabLst/>
              <a:defRPr/>
            </a:pPr>
            <a:endParaRPr kumimoji="0" lang="en-GB" sz="26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6" name="Subtitle 2">
            <a:extLst>
              <a:ext uri="{FF2B5EF4-FFF2-40B4-BE49-F238E27FC236}">
                <a16:creationId xmlns:a16="http://schemas.microsoft.com/office/drawing/2014/main" id="{104FC866-2E0A-47D8-8CC0-452E583C59D5}"/>
              </a:ext>
            </a:extLst>
          </p:cNvPr>
          <p:cNvSpPr txBox="1">
            <a:spLocks/>
          </p:cNvSpPr>
          <p:nvPr/>
        </p:nvSpPr>
        <p:spPr>
          <a:xfrm>
            <a:off x="467360" y="1257074"/>
            <a:ext cx="7976848" cy="3885750"/>
          </a:xfrm>
          <a:prstGeom prst="rect">
            <a:avLst/>
          </a:prstGeom>
        </p:spPr>
        <p:txBody>
          <a:bodyPr vert="horz" lIns="118872" tIns="0" rIns="45720" bIns="0" rtlCol="0" anchor="b">
            <a:normAutofit/>
          </a:bodyPr>
          <a:lstStyle>
            <a:lvl1pPr marL="0" indent="0" algn="l" rtl="0" eaLnBrk="1" latinLnBrk="0" hangingPunct="1">
              <a:spcBef>
                <a:spcPts val="0"/>
              </a:spcBef>
              <a:buClr>
                <a:schemeClr val="accent1"/>
              </a:buClr>
              <a:buSzPct val="80000"/>
              <a:buFont typeface="Wingdings 2"/>
              <a:buNone/>
              <a:defRPr kumimoji="0" sz="2000" kern="1200">
                <a:solidFill>
                  <a:srgbClr val="FFFFFF"/>
                </a:solidFill>
                <a:latin typeface="+mn-lt"/>
                <a:ea typeface="+mn-ea"/>
                <a:cs typeface="+mn-cs"/>
              </a:defRPr>
            </a:lvl1pPr>
            <a:lvl2pPr marL="457200" indent="0" algn="ctr" rtl="0" eaLnBrk="1" latinLnBrk="0" hangingPunct="1">
              <a:spcBef>
                <a:spcPct val="20000"/>
              </a:spcBef>
              <a:buClr>
                <a:schemeClr val="accent2"/>
              </a:buClr>
              <a:buSzPct val="90000"/>
              <a:buFont typeface="Wingdings"/>
              <a:buNone/>
              <a:defRPr kumimoji="0" sz="2800" kern="1200">
                <a:solidFill>
                  <a:schemeClr val="tx1">
                    <a:tint val="75000"/>
                  </a:schemeClr>
                </a:solidFill>
                <a:latin typeface="+mn-lt"/>
                <a:ea typeface="+mn-ea"/>
                <a:cs typeface="+mn-cs"/>
              </a:defRPr>
            </a:lvl2pPr>
            <a:lvl3pPr marL="914400" indent="0" algn="ctr" rtl="0" eaLnBrk="1" latinLnBrk="0" hangingPunct="1">
              <a:spcBef>
                <a:spcPct val="20000"/>
              </a:spcBef>
              <a:buClr>
                <a:schemeClr val="accent3"/>
              </a:buClr>
              <a:buFont typeface="Arial"/>
              <a:buNone/>
              <a:defRPr kumimoji="0" sz="2400" kern="1200">
                <a:solidFill>
                  <a:schemeClr val="tx1">
                    <a:tint val="75000"/>
                  </a:schemeClr>
                </a:solidFill>
                <a:latin typeface="+mn-lt"/>
                <a:ea typeface="+mn-ea"/>
                <a:cs typeface="+mn-cs"/>
              </a:defRPr>
            </a:lvl3pPr>
            <a:lvl4pPr marL="1371600" indent="0" algn="ctr" rtl="0" eaLnBrk="1" latinLnBrk="0" hangingPunct="1">
              <a:spcBef>
                <a:spcPct val="20000"/>
              </a:spcBef>
              <a:buClr>
                <a:schemeClr val="accent4"/>
              </a:buClr>
              <a:buFont typeface="Arial"/>
              <a:buNone/>
              <a:defRPr kumimoji="0" sz="2000" kern="1200">
                <a:solidFill>
                  <a:schemeClr val="tx1">
                    <a:tint val="75000"/>
                  </a:schemeClr>
                </a:solidFill>
                <a:latin typeface="+mn-lt"/>
                <a:ea typeface="+mn-ea"/>
                <a:cs typeface="+mn-cs"/>
              </a:defRPr>
            </a:lvl4pPr>
            <a:lvl5pPr marL="1828800" indent="0" algn="ctr" rtl="0" eaLnBrk="1" latinLnBrk="0" hangingPunct="1">
              <a:spcBef>
                <a:spcPct val="20000"/>
              </a:spcBef>
              <a:buClr>
                <a:schemeClr val="accent5"/>
              </a:buClr>
              <a:buFont typeface="Wingdings 3"/>
              <a:buNone/>
              <a:defRPr kumimoji="0" lang="en-US" sz="2000" kern="1200">
                <a:solidFill>
                  <a:schemeClr val="tx1">
                    <a:tint val="75000"/>
                  </a:schemeClr>
                </a:solidFill>
                <a:latin typeface="+mn-lt"/>
                <a:ea typeface="+mn-ea"/>
                <a:cs typeface="+mn-cs"/>
              </a:defRPr>
            </a:lvl5pPr>
            <a:lvl6pPr marL="2286000" indent="0" algn="ctr" rtl="0" eaLnBrk="1" latinLnBrk="0" hangingPunct="1">
              <a:spcBef>
                <a:spcPct val="20000"/>
              </a:spcBef>
              <a:buClr>
                <a:schemeClr val="accent6"/>
              </a:buClr>
              <a:buSzPct val="100000"/>
              <a:buFont typeface="Wingdings 2"/>
              <a:buNone/>
              <a:defRPr kumimoji="0" sz="2000" kern="1200">
                <a:solidFill>
                  <a:schemeClr val="tx1">
                    <a:tint val="75000"/>
                  </a:schemeClr>
                </a:solidFill>
                <a:latin typeface="+mn-lt"/>
                <a:ea typeface="+mn-ea"/>
                <a:cs typeface="+mn-cs"/>
              </a:defRPr>
            </a:lvl6pPr>
            <a:lvl7pPr marL="2743200" indent="0" algn="ctr" rtl="0" eaLnBrk="1" latinLnBrk="0" hangingPunct="1">
              <a:spcBef>
                <a:spcPct val="20000"/>
              </a:spcBef>
              <a:buClr>
                <a:schemeClr val="accent1"/>
              </a:buClr>
              <a:buSzPct val="100000"/>
              <a:buFont typeface="Wingdings 2"/>
              <a:buNone/>
              <a:defRPr kumimoji="0" sz="1800" kern="1200">
                <a:solidFill>
                  <a:schemeClr val="tx1">
                    <a:tint val="75000"/>
                  </a:schemeClr>
                </a:solidFill>
                <a:latin typeface="+mn-lt"/>
                <a:ea typeface="+mn-ea"/>
                <a:cs typeface="+mn-cs"/>
              </a:defRPr>
            </a:lvl7pPr>
            <a:lvl8pPr marL="3200400" indent="0" algn="ctr" rtl="0" eaLnBrk="1" latinLnBrk="0" hangingPunct="1">
              <a:spcBef>
                <a:spcPct val="20000"/>
              </a:spcBef>
              <a:buClr>
                <a:schemeClr val="accent2"/>
              </a:buClr>
              <a:buFont typeface="Wingdings 2" pitchFamily="18" charset="2"/>
              <a:buNone/>
              <a:defRPr kumimoji="0" sz="1800" kern="1200">
                <a:solidFill>
                  <a:schemeClr val="tx1">
                    <a:tint val="75000"/>
                  </a:schemeClr>
                </a:solidFill>
                <a:latin typeface="+mn-lt"/>
                <a:ea typeface="+mn-ea"/>
                <a:cs typeface="+mn-cs"/>
              </a:defRPr>
            </a:lvl8pPr>
            <a:lvl9pPr marL="3657600" indent="0" algn="ctr" rtl="0" eaLnBrk="1" latinLnBrk="0" hangingPunct="1">
              <a:spcBef>
                <a:spcPct val="20000"/>
              </a:spcBef>
              <a:buClr>
                <a:schemeClr val="accent3"/>
              </a:buClr>
              <a:buFont typeface="Wingdings 2" pitchFamily="18" charset="2"/>
              <a:buNone/>
              <a:defRPr kumimoji="0" sz="1800" kern="1200" baseline="0">
                <a:solidFill>
                  <a:schemeClr val="tx1">
                    <a:tint val="75000"/>
                  </a:schemeClr>
                </a:solidFill>
                <a:latin typeface="+mn-lt"/>
                <a:ea typeface="+mn-ea"/>
                <a:cs typeface="+mn-cs"/>
              </a:defRPr>
            </a:lvl9pPr>
          </a:lstStyle>
          <a:p>
            <a:pPr lvl="0" algn="just" defTabSz="914400">
              <a:buClr>
                <a:srgbClr val="F0AD00"/>
              </a:buClr>
              <a:defRPr/>
            </a:pPr>
            <a:r>
              <a:rPr lang="en-GB" altLang="en-US" sz="2800" dirty="0">
                <a:solidFill>
                  <a:schemeClr val="tx1">
                    <a:lumMod val="85000"/>
                    <a:lumOff val="15000"/>
                  </a:schemeClr>
                </a:solidFill>
                <a:latin typeface="Corbel"/>
              </a:rPr>
              <a:t>“Like the ocean itself, maritime [and marine] subjects and objects can move across, fold into, and emerge out of water in unrecognised and unanticipated ways The </a:t>
            </a:r>
            <a:r>
              <a:rPr kumimoji="0" lang="en-GB" altLang="en-US" sz="2800" b="0" i="0" u="none" strike="noStrike" kern="1200" cap="none" spc="0" normalizeH="0" baseline="0" noProof="0" dirty="0">
                <a:ln>
                  <a:noFill/>
                </a:ln>
                <a:solidFill>
                  <a:schemeClr val="tx1">
                    <a:lumMod val="85000"/>
                    <a:lumOff val="15000"/>
                  </a:schemeClr>
                </a:solidFill>
                <a:effectLst/>
                <a:uLnTx/>
                <a:uFillTx/>
                <a:latin typeface="Corbel"/>
                <a:ea typeface="+mn-ea"/>
                <a:cs typeface="+mn-cs"/>
              </a:rPr>
              <a:t>ocean… through its material reformation, mobile churning, and nonlinear temporality— creates the need for new understandings of mapping and representing; living and knowing; governing and resisting </a:t>
            </a:r>
            <a:r>
              <a:rPr kumimoji="0" lang="en-GB" altLang="en-US" sz="2400" b="0" i="0" u="none" strike="noStrike" kern="1200" cap="none" spc="0" normalizeH="0" baseline="0" noProof="0" dirty="0">
                <a:ln>
                  <a:noFill/>
                </a:ln>
                <a:solidFill>
                  <a:schemeClr val="tx1">
                    <a:lumMod val="85000"/>
                    <a:lumOff val="15000"/>
                  </a:schemeClr>
                </a:solidFill>
                <a:effectLst/>
                <a:uLnTx/>
                <a:uFillTx/>
                <a:latin typeface="Corbel"/>
                <a:ea typeface="+mn-ea"/>
                <a:cs typeface="+mn-cs"/>
              </a:rPr>
              <a:t>(Steinberg and Peters, 2015, 2561-2)</a:t>
            </a:r>
            <a:endParaRPr kumimoji="0" lang="en-GB" altLang="en-US" sz="2000" b="0" i="0" u="none" strike="noStrike" kern="1200" cap="none" spc="0" normalizeH="0" baseline="0" noProof="0" dirty="0">
              <a:ln>
                <a:noFill/>
              </a:ln>
              <a:solidFill>
                <a:schemeClr val="tx1">
                  <a:lumMod val="85000"/>
                  <a:lumOff val="15000"/>
                </a:schemeClr>
              </a:solidFill>
              <a:effectLst/>
              <a:uLnTx/>
              <a:uFillTx/>
              <a:latin typeface="Corbel"/>
              <a:ea typeface="+mn-ea"/>
              <a:cs typeface="+mn-cs"/>
            </a:endParaRPr>
          </a:p>
        </p:txBody>
      </p:sp>
    </p:spTree>
    <p:extLst>
      <p:ext uri="{BB962C8B-B14F-4D97-AF65-F5344CB8AC3E}">
        <p14:creationId xmlns:p14="http://schemas.microsoft.com/office/powerpoint/2010/main" val="286230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2264" y="5404500"/>
            <a:ext cx="879227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srgbClr val="FF0000"/>
                </a:solidFill>
                <a:latin typeface="Corbel"/>
              </a:rPr>
              <a:t>3</a:t>
            </a:r>
            <a:r>
              <a:rPr kumimoji="0" lang="en-US" sz="3200" b="0" i="0" u="none" strike="noStrike" kern="1200" cap="none" spc="0" normalizeH="0" baseline="0" noProof="0" dirty="0">
                <a:ln>
                  <a:noFill/>
                </a:ln>
                <a:solidFill>
                  <a:srgbClr val="FF0000"/>
                </a:solidFill>
                <a:effectLst/>
                <a:uLnTx/>
                <a:uFillTx/>
                <a:latin typeface="Corbel"/>
                <a:ea typeface="+mn-ea"/>
                <a:cs typeface="+mn-cs"/>
              </a:rPr>
              <a:t>.</a:t>
            </a:r>
            <a:r>
              <a:rPr kumimoji="0" lang="en-GB" sz="3200" b="1" i="0" u="none" strike="noStrike" kern="1200" cap="none" spc="0" normalizeH="0" baseline="0" noProof="0" dirty="0">
                <a:ln>
                  <a:noFill/>
                </a:ln>
                <a:solidFill>
                  <a:srgbClr val="FF0000"/>
                </a:solidFill>
                <a:effectLst/>
                <a:uLnTx/>
                <a:uFillTx/>
                <a:latin typeface="Corbel"/>
                <a:ea typeface="+mn-ea"/>
                <a:cs typeface="+mn-cs"/>
              </a:rPr>
              <a:t> </a:t>
            </a:r>
            <a:r>
              <a:rPr lang="en-GB" sz="3200" b="1" dirty="0">
                <a:solidFill>
                  <a:prstClr val="white"/>
                </a:solidFill>
                <a:latin typeface="Corbel"/>
              </a:rPr>
              <a:t>A Geo-approach</a:t>
            </a:r>
            <a:r>
              <a:rPr kumimoji="0" lang="en-GB" sz="3200" b="1" i="0" u="none" strike="noStrike" kern="1200" cap="none" spc="0" normalizeH="0" baseline="0" noProof="0" dirty="0">
                <a:ln>
                  <a:noFill/>
                </a:ln>
                <a:solidFill>
                  <a:prstClr val="white"/>
                </a:solidFill>
                <a:effectLst/>
                <a:uLnTx/>
                <a:uFillTx/>
                <a:latin typeface="Corbel"/>
                <a:ea typeface="+mn-ea"/>
                <a:cs typeface="+mn-cs"/>
              </a:rPr>
              <a:t>: </a:t>
            </a:r>
            <a:r>
              <a:rPr kumimoji="0" lang="en-GB" sz="3200" b="0" i="0" u="none" strike="noStrike" kern="1200" cap="none" spc="0" normalizeH="0" baseline="0" noProof="0" dirty="0">
                <a:ln>
                  <a:noFill/>
                </a:ln>
                <a:solidFill>
                  <a:prstClr val="white"/>
                </a:solidFill>
                <a:effectLst/>
                <a:uLnTx/>
                <a:uFillTx/>
                <a:latin typeface="Corbel"/>
                <a:ea typeface="+mn-ea"/>
                <a:cs typeface="+mn-cs"/>
              </a:rPr>
              <a:t>Suggesting a way forwards</a:t>
            </a:r>
            <a:r>
              <a:rPr kumimoji="0" lang="en-US" sz="1800" b="0" i="0" u="none" strike="noStrike" kern="1200" cap="none" spc="0" normalizeH="0" baseline="0" noProof="0" dirty="0">
                <a:ln>
                  <a:noFill/>
                </a:ln>
                <a:solidFill>
                  <a:prstClr val="white"/>
                </a:solidFill>
                <a:effectLst/>
                <a:uLnTx/>
                <a:uFillTx/>
                <a:latin typeface="Corbel"/>
                <a:ea typeface="+mn-ea"/>
                <a:cs typeface="+mn-cs"/>
              </a:rPr>
              <a:t>	</a:t>
            </a:r>
            <a:endParaRPr kumimoji="0" lang="en-US" sz="1800" b="0" i="0" u="none" strike="noStrike" kern="1200" cap="none" spc="0" normalizeH="0" baseline="0" noProof="0" dirty="0">
              <a:ln>
                <a:noFill/>
              </a:ln>
              <a:solidFill>
                <a:srgbClr val="001950"/>
              </a:solidFill>
              <a:effectLst/>
              <a:uLnTx/>
              <a:uFillTx/>
              <a:latin typeface="Corbel"/>
              <a:ea typeface="+mn-ea"/>
              <a:cs typeface="+mn-cs"/>
            </a:endParaRPr>
          </a:p>
        </p:txBody>
      </p:sp>
      <p:pic>
        <p:nvPicPr>
          <p:cNvPr id="6" name="Picture 5">
            <a:extLst>
              <a:ext uri="{FF2B5EF4-FFF2-40B4-BE49-F238E27FC236}">
                <a16:creationId xmlns:a16="http://schemas.microsoft.com/office/drawing/2014/main" id="{DA05F77C-8D58-47F4-B380-2422568ACF5B}"/>
              </a:ext>
            </a:extLst>
          </p:cNvPr>
          <p:cNvPicPr>
            <a:picLocks noChangeAspect="1"/>
          </p:cNvPicPr>
          <p:nvPr/>
        </p:nvPicPr>
        <p:blipFill>
          <a:blip r:embed="rId3"/>
          <a:stretch>
            <a:fillRect/>
          </a:stretch>
        </p:blipFill>
        <p:spPr>
          <a:xfrm>
            <a:off x="1810930" y="0"/>
            <a:ext cx="5514939" cy="5467052"/>
          </a:xfrm>
          <a:prstGeom prst="rect">
            <a:avLst/>
          </a:prstGeom>
        </p:spPr>
      </p:pic>
    </p:spTree>
    <p:extLst>
      <p:ext uri="{BB962C8B-B14F-4D97-AF65-F5344CB8AC3E}">
        <p14:creationId xmlns:p14="http://schemas.microsoft.com/office/powerpoint/2010/main" val="3103103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020888" y="1893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Content Placeholder 2"/>
          <p:cNvSpPr txBox="1">
            <a:spLocks/>
          </p:cNvSpPr>
          <p:nvPr/>
        </p:nvSpPr>
        <p:spPr>
          <a:xfrm>
            <a:off x="457328" y="989552"/>
            <a:ext cx="8219312" cy="524728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marR="0" lvl="0" indent="-514350" algn="just" defTabSz="457200" rtl="0" eaLnBrk="1" fontAlgn="auto" latinLnBrk="0" hangingPunct="1">
              <a:lnSpc>
                <a:spcPct val="100000"/>
              </a:lnSpc>
              <a:spcBef>
                <a:spcPts val="700"/>
              </a:spcBef>
              <a:spcAft>
                <a:spcPts val="0"/>
              </a:spcAft>
              <a:buClr>
                <a:srgbClr val="9B2D1F"/>
              </a:buClr>
              <a:buSzPct val="60000"/>
              <a:buFont typeface="+mj-lt"/>
              <a:buAutoNum type="arabicPeriod"/>
              <a:tabLst/>
              <a:defRPr/>
            </a:pPr>
            <a:endParaRPr kumimoji="0" lang="en-GB" sz="2600" b="1" i="0" u="none" strike="noStrike" kern="1200" cap="none" spc="0" normalizeH="0" baseline="0" noProof="0" dirty="0">
              <a:ln>
                <a:noFill/>
              </a:ln>
              <a:solidFill>
                <a:srgbClr val="002060"/>
              </a:solidFill>
              <a:effectLst/>
              <a:uLnTx/>
              <a:uFillTx/>
              <a:latin typeface="Franklin Gothic Book" panose="020B0503020102020204" pitchFamily="34" charset="0"/>
              <a:ea typeface="+mn-ea"/>
              <a:cs typeface="+mn-cs"/>
            </a:endParaRPr>
          </a:p>
          <a:p>
            <a:pPr marL="514350" marR="0" lvl="0" indent="-514350" algn="just" defTabSz="457200" rtl="0" eaLnBrk="1" fontAlgn="auto" latinLnBrk="0" hangingPunct="1">
              <a:lnSpc>
                <a:spcPct val="100000"/>
              </a:lnSpc>
              <a:spcBef>
                <a:spcPts val="700"/>
              </a:spcBef>
              <a:spcAft>
                <a:spcPts val="0"/>
              </a:spcAft>
              <a:buClr>
                <a:srgbClr val="9B2D1F"/>
              </a:buClr>
              <a:buSzPct val="60000"/>
              <a:buFont typeface="+mj-lt"/>
              <a:buAutoNum type="arabicPeriod"/>
              <a:tabLst/>
              <a:defRPr/>
            </a:pPr>
            <a:endParaRPr kumimoji="0" lang="en-GB" sz="26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pic>
        <p:nvPicPr>
          <p:cNvPr id="3" name="Picture 2">
            <a:extLst>
              <a:ext uri="{FF2B5EF4-FFF2-40B4-BE49-F238E27FC236}">
                <a16:creationId xmlns:a16="http://schemas.microsoft.com/office/drawing/2014/main" id="{E30FFB0A-7CD9-4BA2-9934-F04F8356C09B}"/>
              </a:ext>
            </a:extLst>
          </p:cNvPr>
          <p:cNvPicPr>
            <a:picLocks noChangeAspect="1"/>
          </p:cNvPicPr>
          <p:nvPr/>
        </p:nvPicPr>
        <p:blipFill rotWithShape="1">
          <a:blip r:embed="rId3"/>
          <a:srcRect l="2909" t="8849" r="14909" b="15155"/>
          <a:stretch/>
        </p:blipFill>
        <p:spPr>
          <a:xfrm>
            <a:off x="266006" y="168997"/>
            <a:ext cx="6270305" cy="3260003"/>
          </a:xfrm>
          <a:prstGeom prst="rect">
            <a:avLst/>
          </a:prstGeom>
        </p:spPr>
      </p:pic>
      <p:pic>
        <p:nvPicPr>
          <p:cNvPr id="7" name="Picture 6">
            <a:extLst>
              <a:ext uri="{FF2B5EF4-FFF2-40B4-BE49-F238E27FC236}">
                <a16:creationId xmlns:a16="http://schemas.microsoft.com/office/drawing/2014/main" id="{8699677C-2E25-4486-8E44-7A5D7037D237}"/>
              </a:ext>
            </a:extLst>
          </p:cNvPr>
          <p:cNvPicPr>
            <a:picLocks noChangeAspect="1"/>
          </p:cNvPicPr>
          <p:nvPr/>
        </p:nvPicPr>
        <p:blipFill rotWithShape="1">
          <a:blip r:embed="rId4"/>
          <a:srcRect l="12909" t="20139" r="15455" b="8041"/>
          <a:stretch/>
        </p:blipFill>
        <p:spPr>
          <a:xfrm>
            <a:off x="2327564" y="2660780"/>
            <a:ext cx="6550430" cy="3692266"/>
          </a:xfrm>
          <a:prstGeom prst="rect">
            <a:avLst/>
          </a:prstGeom>
        </p:spPr>
      </p:pic>
    </p:spTree>
    <p:extLst>
      <p:ext uri="{BB962C8B-B14F-4D97-AF65-F5344CB8AC3E}">
        <p14:creationId xmlns:p14="http://schemas.microsoft.com/office/powerpoint/2010/main" val="42796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008" y="-238626"/>
            <a:ext cx="7772400" cy="1143000"/>
          </a:xfrm>
        </p:spPr>
        <p:txBody>
          <a:bodyPr>
            <a:normAutofit fontScale="90000"/>
          </a:bodyPr>
          <a:lstStyle/>
          <a:p>
            <a:r>
              <a:rPr lang="en-GB" sz="4400" dirty="0"/>
              <a:t>Spatial, rather than </a:t>
            </a:r>
            <a:r>
              <a:rPr lang="en-GB" sz="4400" i="1" dirty="0"/>
              <a:t>geographical</a:t>
            </a:r>
            <a:r>
              <a:rPr lang="en-GB" sz="4400" dirty="0"/>
              <a:t>?</a:t>
            </a:r>
          </a:p>
        </p:txBody>
      </p:sp>
      <p:sp>
        <p:nvSpPr>
          <p:cNvPr id="4" name="Rectangle 1"/>
          <p:cNvSpPr>
            <a:spLocks noChangeArrowheads="1"/>
          </p:cNvSpPr>
          <p:nvPr/>
        </p:nvSpPr>
        <p:spPr bwMode="auto">
          <a:xfrm>
            <a:off x="2020888" y="1893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Content Placeholder 2"/>
          <p:cNvSpPr txBox="1">
            <a:spLocks/>
          </p:cNvSpPr>
          <p:nvPr/>
        </p:nvSpPr>
        <p:spPr>
          <a:xfrm>
            <a:off x="457328" y="989552"/>
            <a:ext cx="8219312" cy="524728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marR="0" lvl="0" indent="-514350" algn="just" defTabSz="457200" rtl="0" eaLnBrk="1" fontAlgn="auto" latinLnBrk="0" hangingPunct="1">
              <a:lnSpc>
                <a:spcPct val="100000"/>
              </a:lnSpc>
              <a:spcBef>
                <a:spcPts val="700"/>
              </a:spcBef>
              <a:spcAft>
                <a:spcPts val="0"/>
              </a:spcAft>
              <a:buClr>
                <a:srgbClr val="9B2D1F"/>
              </a:buClr>
              <a:buSzPct val="60000"/>
              <a:buFont typeface="+mj-lt"/>
              <a:buAutoNum type="arabicPeriod"/>
              <a:tabLst/>
              <a:defRPr/>
            </a:pPr>
            <a:endParaRPr kumimoji="0" lang="en-GB" sz="2600" b="1" i="0" u="none" strike="noStrike" kern="1200" cap="none" spc="0" normalizeH="0" baseline="0" noProof="0" dirty="0">
              <a:ln>
                <a:noFill/>
              </a:ln>
              <a:solidFill>
                <a:srgbClr val="002060"/>
              </a:solidFill>
              <a:effectLst/>
              <a:uLnTx/>
              <a:uFillTx/>
              <a:latin typeface="Franklin Gothic Book" panose="020B0503020102020204" pitchFamily="34" charset="0"/>
              <a:ea typeface="+mn-ea"/>
              <a:cs typeface="+mn-cs"/>
            </a:endParaRPr>
          </a:p>
          <a:p>
            <a:pPr marL="514350" marR="0" lvl="0" indent="-514350" algn="just" defTabSz="457200" rtl="0" eaLnBrk="1" fontAlgn="auto" latinLnBrk="0" hangingPunct="1">
              <a:lnSpc>
                <a:spcPct val="100000"/>
              </a:lnSpc>
              <a:spcBef>
                <a:spcPts val="700"/>
              </a:spcBef>
              <a:spcAft>
                <a:spcPts val="0"/>
              </a:spcAft>
              <a:buClr>
                <a:srgbClr val="9B2D1F"/>
              </a:buClr>
              <a:buSzPct val="60000"/>
              <a:buFont typeface="+mj-lt"/>
              <a:buAutoNum type="arabicPeriod"/>
              <a:tabLst/>
              <a:defRPr/>
            </a:pPr>
            <a:endParaRPr kumimoji="0" lang="en-GB" sz="26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pic>
        <p:nvPicPr>
          <p:cNvPr id="6" name="Picture 5">
            <a:extLst>
              <a:ext uri="{FF2B5EF4-FFF2-40B4-BE49-F238E27FC236}">
                <a16:creationId xmlns:a16="http://schemas.microsoft.com/office/drawing/2014/main" id="{5E86D69C-B2F5-49F0-A59D-435F914BBEAA}"/>
              </a:ext>
            </a:extLst>
          </p:cNvPr>
          <p:cNvPicPr>
            <a:picLocks noChangeAspect="1"/>
          </p:cNvPicPr>
          <p:nvPr/>
        </p:nvPicPr>
        <p:blipFill>
          <a:blip r:embed="rId3"/>
          <a:stretch>
            <a:fillRect/>
          </a:stretch>
        </p:blipFill>
        <p:spPr>
          <a:xfrm>
            <a:off x="598516" y="989552"/>
            <a:ext cx="4556485" cy="2630548"/>
          </a:xfrm>
          <a:prstGeom prst="rect">
            <a:avLst/>
          </a:prstGeom>
        </p:spPr>
      </p:pic>
      <p:pic>
        <p:nvPicPr>
          <p:cNvPr id="12" name="Picture 11">
            <a:extLst>
              <a:ext uri="{FF2B5EF4-FFF2-40B4-BE49-F238E27FC236}">
                <a16:creationId xmlns:a16="http://schemas.microsoft.com/office/drawing/2014/main" id="{D41A390E-DE90-4D93-B91B-DAE810D85EC9}"/>
              </a:ext>
            </a:extLst>
          </p:cNvPr>
          <p:cNvPicPr>
            <a:picLocks noChangeAspect="1"/>
          </p:cNvPicPr>
          <p:nvPr/>
        </p:nvPicPr>
        <p:blipFill>
          <a:blip r:embed="rId4"/>
          <a:stretch>
            <a:fillRect/>
          </a:stretch>
        </p:blipFill>
        <p:spPr>
          <a:xfrm>
            <a:off x="1948016" y="3342807"/>
            <a:ext cx="1857484" cy="2352358"/>
          </a:xfrm>
          <a:prstGeom prst="rect">
            <a:avLst/>
          </a:prstGeom>
        </p:spPr>
      </p:pic>
      <p:sp>
        <p:nvSpPr>
          <p:cNvPr id="9" name="Rectangle 8">
            <a:extLst>
              <a:ext uri="{FF2B5EF4-FFF2-40B4-BE49-F238E27FC236}">
                <a16:creationId xmlns:a16="http://schemas.microsoft.com/office/drawing/2014/main" id="{CEBF4245-34A6-4F40-BE59-E9CFB2BC748A}"/>
              </a:ext>
            </a:extLst>
          </p:cNvPr>
          <p:cNvSpPr/>
          <p:nvPr/>
        </p:nvSpPr>
        <p:spPr>
          <a:xfrm>
            <a:off x="4056680" y="3342807"/>
            <a:ext cx="4895641" cy="3139321"/>
          </a:xfrm>
          <a:prstGeom prst="rect">
            <a:avLst/>
          </a:prstGeom>
        </p:spPr>
        <p:txBody>
          <a:bodyPr wrap="square">
            <a:spAutoFit/>
          </a:bodyPr>
          <a:lstStyle/>
          <a:p>
            <a:pPr lvl="0"/>
            <a:r>
              <a:rPr lang="en-GB" sz="2200" b="1" dirty="0">
                <a:solidFill>
                  <a:prstClr val="black">
                    <a:lumMod val="85000"/>
                    <a:lumOff val="15000"/>
                  </a:prstClr>
                </a:solidFill>
                <a:latin typeface="Corbel"/>
              </a:rPr>
              <a:t>Spatial</a:t>
            </a:r>
            <a:r>
              <a:rPr lang="en-GB" sz="2200" dirty="0">
                <a:solidFill>
                  <a:prstClr val="black">
                    <a:lumMod val="85000"/>
                    <a:lumOff val="15000"/>
                  </a:prstClr>
                </a:solidFill>
                <a:latin typeface="Corbel"/>
              </a:rPr>
              <a:t> relates to the “positioning and area of things” – or the “the distribution or spread of objects”, “how objects fit together in space” (Cambridge Dictionary, 2019). </a:t>
            </a:r>
          </a:p>
          <a:p>
            <a:pPr lvl="0"/>
            <a:endParaRPr lang="en-GB" sz="2200" dirty="0">
              <a:solidFill>
                <a:prstClr val="black">
                  <a:lumMod val="85000"/>
                  <a:lumOff val="15000"/>
                </a:prstClr>
              </a:solidFill>
              <a:latin typeface="Corbel"/>
            </a:endParaRPr>
          </a:p>
          <a:p>
            <a:pPr lvl="0"/>
            <a:r>
              <a:rPr lang="en-GB" sz="2200" dirty="0">
                <a:solidFill>
                  <a:prstClr val="black">
                    <a:lumMod val="85000"/>
                    <a:lumOff val="15000"/>
                  </a:prstClr>
                </a:solidFill>
                <a:latin typeface="Corbel"/>
              </a:rPr>
              <a:t>The spatial is aligned with the areal: in other words, it produces, generally, a flat ontology (Marston et al. 2005) –</a:t>
            </a:r>
            <a:endParaRPr kumimoji="0" lang="en-GB" sz="2200" b="0" i="0" u="none" strike="noStrike" kern="1200" cap="none" spc="0" normalizeH="0" baseline="0" noProof="0" dirty="0">
              <a:ln>
                <a:noFill/>
              </a:ln>
              <a:solidFill>
                <a:prstClr val="black">
                  <a:lumMod val="85000"/>
                  <a:lumOff val="15000"/>
                </a:prstClr>
              </a:solidFill>
              <a:effectLst/>
              <a:uLnTx/>
              <a:uFillTx/>
              <a:latin typeface="Corbel"/>
              <a:ea typeface="+mn-ea"/>
              <a:cs typeface="+mn-cs"/>
            </a:endParaRPr>
          </a:p>
        </p:txBody>
      </p:sp>
    </p:spTree>
    <p:extLst>
      <p:ext uri="{BB962C8B-B14F-4D97-AF65-F5344CB8AC3E}">
        <p14:creationId xmlns:p14="http://schemas.microsoft.com/office/powerpoint/2010/main" val="192954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020888" y="1893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Content Placeholder 2"/>
          <p:cNvSpPr txBox="1">
            <a:spLocks/>
          </p:cNvSpPr>
          <p:nvPr/>
        </p:nvSpPr>
        <p:spPr>
          <a:xfrm>
            <a:off x="457328" y="989552"/>
            <a:ext cx="8219312" cy="524728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marR="0" lvl="0" indent="-514350" algn="just" defTabSz="457200" rtl="0" eaLnBrk="1" fontAlgn="auto" latinLnBrk="0" hangingPunct="1">
              <a:lnSpc>
                <a:spcPct val="100000"/>
              </a:lnSpc>
              <a:spcBef>
                <a:spcPts val="700"/>
              </a:spcBef>
              <a:spcAft>
                <a:spcPts val="0"/>
              </a:spcAft>
              <a:buClr>
                <a:srgbClr val="9B2D1F"/>
              </a:buClr>
              <a:buSzPct val="60000"/>
              <a:buFont typeface="+mj-lt"/>
              <a:buAutoNum type="arabicPeriod"/>
              <a:tabLst/>
              <a:defRPr/>
            </a:pPr>
            <a:endParaRPr kumimoji="0" lang="en-GB" sz="2600" b="1" i="0" u="none" strike="noStrike" kern="1200" cap="none" spc="0" normalizeH="0" baseline="0" noProof="0" dirty="0">
              <a:ln>
                <a:noFill/>
              </a:ln>
              <a:solidFill>
                <a:srgbClr val="002060"/>
              </a:solidFill>
              <a:effectLst/>
              <a:uLnTx/>
              <a:uFillTx/>
              <a:latin typeface="Franklin Gothic Book" panose="020B0503020102020204" pitchFamily="34" charset="0"/>
              <a:ea typeface="+mn-ea"/>
              <a:cs typeface="+mn-cs"/>
            </a:endParaRPr>
          </a:p>
          <a:p>
            <a:pPr marL="514350" marR="0" lvl="0" indent="-514350" algn="just" defTabSz="457200" rtl="0" eaLnBrk="1" fontAlgn="auto" latinLnBrk="0" hangingPunct="1">
              <a:lnSpc>
                <a:spcPct val="100000"/>
              </a:lnSpc>
              <a:spcBef>
                <a:spcPts val="700"/>
              </a:spcBef>
              <a:spcAft>
                <a:spcPts val="0"/>
              </a:spcAft>
              <a:buClr>
                <a:srgbClr val="9B2D1F"/>
              </a:buClr>
              <a:buSzPct val="60000"/>
              <a:buFont typeface="+mj-lt"/>
              <a:buAutoNum type="arabicPeriod"/>
              <a:tabLst/>
              <a:defRPr/>
            </a:pPr>
            <a:endParaRPr kumimoji="0" lang="en-GB" sz="26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pic>
        <p:nvPicPr>
          <p:cNvPr id="2" name="Picture 1">
            <a:extLst>
              <a:ext uri="{FF2B5EF4-FFF2-40B4-BE49-F238E27FC236}">
                <a16:creationId xmlns:a16="http://schemas.microsoft.com/office/drawing/2014/main" id="{A63AABA9-EA6B-4A3E-9037-4E4CCF6D8E96}"/>
              </a:ext>
            </a:extLst>
          </p:cNvPr>
          <p:cNvPicPr>
            <a:picLocks noChangeAspect="1"/>
          </p:cNvPicPr>
          <p:nvPr/>
        </p:nvPicPr>
        <p:blipFill>
          <a:blip r:embed="rId3"/>
          <a:stretch>
            <a:fillRect/>
          </a:stretch>
        </p:blipFill>
        <p:spPr>
          <a:xfrm>
            <a:off x="48997" y="1341621"/>
            <a:ext cx="4212760" cy="4174758"/>
          </a:xfrm>
          <a:prstGeom prst="rect">
            <a:avLst/>
          </a:prstGeom>
          <a:effectLst>
            <a:softEdge rad="342900"/>
          </a:effectLst>
        </p:spPr>
      </p:pic>
      <p:sp>
        <p:nvSpPr>
          <p:cNvPr id="6" name="Rectangle 5">
            <a:extLst>
              <a:ext uri="{FF2B5EF4-FFF2-40B4-BE49-F238E27FC236}">
                <a16:creationId xmlns:a16="http://schemas.microsoft.com/office/drawing/2014/main" id="{2D7DD0A2-B745-42CD-9E0F-A6A0FBCD118D}"/>
              </a:ext>
            </a:extLst>
          </p:cNvPr>
          <p:cNvSpPr/>
          <p:nvPr/>
        </p:nvSpPr>
        <p:spPr>
          <a:xfrm>
            <a:off x="4145067" y="1310222"/>
            <a:ext cx="4895641" cy="449353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lumMod val="85000"/>
                    <a:lumOff val="15000"/>
                  </a:prstClr>
                </a:solidFill>
                <a:effectLst/>
                <a:uLnTx/>
                <a:uFillTx/>
                <a:latin typeface="Corbel"/>
                <a:ea typeface="+mn-ea"/>
                <a:cs typeface="+mn-cs"/>
              </a:rPr>
              <a:t>The term </a:t>
            </a:r>
            <a:r>
              <a:rPr kumimoji="0" lang="en-GB" sz="2200" b="1" i="0" u="none" strike="noStrike" kern="1200" cap="none" spc="0" normalizeH="0" baseline="0" noProof="0" dirty="0">
                <a:ln>
                  <a:noFill/>
                </a:ln>
                <a:solidFill>
                  <a:prstClr val="black">
                    <a:lumMod val="85000"/>
                    <a:lumOff val="15000"/>
                  </a:prstClr>
                </a:solidFill>
                <a:effectLst/>
                <a:uLnTx/>
                <a:uFillTx/>
                <a:latin typeface="Corbel"/>
                <a:ea typeface="+mn-ea"/>
                <a:cs typeface="+mn-cs"/>
              </a:rPr>
              <a:t>‘geographic’ </a:t>
            </a:r>
            <a:r>
              <a:rPr kumimoji="0" lang="en-GB" sz="2200" b="0" i="0" u="none" strike="noStrike" kern="1200" cap="none" spc="0" normalizeH="0" baseline="0" noProof="0" dirty="0">
                <a:ln>
                  <a:noFill/>
                </a:ln>
                <a:solidFill>
                  <a:prstClr val="black">
                    <a:lumMod val="85000"/>
                    <a:lumOff val="15000"/>
                  </a:prstClr>
                </a:solidFill>
                <a:effectLst/>
                <a:uLnTx/>
                <a:uFillTx/>
                <a:latin typeface="Corbel"/>
                <a:ea typeface="+mn-ea"/>
                <a:cs typeface="+mn-cs"/>
              </a:rPr>
              <a:t>relates to the “features of the earth” (OED, 2019).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lumMod val="85000"/>
                  <a:lumOff val="15000"/>
                </a:prstClr>
              </a:solidFill>
              <a:effectLst/>
              <a:uLnTx/>
              <a:uFillTx/>
              <a:latin typeface="Corbe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orbel"/>
                <a:ea typeface="+mn-ea"/>
                <a:cs typeface="+mn-cs"/>
              </a:rPr>
              <a:t>It provides a spherical, three-dimensional, imaginary where the earth is connected in a system of related, networked, assembled and co-constituted parts.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lumMod val="85000"/>
                  <a:lumOff val="15000"/>
                </a:prstClr>
              </a:solidFill>
              <a:effectLst/>
              <a:uLnTx/>
              <a:uFillTx/>
              <a:latin typeface="Corbe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lumMod val="85000"/>
                    <a:lumOff val="15000"/>
                  </a:prstClr>
                </a:solidFill>
                <a:effectLst/>
                <a:uLnTx/>
                <a:uFillTx/>
                <a:latin typeface="Corbel"/>
                <a:ea typeface="+mn-ea"/>
                <a:cs typeface="+mn-cs"/>
              </a:rPr>
              <a:t> The</a:t>
            </a:r>
            <a:r>
              <a:rPr kumimoji="0" lang="en-GB" sz="2200" b="0" i="0" u="none" strike="noStrike" kern="1200" cap="none" spc="0" normalizeH="0" noProof="0" dirty="0">
                <a:ln>
                  <a:noFill/>
                </a:ln>
                <a:solidFill>
                  <a:prstClr val="black">
                    <a:lumMod val="85000"/>
                    <a:lumOff val="15000"/>
                  </a:prstClr>
                </a:solidFill>
                <a:effectLst/>
                <a:uLnTx/>
                <a:uFillTx/>
                <a:latin typeface="Corbel"/>
                <a:ea typeface="+mn-ea"/>
                <a:cs typeface="+mn-cs"/>
              </a:rPr>
              <a:t> </a:t>
            </a:r>
            <a:r>
              <a:rPr kumimoji="0" lang="en-GB" sz="2200" b="0" i="0" u="none" strike="noStrike" kern="1200" cap="none" spc="0" normalizeH="0" baseline="0" noProof="0" dirty="0">
                <a:ln>
                  <a:noFill/>
                </a:ln>
                <a:solidFill>
                  <a:prstClr val="black">
                    <a:lumMod val="85000"/>
                    <a:lumOff val="15000"/>
                  </a:prstClr>
                </a:solidFill>
                <a:effectLst/>
                <a:uLnTx/>
                <a:uFillTx/>
                <a:latin typeface="Corbel"/>
                <a:ea typeface="+mn-ea"/>
                <a:cs typeface="+mn-cs"/>
              </a:rPr>
              <a:t>‘earth’ is, as Elden notes “in flux, dynamic, indeterminate, and changeable, rather than static and fixed” (2018, xiv).</a:t>
            </a:r>
          </a:p>
        </p:txBody>
      </p:sp>
      <p:sp>
        <p:nvSpPr>
          <p:cNvPr id="7" name="Title 1">
            <a:extLst>
              <a:ext uri="{FF2B5EF4-FFF2-40B4-BE49-F238E27FC236}">
                <a16:creationId xmlns:a16="http://schemas.microsoft.com/office/drawing/2014/main" id="{B8F921F8-456D-4261-9145-01A150FE4D32}"/>
              </a:ext>
            </a:extLst>
          </p:cNvPr>
          <p:cNvSpPr>
            <a:spLocks noGrp="1"/>
          </p:cNvSpPr>
          <p:nvPr>
            <p:ph type="title"/>
          </p:nvPr>
        </p:nvSpPr>
        <p:spPr>
          <a:xfrm>
            <a:off x="183008" y="-238626"/>
            <a:ext cx="7772400" cy="1143000"/>
          </a:xfrm>
        </p:spPr>
        <p:txBody>
          <a:bodyPr>
            <a:normAutofit/>
          </a:bodyPr>
          <a:lstStyle/>
          <a:p>
            <a:r>
              <a:rPr lang="en-GB" sz="4400" dirty="0"/>
              <a:t>Geo-imaginaries?</a:t>
            </a:r>
          </a:p>
        </p:txBody>
      </p:sp>
    </p:spTree>
    <p:extLst>
      <p:ext uri="{BB962C8B-B14F-4D97-AF65-F5344CB8AC3E}">
        <p14:creationId xmlns:p14="http://schemas.microsoft.com/office/powerpoint/2010/main" val="53354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TextBox 4"/>
          <p:cNvSpPr txBox="1"/>
          <p:nvPr/>
        </p:nvSpPr>
        <p:spPr>
          <a:xfrm>
            <a:off x="0" y="5404500"/>
            <a:ext cx="9144000" cy="1077218"/>
          </a:xfrm>
          <a:prstGeom prst="rect">
            <a:avLst/>
          </a:prstGeom>
          <a:noFill/>
        </p:spPr>
        <p:txBody>
          <a:bodyPr wrap="square" rtlCol="0">
            <a:spAutoFit/>
          </a:bodyPr>
          <a:lstStyle/>
          <a:p>
            <a:pPr algn="ctr"/>
            <a:r>
              <a:rPr lang="en-GB" sz="3200" dirty="0">
                <a:solidFill>
                  <a:srgbClr val="FF0000"/>
                </a:solidFill>
              </a:rPr>
              <a:t>4. </a:t>
            </a:r>
            <a:r>
              <a:rPr lang="en-GB" sz="3200" b="1" dirty="0"/>
              <a:t>Being responsive, being flexible: </a:t>
            </a:r>
            <a:r>
              <a:rPr lang="en-GB" sz="3200" dirty="0"/>
              <a:t>from temperate to polar seas</a:t>
            </a:r>
          </a:p>
        </p:txBody>
      </p:sp>
      <p:pic>
        <p:nvPicPr>
          <p:cNvPr id="7" name="Picture 6">
            <a:extLst>
              <a:ext uri="{FF2B5EF4-FFF2-40B4-BE49-F238E27FC236}">
                <a16:creationId xmlns:a16="http://schemas.microsoft.com/office/drawing/2014/main" id="{7685B6D6-E408-4CA0-BD7B-0E1FFDEAB15C}"/>
              </a:ext>
            </a:extLst>
          </p:cNvPr>
          <p:cNvPicPr>
            <a:picLocks noChangeAspect="1"/>
          </p:cNvPicPr>
          <p:nvPr/>
        </p:nvPicPr>
        <p:blipFill>
          <a:blip r:embed="rId3">
            <a:extLst/>
          </a:blip>
          <a:stretch>
            <a:fillRect/>
          </a:stretch>
        </p:blipFill>
        <p:spPr>
          <a:xfrm>
            <a:off x="-1" y="-184143"/>
            <a:ext cx="9144000" cy="5393929"/>
          </a:xfrm>
          <a:prstGeom prst="rect">
            <a:avLst/>
          </a:prstGeom>
        </p:spPr>
      </p:pic>
    </p:spTree>
    <p:extLst>
      <p:ext uri="{BB962C8B-B14F-4D97-AF65-F5344CB8AC3E}">
        <p14:creationId xmlns:p14="http://schemas.microsoft.com/office/powerpoint/2010/main" val="1688568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008" y="-238626"/>
            <a:ext cx="7772400" cy="1143000"/>
          </a:xfrm>
        </p:spPr>
        <p:txBody>
          <a:bodyPr>
            <a:normAutofit/>
          </a:bodyPr>
          <a:lstStyle/>
          <a:p>
            <a:r>
              <a:rPr lang="en-GB" sz="4400" dirty="0"/>
              <a:t>A critique of convention…. </a:t>
            </a:r>
          </a:p>
        </p:txBody>
      </p:sp>
      <p:sp>
        <p:nvSpPr>
          <p:cNvPr id="4" name="Rectangle 1"/>
          <p:cNvSpPr>
            <a:spLocks noChangeArrowheads="1"/>
          </p:cNvSpPr>
          <p:nvPr/>
        </p:nvSpPr>
        <p:spPr bwMode="auto">
          <a:xfrm>
            <a:off x="2020888" y="1893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Content Placeholder 2"/>
          <p:cNvSpPr txBox="1">
            <a:spLocks/>
          </p:cNvSpPr>
          <p:nvPr/>
        </p:nvSpPr>
        <p:spPr>
          <a:xfrm>
            <a:off x="457328" y="989552"/>
            <a:ext cx="8219312" cy="524728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marR="0" lvl="0" indent="-514350" algn="just" defTabSz="457200" rtl="0" eaLnBrk="1" fontAlgn="auto" latinLnBrk="0" hangingPunct="1">
              <a:lnSpc>
                <a:spcPct val="100000"/>
              </a:lnSpc>
              <a:spcBef>
                <a:spcPts val="700"/>
              </a:spcBef>
              <a:spcAft>
                <a:spcPts val="0"/>
              </a:spcAft>
              <a:buClr>
                <a:srgbClr val="9B2D1F"/>
              </a:buClr>
              <a:buSzPct val="60000"/>
              <a:buFont typeface="+mj-lt"/>
              <a:buAutoNum type="arabicPeriod"/>
              <a:tabLst/>
              <a:defRPr/>
            </a:pPr>
            <a:endParaRPr kumimoji="0" lang="en-GB" sz="2600" b="1" i="0" u="none" strike="noStrike" kern="1200" cap="none" spc="0" normalizeH="0" baseline="0" noProof="0" dirty="0">
              <a:ln>
                <a:noFill/>
              </a:ln>
              <a:solidFill>
                <a:srgbClr val="002060"/>
              </a:solidFill>
              <a:effectLst/>
              <a:uLnTx/>
              <a:uFillTx/>
              <a:latin typeface="Franklin Gothic Book" panose="020B0503020102020204" pitchFamily="34" charset="0"/>
              <a:ea typeface="+mn-ea"/>
              <a:cs typeface="+mn-cs"/>
            </a:endParaRPr>
          </a:p>
          <a:p>
            <a:pPr marL="514350" marR="0" lvl="0" indent="-514350" algn="just" defTabSz="457200" rtl="0" eaLnBrk="1" fontAlgn="auto" latinLnBrk="0" hangingPunct="1">
              <a:lnSpc>
                <a:spcPct val="100000"/>
              </a:lnSpc>
              <a:spcBef>
                <a:spcPts val="700"/>
              </a:spcBef>
              <a:spcAft>
                <a:spcPts val="0"/>
              </a:spcAft>
              <a:buClr>
                <a:srgbClr val="9B2D1F"/>
              </a:buClr>
              <a:buSzPct val="60000"/>
              <a:buFont typeface="+mj-lt"/>
              <a:buAutoNum type="arabicPeriod"/>
              <a:tabLst/>
              <a:defRPr/>
            </a:pPr>
            <a:endParaRPr kumimoji="0" lang="en-GB" sz="26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pic>
        <p:nvPicPr>
          <p:cNvPr id="6" name="Picture 5">
            <a:extLst>
              <a:ext uri="{FF2B5EF4-FFF2-40B4-BE49-F238E27FC236}">
                <a16:creationId xmlns:a16="http://schemas.microsoft.com/office/drawing/2014/main" id="{5E86D69C-B2F5-49F0-A59D-435F914BBEAA}"/>
              </a:ext>
            </a:extLst>
          </p:cNvPr>
          <p:cNvPicPr>
            <a:picLocks noChangeAspect="1"/>
          </p:cNvPicPr>
          <p:nvPr/>
        </p:nvPicPr>
        <p:blipFill>
          <a:blip r:embed="rId3"/>
          <a:stretch>
            <a:fillRect/>
          </a:stretch>
        </p:blipFill>
        <p:spPr>
          <a:xfrm>
            <a:off x="598516" y="989552"/>
            <a:ext cx="4556485" cy="2630548"/>
          </a:xfrm>
          <a:prstGeom prst="rect">
            <a:avLst/>
          </a:prstGeom>
        </p:spPr>
      </p:pic>
      <p:pic>
        <p:nvPicPr>
          <p:cNvPr id="7" name="Picture 6">
            <a:extLst>
              <a:ext uri="{FF2B5EF4-FFF2-40B4-BE49-F238E27FC236}">
                <a16:creationId xmlns:a16="http://schemas.microsoft.com/office/drawing/2014/main" id="{E26A27E8-C7A7-4267-9D1B-F3B2469D0F17}"/>
              </a:ext>
            </a:extLst>
          </p:cNvPr>
          <p:cNvPicPr>
            <a:picLocks noChangeAspect="1"/>
          </p:cNvPicPr>
          <p:nvPr/>
        </p:nvPicPr>
        <p:blipFill>
          <a:blip r:embed="rId4"/>
          <a:stretch>
            <a:fillRect/>
          </a:stretch>
        </p:blipFill>
        <p:spPr>
          <a:xfrm>
            <a:off x="5218552" y="1127799"/>
            <a:ext cx="3264622" cy="4740649"/>
          </a:xfrm>
          <a:prstGeom prst="rect">
            <a:avLst/>
          </a:prstGeom>
        </p:spPr>
      </p:pic>
      <p:pic>
        <p:nvPicPr>
          <p:cNvPr id="12" name="Picture 11">
            <a:extLst>
              <a:ext uri="{FF2B5EF4-FFF2-40B4-BE49-F238E27FC236}">
                <a16:creationId xmlns:a16="http://schemas.microsoft.com/office/drawing/2014/main" id="{D41A390E-DE90-4D93-B91B-DAE810D85EC9}"/>
              </a:ext>
            </a:extLst>
          </p:cNvPr>
          <p:cNvPicPr>
            <a:picLocks noChangeAspect="1"/>
          </p:cNvPicPr>
          <p:nvPr/>
        </p:nvPicPr>
        <p:blipFill>
          <a:blip r:embed="rId5"/>
          <a:stretch>
            <a:fillRect/>
          </a:stretch>
        </p:blipFill>
        <p:spPr>
          <a:xfrm>
            <a:off x="3266108" y="3078427"/>
            <a:ext cx="1857484" cy="2352358"/>
          </a:xfrm>
          <a:prstGeom prst="rect">
            <a:avLst/>
          </a:prstGeom>
        </p:spPr>
      </p:pic>
      <p:sp>
        <p:nvSpPr>
          <p:cNvPr id="8" name="Title 1">
            <a:extLst>
              <a:ext uri="{FF2B5EF4-FFF2-40B4-BE49-F238E27FC236}">
                <a16:creationId xmlns:a16="http://schemas.microsoft.com/office/drawing/2014/main" id="{B33D16D1-0C68-4E10-9201-D51B3D0E02FD}"/>
              </a:ext>
            </a:extLst>
          </p:cNvPr>
          <p:cNvSpPr txBox="1">
            <a:spLocks/>
          </p:cNvSpPr>
          <p:nvPr/>
        </p:nvSpPr>
        <p:spPr>
          <a:xfrm>
            <a:off x="2020888" y="5498730"/>
            <a:ext cx="7772400" cy="11430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defTabSz="914400"/>
            <a:r>
              <a:rPr lang="en-GB" sz="4400" dirty="0"/>
              <a:t>Governance beyond borders?</a:t>
            </a:r>
          </a:p>
        </p:txBody>
      </p:sp>
    </p:spTree>
    <p:extLst>
      <p:ext uri="{BB962C8B-B14F-4D97-AF65-F5344CB8AC3E}">
        <p14:creationId xmlns:p14="http://schemas.microsoft.com/office/powerpoint/2010/main" val="302233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41" y="-218077"/>
            <a:ext cx="7772400" cy="1143000"/>
          </a:xfrm>
        </p:spPr>
        <p:txBody>
          <a:bodyPr>
            <a:normAutofit/>
          </a:bodyPr>
          <a:lstStyle/>
          <a:p>
            <a:r>
              <a:rPr lang="en-GB" sz="4400" dirty="0"/>
              <a:t>The Bering Strait</a:t>
            </a:r>
          </a:p>
        </p:txBody>
      </p:sp>
      <p:sp>
        <p:nvSpPr>
          <p:cNvPr id="6" name="Content Placeholder 2">
            <a:extLst>
              <a:ext uri="{FF2B5EF4-FFF2-40B4-BE49-F238E27FC236}">
                <a16:creationId xmlns:a16="http://schemas.microsoft.com/office/drawing/2014/main" id="{68C201BA-1565-4694-ADE9-4672F15F329C}"/>
              </a:ext>
            </a:extLst>
          </p:cNvPr>
          <p:cNvSpPr>
            <a:spLocks noGrp="1"/>
          </p:cNvSpPr>
          <p:nvPr>
            <p:ph sz="quarter" idx="1"/>
          </p:nvPr>
        </p:nvSpPr>
        <p:spPr>
          <a:xfrm>
            <a:off x="341274" y="636268"/>
            <a:ext cx="4947557" cy="3791134"/>
          </a:xfrm>
        </p:spPr>
        <p:txBody>
          <a:bodyPr>
            <a:noAutofit/>
          </a:bodyPr>
          <a:lstStyle/>
          <a:p>
            <a:pPr marL="0" indent="0">
              <a:buNone/>
            </a:pPr>
            <a:endParaRPr lang="en-GB" sz="2400" b="1" dirty="0">
              <a:solidFill>
                <a:srgbClr val="002060"/>
              </a:solidFill>
              <a:latin typeface="Abadi" panose="020B0604020104020204" pitchFamily="34" charset="0"/>
            </a:endParaRPr>
          </a:p>
          <a:p>
            <a:pPr marL="0" indent="0">
              <a:buNone/>
            </a:pPr>
            <a:r>
              <a:rPr lang="en-GB" sz="2400" dirty="0">
                <a:latin typeface="Abadi" panose="020B0604020104020204" pitchFamily="34" charset="0"/>
              </a:rPr>
              <a:t>“a highly productive marine ecosystem… Almost the entire western Arctic population of bowhead whales travels through the strait twice a year. It also provides important food for the Pacific Walrus, spectacled eider, and grey whales. An estimated 12 million seabirds nest or forage in the area each year. The strait is also home to indigenous communities who inhabitants have lived a traditional way of life along its shores for untold generations” (Pew Trust, 2014) </a:t>
            </a:r>
          </a:p>
        </p:txBody>
      </p:sp>
      <p:pic>
        <p:nvPicPr>
          <p:cNvPr id="3" name="Picture 2">
            <a:extLst>
              <a:ext uri="{FF2B5EF4-FFF2-40B4-BE49-F238E27FC236}">
                <a16:creationId xmlns:a16="http://schemas.microsoft.com/office/drawing/2014/main" id="{5EE40278-4728-44D1-98B9-A4AEC97561FF}"/>
              </a:ext>
            </a:extLst>
          </p:cNvPr>
          <p:cNvPicPr>
            <a:picLocks noChangeAspect="1"/>
          </p:cNvPicPr>
          <p:nvPr/>
        </p:nvPicPr>
        <p:blipFill rotWithShape="1">
          <a:blip r:embed="rId3"/>
          <a:srcRect r="55288"/>
          <a:stretch/>
        </p:blipFill>
        <p:spPr>
          <a:xfrm>
            <a:off x="5211043" y="1072427"/>
            <a:ext cx="3591683" cy="5149305"/>
          </a:xfrm>
          <a:prstGeom prst="rect">
            <a:avLst/>
          </a:prstGeom>
        </p:spPr>
      </p:pic>
    </p:spTree>
    <p:extLst>
      <p:ext uri="{BB962C8B-B14F-4D97-AF65-F5344CB8AC3E}">
        <p14:creationId xmlns:p14="http://schemas.microsoft.com/office/powerpoint/2010/main" val="37413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41" y="-218077"/>
            <a:ext cx="7772400" cy="1143000"/>
          </a:xfrm>
        </p:spPr>
        <p:txBody>
          <a:bodyPr>
            <a:normAutofit/>
          </a:bodyPr>
          <a:lstStyle/>
          <a:p>
            <a:r>
              <a:rPr lang="en-GB" sz="4400" dirty="0"/>
              <a:t>The Bering Strait</a:t>
            </a:r>
          </a:p>
        </p:txBody>
      </p:sp>
      <p:sp>
        <p:nvSpPr>
          <p:cNvPr id="6" name="Content Placeholder 2">
            <a:extLst>
              <a:ext uri="{FF2B5EF4-FFF2-40B4-BE49-F238E27FC236}">
                <a16:creationId xmlns:a16="http://schemas.microsoft.com/office/drawing/2014/main" id="{68C201BA-1565-4694-ADE9-4672F15F329C}"/>
              </a:ext>
            </a:extLst>
          </p:cNvPr>
          <p:cNvSpPr>
            <a:spLocks noGrp="1"/>
          </p:cNvSpPr>
          <p:nvPr>
            <p:ph sz="quarter" idx="1"/>
          </p:nvPr>
        </p:nvSpPr>
        <p:spPr>
          <a:xfrm>
            <a:off x="456522" y="1240425"/>
            <a:ext cx="4115478" cy="3791134"/>
          </a:xfrm>
        </p:spPr>
        <p:txBody>
          <a:bodyPr>
            <a:noAutofit/>
          </a:bodyPr>
          <a:lstStyle/>
          <a:p>
            <a:pPr marL="0" indent="0">
              <a:buNone/>
            </a:pPr>
            <a:endParaRPr lang="en-GB" sz="2400" b="1" dirty="0">
              <a:solidFill>
                <a:srgbClr val="002060"/>
              </a:solidFill>
              <a:latin typeface="Abadi" panose="020B0604020104020204" pitchFamily="34" charset="0"/>
            </a:endParaRPr>
          </a:p>
          <a:p>
            <a:pPr marL="0" indent="0">
              <a:buNone/>
            </a:pPr>
            <a:r>
              <a:rPr lang="en-GB" sz="2400" dirty="0">
                <a:latin typeface="Abadi" panose="020B0604020104020204" pitchFamily="34" charset="0"/>
              </a:rPr>
              <a:t>The USCG Port Access Route Study (PARS), would create a static corridor, cut through space, mapped onto the ocean as a surficial device of management. It was a solution which sought to fix in space, governance, in a realm of mobility, where whales, walrus, fish, ice, all move.</a:t>
            </a:r>
          </a:p>
        </p:txBody>
      </p:sp>
      <p:pic>
        <p:nvPicPr>
          <p:cNvPr id="4" name="Picture 3">
            <a:extLst>
              <a:ext uri="{FF2B5EF4-FFF2-40B4-BE49-F238E27FC236}">
                <a16:creationId xmlns:a16="http://schemas.microsoft.com/office/drawing/2014/main" id="{75B99002-1171-49F3-A2AD-2CFFCFBDB37D}"/>
              </a:ext>
            </a:extLst>
          </p:cNvPr>
          <p:cNvPicPr>
            <a:picLocks noChangeAspect="1"/>
          </p:cNvPicPr>
          <p:nvPr/>
        </p:nvPicPr>
        <p:blipFill>
          <a:blip r:embed="rId3"/>
          <a:stretch>
            <a:fillRect/>
          </a:stretch>
        </p:blipFill>
        <p:spPr>
          <a:xfrm>
            <a:off x="4456753" y="302694"/>
            <a:ext cx="4687247" cy="6252612"/>
          </a:xfrm>
          <a:prstGeom prst="rect">
            <a:avLst/>
          </a:prstGeom>
        </p:spPr>
      </p:pic>
    </p:spTree>
    <p:extLst>
      <p:ext uri="{BB962C8B-B14F-4D97-AF65-F5344CB8AC3E}">
        <p14:creationId xmlns:p14="http://schemas.microsoft.com/office/powerpoint/2010/main" val="192753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9D8DC72-81B0-4061-9435-27E048B0E301}"/>
              </a:ext>
            </a:extLst>
          </p:cNvPr>
          <p:cNvPicPr>
            <a:picLocks noChangeAspect="1"/>
          </p:cNvPicPr>
          <p:nvPr/>
        </p:nvPicPr>
        <p:blipFill>
          <a:blip r:embed="rId3"/>
          <a:stretch>
            <a:fillRect/>
          </a:stretch>
        </p:blipFill>
        <p:spPr>
          <a:xfrm rot="16200000">
            <a:off x="4870112" y="2365035"/>
            <a:ext cx="4882922" cy="3255281"/>
          </a:xfrm>
          <a:prstGeom prst="rect">
            <a:avLst/>
          </a:prstGeom>
        </p:spPr>
      </p:pic>
      <p:sp>
        <p:nvSpPr>
          <p:cNvPr id="11" name="Title 1">
            <a:extLst>
              <a:ext uri="{FF2B5EF4-FFF2-40B4-BE49-F238E27FC236}">
                <a16:creationId xmlns:a16="http://schemas.microsoft.com/office/drawing/2014/main" id="{9B3CA852-7438-4533-8065-45FFC9BDB526}"/>
              </a:ext>
            </a:extLst>
          </p:cNvPr>
          <p:cNvSpPr txBox="1">
            <a:spLocks/>
          </p:cNvSpPr>
          <p:nvPr/>
        </p:nvSpPr>
        <p:spPr>
          <a:xfrm>
            <a:off x="281441" y="-218077"/>
            <a:ext cx="7772400" cy="11430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696464"/>
                </a:solidFill>
                <a:effectLst/>
                <a:uLnTx/>
                <a:uFillTx/>
                <a:latin typeface="Franklin Gothic Book"/>
                <a:ea typeface="+mj-ea"/>
                <a:cs typeface="+mj-cs"/>
              </a:rPr>
              <a:t>Flexible, responsive governance</a:t>
            </a:r>
          </a:p>
        </p:txBody>
      </p:sp>
      <p:pic>
        <p:nvPicPr>
          <p:cNvPr id="9" name="Picture 8">
            <a:extLst>
              <a:ext uri="{FF2B5EF4-FFF2-40B4-BE49-F238E27FC236}">
                <a16:creationId xmlns:a16="http://schemas.microsoft.com/office/drawing/2014/main" id="{626A03ED-079D-4905-8151-97A29F87C0A7}"/>
              </a:ext>
            </a:extLst>
          </p:cNvPr>
          <p:cNvPicPr>
            <a:picLocks noChangeAspect="1"/>
          </p:cNvPicPr>
          <p:nvPr/>
        </p:nvPicPr>
        <p:blipFill>
          <a:blip r:embed="rId4"/>
          <a:stretch>
            <a:fillRect/>
          </a:stretch>
        </p:blipFill>
        <p:spPr>
          <a:xfrm>
            <a:off x="352880" y="924923"/>
            <a:ext cx="5698671" cy="3799114"/>
          </a:xfrm>
          <a:prstGeom prst="rect">
            <a:avLst/>
          </a:prstGeom>
        </p:spPr>
      </p:pic>
      <p:pic>
        <p:nvPicPr>
          <p:cNvPr id="13" name="Picture 12">
            <a:extLst>
              <a:ext uri="{FF2B5EF4-FFF2-40B4-BE49-F238E27FC236}">
                <a16:creationId xmlns:a16="http://schemas.microsoft.com/office/drawing/2014/main" id="{D7F06FD4-DBEC-4C63-A37B-812C347EA259}"/>
              </a:ext>
            </a:extLst>
          </p:cNvPr>
          <p:cNvPicPr>
            <a:picLocks noChangeAspect="1"/>
          </p:cNvPicPr>
          <p:nvPr/>
        </p:nvPicPr>
        <p:blipFill>
          <a:blip r:embed="rId5"/>
          <a:stretch>
            <a:fillRect/>
          </a:stretch>
        </p:blipFill>
        <p:spPr>
          <a:xfrm>
            <a:off x="1612901" y="4123303"/>
            <a:ext cx="4438650" cy="2581275"/>
          </a:xfrm>
          <a:prstGeom prst="rect">
            <a:avLst/>
          </a:prstGeom>
        </p:spPr>
      </p:pic>
    </p:spTree>
    <p:extLst>
      <p:ext uri="{BB962C8B-B14F-4D97-AF65-F5344CB8AC3E}">
        <p14:creationId xmlns:p14="http://schemas.microsoft.com/office/powerpoint/2010/main" val="2153828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40" y="-530502"/>
            <a:ext cx="8633960" cy="1573349"/>
          </a:xfrm>
        </p:spPr>
        <p:txBody>
          <a:bodyPr>
            <a:normAutofit/>
          </a:bodyPr>
          <a:lstStyle/>
          <a:p>
            <a:r>
              <a:rPr lang="en-GB" sz="4400" dirty="0"/>
              <a:t>Flexible and responsive governance</a:t>
            </a:r>
          </a:p>
        </p:txBody>
      </p:sp>
      <p:sp>
        <p:nvSpPr>
          <p:cNvPr id="6" name="Content Placeholder 2">
            <a:extLst>
              <a:ext uri="{FF2B5EF4-FFF2-40B4-BE49-F238E27FC236}">
                <a16:creationId xmlns:a16="http://schemas.microsoft.com/office/drawing/2014/main" id="{68C201BA-1565-4694-ADE9-4672F15F329C}"/>
              </a:ext>
            </a:extLst>
          </p:cNvPr>
          <p:cNvSpPr>
            <a:spLocks noGrp="1"/>
          </p:cNvSpPr>
          <p:nvPr>
            <p:ph sz="quarter" idx="1"/>
          </p:nvPr>
        </p:nvSpPr>
        <p:spPr>
          <a:xfrm>
            <a:off x="456521" y="1240425"/>
            <a:ext cx="4556349" cy="3935732"/>
          </a:xfrm>
        </p:spPr>
        <p:txBody>
          <a:bodyPr>
            <a:noAutofit/>
          </a:bodyPr>
          <a:lstStyle/>
          <a:p>
            <a:pPr marL="0" indent="0">
              <a:buNone/>
            </a:pPr>
            <a:r>
              <a:rPr lang="en-GB" sz="2400" dirty="0">
                <a:solidFill>
                  <a:srgbClr val="002060"/>
                </a:solidFill>
                <a:latin typeface="Abadi" panose="020B0604020104020204" pitchFamily="34" charset="0"/>
              </a:rPr>
              <a:t>“So my point is I think the best way to manage places like the Bering Strait is actually send information … using this new technology, warn those at risk… you can say ‘you can go through the Bering Strait but here’s the guidelines now, just stay this far away from shore and … we’ll let you know where you can go when you get there because it’s a dynamic situation” (Captain Ed Page, Interview, 2017). </a:t>
            </a:r>
          </a:p>
        </p:txBody>
      </p:sp>
      <p:pic>
        <p:nvPicPr>
          <p:cNvPr id="5" name="Picture 4">
            <a:extLst>
              <a:ext uri="{FF2B5EF4-FFF2-40B4-BE49-F238E27FC236}">
                <a16:creationId xmlns:a16="http://schemas.microsoft.com/office/drawing/2014/main" id="{A4E34735-5C43-4CB0-A08F-6C7CD7B572A8}"/>
              </a:ext>
            </a:extLst>
          </p:cNvPr>
          <p:cNvPicPr>
            <a:picLocks noChangeAspect="1"/>
          </p:cNvPicPr>
          <p:nvPr/>
        </p:nvPicPr>
        <p:blipFill rotWithShape="1">
          <a:blip r:embed="rId3"/>
          <a:srcRect l="43393" t="21875" r="9643"/>
          <a:stretch/>
        </p:blipFill>
        <p:spPr>
          <a:xfrm>
            <a:off x="5012870" y="1635580"/>
            <a:ext cx="3347357" cy="3712214"/>
          </a:xfrm>
          <a:prstGeom prst="rect">
            <a:avLst/>
          </a:prstGeom>
        </p:spPr>
      </p:pic>
    </p:spTree>
    <p:extLst>
      <p:ext uri="{BB962C8B-B14F-4D97-AF65-F5344CB8AC3E}">
        <p14:creationId xmlns:p14="http://schemas.microsoft.com/office/powerpoint/2010/main" val="426633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40" y="-530502"/>
            <a:ext cx="8633960" cy="1573349"/>
          </a:xfrm>
        </p:spPr>
        <p:txBody>
          <a:bodyPr>
            <a:normAutofit/>
          </a:bodyPr>
          <a:lstStyle/>
          <a:p>
            <a:r>
              <a:rPr lang="en-GB" sz="4400" dirty="0"/>
              <a:t>Flexible and responsive governance</a:t>
            </a:r>
          </a:p>
        </p:txBody>
      </p:sp>
      <p:sp>
        <p:nvSpPr>
          <p:cNvPr id="6" name="Content Placeholder 2">
            <a:extLst>
              <a:ext uri="{FF2B5EF4-FFF2-40B4-BE49-F238E27FC236}">
                <a16:creationId xmlns:a16="http://schemas.microsoft.com/office/drawing/2014/main" id="{68C201BA-1565-4694-ADE9-4672F15F329C}"/>
              </a:ext>
            </a:extLst>
          </p:cNvPr>
          <p:cNvSpPr>
            <a:spLocks noGrp="1"/>
          </p:cNvSpPr>
          <p:nvPr>
            <p:ph sz="quarter" idx="1"/>
          </p:nvPr>
        </p:nvSpPr>
        <p:spPr>
          <a:xfrm>
            <a:off x="542696" y="1238790"/>
            <a:ext cx="8029803" cy="3935732"/>
          </a:xfrm>
        </p:spPr>
        <p:txBody>
          <a:bodyPr>
            <a:noAutofit/>
          </a:bodyPr>
          <a:lstStyle/>
          <a:p>
            <a:pPr marL="0" indent="0">
              <a:buNone/>
            </a:pPr>
            <a:r>
              <a:rPr lang="en-GB" sz="2400" dirty="0">
                <a:solidFill>
                  <a:srgbClr val="002060"/>
                </a:solidFill>
                <a:latin typeface="Abadi" panose="020B0604020104020204" pitchFamily="34" charset="0"/>
              </a:rPr>
              <a:t>An actor-network provides “more an inspirational frame than a constraining theoretical system… (which) postulates between humans and nonhumans… (in) the conﬁguration of sociotechnical network” (</a:t>
            </a:r>
            <a:r>
              <a:rPr lang="en-GB" sz="2400" dirty="0" err="1">
                <a:solidFill>
                  <a:srgbClr val="002060"/>
                </a:solidFill>
                <a:latin typeface="Abadi" panose="020B0604020104020204" pitchFamily="34" charset="0"/>
              </a:rPr>
              <a:t>Callon</a:t>
            </a:r>
            <a:r>
              <a:rPr lang="en-GB" sz="2400" dirty="0">
                <a:solidFill>
                  <a:srgbClr val="002060"/>
                </a:solidFill>
                <a:latin typeface="Abadi" panose="020B0604020104020204" pitchFamily="34" charset="0"/>
              </a:rPr>
              <a:t> 2001, 61). </a:t>
            </a:r>
          </a:p>
        </p:txBody>
      </p:sp>
      <p:pic>
        <p:nvPicPr>
          <p:cNvPr id="3" name="Picture 2">
            <a:extLst>
              <a:ext uri="{FF2B5EF4-FFF2-40B4-BE49-F238E27FC236}">
                <a16:creationId xmlns:a16="http://schemas.microsoft.com/office/drawing/2014/main" id="{2223D211-851B-4839-A6AB-9DF404C6DA7F}"/>
              </a:ext>
            </a:extLst>
          </p:cNvPr>
          <p:cNvPicPr>
            <a:picLocks noChangeAspect="1"/>
          </p:cNvPicPr>
          <p:nvPr/>
        </p:nvPicPr>
        <p:blipFill>
          <a:blip r:embed="rId3"/>
          <a:stretch>
            <a:fillRect/>
          </a:stretch>
        </p:blipFill>
        <p:spPr>
          <a:xfrm>
            <a:off x="2645229" y="3055978"/>
            <a:ext cx="6270171" cy="3526971"/>
          </a:xfrm>
          <a:prstGeom prst="rect">
            <a:avLst/>
          </a:prstGeom>
        </p:spPr>
      </p:pic>
    </p:spTree>
    <p:extLst>
      <p:ext uri="{BB962C8B-B14F-4D97-AF65-F5344CB8AC3E}">
        <p14:creationId xmlns:p14="http://schemas.microsoft.com/office/powerpoint/2010/main" val="410503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40" y="-530502"/>
            <a:ext cx="8633960" cy="1573349"/>
          </a:xfrm>
        </p:spPr>
        <p:txBody>
          <a:bodyPr>
            <a:normAutofit/>
          </a:bodyPr>
          <a:lstStyle/>
          <a:p>
            <a:r>
              <a:rPr lang="en-GB" sz="4400" dirty="0"/>
              <a:t>Flexible and responsive governance</a:t>
            </a:r>
          </a:p>
        </p:txBody>
      </p:sp>
      <p:sp>
        <p:nvSpPr>
          <p:cNvPr id="6" name="Content Placeholder 2">
            <a:extLst>
              <a:ext uri="{FF2B5EF4-FFF2-40B4-BE49-F238E27FC236}">
                <a16:creationId xmlns:a16="http://schemas.microsoft.com/office/drawing/2014/main" id="{68C201BA-1565-4694-ADE9-4672F15F329C}"/>
              </a:ext>
            </a:extLst>
          </p:cNvPr>
          <p:cNvSpPr>
            <a:spLocks noGrp="1"/>
          </p:cNvSpPr>
          <p:nvPr>
            <p:ph sz="quarter" idx="1"/>
          </p:nvPr>
        </p:nvSpPr>
        <p:spPr>
          <a:xfrm>
            <a:off x="583518" y="1461134"/>
            <a:ext cx="8029803" cy="3935732"/>
          </a:xfrm>
        </p:spPr>
        <p:txBody>
          <a:bodyPr>
            <a:noAutofit/>
          </a:bodyPr>
          <a:lstStyle/>
          <a:p>
            <a:pPr marL="0" indent="0">
              <a:buNone/>
            </a:pPr>
            <a:r>
              <a:rPr lang="en-GB" sz="2400" b="1" dirty="0">
                <a:solidFill>
                  <a:srgbClr val="002060"/>
                </a:solidFill>
                <a:latin typeface="Abadi" panose="020B0604020104020204" pitchFamily="34" charset="0"/>
              </a:rPr>
              <a:t> “a shift towards dynamic ocean management… defined as management that rapidly changes in space and time in response to changes in the ocean and its users through the integration of near real-time biological, oceanographic, social and/or economic data…. can refine the temporal and spatial scale of managed areas, thereby better balancing ecological and economic objectives”. (Maxwell et al. 2015, 42)</a:t>
            </a:r>
          </a:p>
          <a:p>
            <a:pPr marL="0" indent="0">
              <a:buNone/>
            </a:pPr>
            <a:endParaRPr lang="en-GB" sz="2400" b="1" dirty="0">
              <a:solidFill>
                <a:srgbClr val="002060"/>
              </a:solidFill>
              <a:latin typeface="Abadi" panose="020B0604020104020204" pitchFamily="34" charset="0"/>
            </a:endParaRPr>
          </a:p>
          <a:p>
            <a:pPr marL="0" indent="0">
              <a:buNone/>
            </a:pPr>
            <a:r>
              <a:rPr lang="en-GB" sz="3200" b="1" dirty="0">
                <a:solidFill>
                  <a:srgbClr val="FF6600"/>
                </a:solidFill>
                <a:latin typeface="Abadi" panose="020B0604020104020204" pitchFamily="34" charset="0"/>
              </a:rPr>
              <a:t>BUT! </a:t>
            </a:r>
          </a:p>
        </p:txBody>
      </p:sp>
    </p:spTree>
    <p:extLst>
      <p:ext uri="{BB962C8B-B14F-4D97-AF65-F5344CB8AC3E}">
        <p14:creationId xmlns:p14="http://schemas.microsoft.com/office/powerpoint/2010/main" val="6042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5" name="TextBox 4"/>
          <p:cNvSpPr txBox="1"/>
          <p:nvPr/>
        </p:nvSpPr>
        <p:spPr>
          <a:xfrm>
            <a:off x="-1" y="5404500"/>
            <a:ext cx="9144001" cy="584775"/>
          </a:xfrm>
          <a:prstGeom prst="rect">
            <a:avLst/>
          </a:prstGeom>
          <a:noFill/>
        </p:spPr>
        <p:txBody>
          <a:bodyPr wrap="square" rtlCol="0">
            <a:spAutoFit/>
          </a:bodyPr>
          <a:lstStyle/>
          <a:p>
            <a:pPr algn="ctr"/>
            <a:r>
              <a:rPr lang="en-GB" sz="3200" dirty="0">
                <a:solidFill>
                  <a:srgbClr val="FF0000"/>
                </a:solidFill>
              </a:rPr>
              <a:t>4.</a:t>
            </a:r>
            <a:r>
              <a:rPr lang="en-GB" sz="3200" dirty="0"/>
              <a:t> </a:t>
            </a:r>
            <a:r>
              <a:rPr lang="en-GB" sz="3200" b="1" dirty="0"/>
              <a:t>Beyond ‘one size fits all’: </a:t>
            </a:r>
            <a:r>
              <a:rPr lang="en-GB" sz="3200" dirty="0"/>
              <a:t>Beyond borders</a:t>
            </a:r>
          </a:p>
        </p:txBody>
      </p:sp>
      <p:pic>
        <p:nvPicPr>
          <p:cNvPr id="4" name="Picture 3">
            <a:extLst>
              <a:ext uri="{FF2B5EF4-FFF2-40B4-BE49-F238E27FC236}">
                <a16:creationId xmlns:a16="http://schemas.microsoft.com/office/drawing/2014/main" id="{2654C953-7E38-4E35-98DF-8C572381D168}"/>
              </a:ext>
            </a:extLst>
          </p:cNvPr>
          <p:cNvPicPr>
            <a:picLocks noChangeAspect="1"/>
          </p:cNvPicPr>
          <p:nvPr/>
        </p:nvPicPr>
        <p:blipFill rotWithShape="1">
          <a:blip r:embed="rId3"/>
          <a:srcRect b="3923"/>
          <a:stretch/>
        </p:blipFill>
        <p:spPr>
          <a:xfrm>
            <a:off x="-2" y="0"/>
            <a:ext cx="9144001" cy="5176158"/>
          </a:xfrm>
          <a:prstGeom prst="rect">
            <a:avLst/>
          </a:prstGeom>
        </p:spPr>
      </p:pic>
    </p:spTree>
    <p:extLst>
      <p:ext uri="{BB962C8B-B14F-4D97-AF65-F5344CB8AC3E}">
        <p14:creationId xmlns:p14="http://schemas.microsoft.com/office/powerpoint/2010/main" val="4056086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020888" y="1893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Content Placeholder 2"/>
          <p:cNvSpPr txBox="1">
            <a:spLocks/>
          </p:cNvSpPr>
          <p:nvPr/>
        </p:nvSpPr>
        <p:spPr>
          <a:xfrm>
            <a:off x="457328" y="989552"/>
            <a:ext cx="8219312" cy="524728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marR="0" lvl="0" indent="-514350" algn="just" defTabSz="457200" rtl="0" eaLnBrk="1" fontAlgn="auto" latinLnBrk="0" hangingPunct="1">
              <a:lnSpc>
                <a:spcPct val="100000"/>
              </a:lnSpc>
              <a:spcBef>
                <a:spcPts val="700"/>
              </a:spcBef>
              <a:spcAft>
                <a:spcPts val="0"/>
              </a:spcAft>
              <a:buClr>
                <a:srgbClr val="9B2D1F"/>
              </a:buClr>
              <a:buSzPct val="60000"/>
              <a:buFont typeface="+mj-lt"/>
              <a:buAutoNum type="arabicPeriod"/>
              <a:tabLst/>
              <a:defRPr/>
            </a:pPr>
            <a:endParaRPr kumimoji="0" lang="en-GB" sz="2600" b="1" i="0" u="none" strike="noStrike" kern="1200" cap="none" spc="0" normalizeH="0" baseline="0" noProof="0" dirty="0">
              <a:ln>
                <a:noFill/>
              </a:ln>
              <a:solidFill>
                <a:srgbClr val="002060"/>
              </a:solidFill>
              <a:effectLst/>
              <a:uLnTx/>
              <a:uFillTx/>
              <a:latin typeface="Franklin Gothic Book" panose="020B0503020102020204" pitchFamily="34" charset="0"/>
              <a:ea typeface="+mn-ea"/>
              <a:cs typeface="+mn-cs"/>
            </a:endParaRPr>
          </a:p>
          <a:p>
            <a:pPr marL="514350" marR="0" lvl="0" indent="-514350" algn="just" defTabSz="457200" rtl="0" eaLnBrk="1" fontAlgn="auto" latinLnBrk="0" hangingPunct="1">
              <a:lnSpc>
                <a:spcPct val="100000"/>
              </a:lnSpc>
              <a:spcBef>
                <a:spcPts val="700"/>
              </a:spcBef>
              <a:spcAft>
                <a:spcPts val="0"/>
              </a:spcAft>
              <a:buClr>
                <a:srgbClr val="9B2D1F"/>
              </a:buClr>
              <a:buSzPct val="60000"/>
              <a:buFont typeface="+mj-lt"/>
              <a:buAutoNum type="arabicPeriod"/>
              <a:tabLst/>
              <a:defRPr/>
            </a:pPr>
            <a:endParaRPr kumimoji="0" lang="en-GB" sz="26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8" name="Subtitle 2">
            <a:extLst>
              <a:ext uri="{FF2B5EF4-FFF2-40B4-BE49-F238E27FC236}">
                <a16:creationId xmlns:a16="http://schemas.microsoft.com/office/drawing/2014/main" id="{11966CD3-1069-429C-B641-C0179FE476F1}"/>
              </a:ext>
            </a:extLst>
          </p:cNvPr>
          <p:cNvSpPr txBox="1">
            <a:spLocks/>
          </p:cNvSpPr>
          <p:nvPr/>
        </p:nvSpPr>
        <p:spPr>
          <a:xfrm>
            <a:off x="578560" y="1209758"/>
            <a:ext cx="7976848" cy="5509219"/>
          </a:xfrm>
          <a:prstGeom prst="rect">
            <a:avLst/>
          </a:prstGeom>
        </p:spPr>
        <p:txBody>
          <a:bodyPr vert="horz" lIns="118872" tIns="0" rIns="45720" bIns="0" rtlCol="0" anchor="b">
            <a:normAutofit fontScale="92500"/>
          </a:bodyPr>
          <a:lstStyle>
            <a:lvl1pPr marL="0" indent="0" algn="l" rtl="0" eaLnBrk="1" latinLnBrk="0" hangingPunct="1">
              <a:spcBef>
                <a:spcPts val="0"/>
              </a:spcBef>
              <a:buClr>
                <a:schemeClr val="accent1"/>
              </a:buClr>
              <a:buSzPct val="80000"/>
              <a:buFont typeface="Wingdings 2"/>
              <a:buNone/>
              <a:defRPr kumimoji="0" sz="2000" kern="1200">
                <a:solidFill>
                  <a:srgbClr val="FFFFFF"/>
                </a:solidFill>
                <a:latin typeface="+mn-lt"/>
                <a:ea typeface="+mn-ea"/>
                <a:cs typeface="+mn-cs"/>
              </a:defRPr>
            </a:lvl1pPr>
            <a:lvl2pPr marL="457200" indent="0" algn="ctr" rtl="0" eaLnBrk="1" latinLnBrk="0" hangingPunct="1">
              <a:spcBef>
                <a:spcPct val="20000"/>
              </a:spcBef>
              <a:buClr>
                <a:schemeClr val="accent2"/>
              </a:buClr>
              <a:buSzPct val="90000"/>
              <a:buFont typeface="Wingdings"/>
              <a:buNone/>
              <a:defRPr kumimoji="0" sz="2800" kern="1200">
                <a:solidFill>
                  <a:schemeClr val="tx1">
                    <a:tint val="75000"/>
                  </a:schemeClr>
                </a:solidFill>
                <a:latin typeface="+mn-lt"/>
                <a:ea typeface="+mn-ea"/>
                <a:cs typeface="+mn-cs"/>
              </a:defRPr>
            </a:lvl2pPr>
            <a:lvl3pPr marL="914400" indent="0" algn="ctr" rtl="0" eaLnBrk="1" latinLnBrk="0" hangingPunct="1">
              <a:spcBef>
                <a:spcPct val="20000"/>
              </a:spcBef>
              <a:buClr>
                <a:schemeClr val="accent3"/>
              </a:buClr>
              <a:buFont typeface="Arial"/>
              <a:buNone/>
              <a:defRPr kumimoji="0" sz="2400" kern="1200">
                <a:solidFill>
                  <a:schemeClr val="tx1">
                    <a:tint val="75000"/>
                  </a:schemeClr>
                </a:solidFill>
                <a:latin typeface="+mn-lt"/>
                <a:ea typeface="+mn-ea"/>
                <a:cs typeface="+mn-cs"/>
              </a:defRPr>
            </a:lvl3pPr>
            <a:lvl4pPr marL="1371600" indent="0" algn="ctr" rtl="0" eaLnBrk="1" latinLnBrk="0" hangingPunct="1">
              <a:spcBef>
                <a:spcPct val="20000"/>
              </a:spcBef>
              <a:buClr>
                <a:schemeClr val="accent4"/>
              </a:buClr>
              <a:buFont typeface="Arial"/>
              <a:buNone/>
              <a:defRPr kumimoji="0" sz="2000" kern="1200">
                <a:solidFill>
                  <a:schemeClr val="tx1">
                    <a:tint val="75000"/>
                  </a:schemeClr>
                </a:solidFill>
                <a:latin typeface="+mn-lt"/>
                <a:ea typeface="+mn-ea"/>
                <a:cs typeface="+mn-cs"/>
              </a:defRPr>
            </a:lvl4pPr>
            <a:lvl5pPr marL="1828800" indent="0" algn="ctr" rtl="0" eaLnBrk="1" latinLnBrk="0" hangingPunct="1">
              <a:spcBef>
                <a:spcPct val="20000"/>
              </a:spcBef>
              <a:buClr>
                <a:schemeClr val="accent5"/>
              </a:buClr>
              <a:buFont typeface="Wingdings 3"/>
              <a:buNone/>
              <a:defRPr kumimoji="0" lang="en-US" sz="2000" kern="1200">
                <a:solidFill>
                  <a:schemeClr val="tx1">
                    <a:tint val="75000"/>
                  </a:schemeClr>
                </a:solidFill>
                <a:latin typeface="+mn-lt"/>
                <a:ea typeface="+mn-ea"/>
                <a:cs typeface="+mn-cs"/>
              </a:defRPr>
            </a:lvl5pPr>
            <a:lvl6pPr marL="2286000" indent="0" algn="ctr" rtl="0" eaLnBrk="1" latinLnBrk="0" hangingPunct="1">
              <a:spcBef>
                <a:spcPct val="20000"/>
              </a:spcBef>
              <a:buClr>
                <a:schemeClr val="accent6"/>
              </a:buClr>
              <a:buSzPct val="100000"/>
              <a:buFont typeface="Wingdings 2"/>
              <a:buNone/>
              <a:defRPr kumimoji="0" sz="2000" kern="1200">
                <a:solidFill>
                  <a:schemeClr val="tx1">
                    <a:tint val="75000"/>
                  </a:schemeClr>
                </a:solidFill>
                <a:latin typeface="+mn-lt"/>
                <a:ea typeface="+mn-ea"/>
                <a:cs typeface="+mn-cs"/>
              </a:defRPr>
            </a:lvl6pPr>
            <a:lvl7pPr marL="2743200" indent="0" algn="ctr" rtl="0" eaLnBrk="1" latinLnBrk="0" hangingPunct="1">
              <a:spcBef>
                <a:spcPct val="20000"/>
              </a:spcBef>
              <a:buClr>
                <a:schemeClr val="accent1"/>
              </a:buClr>
              <a:buSzPct val="100000"/>
              <a:buFont typeface="Wingdings 2"/>
              <a:buNone/>
              <a:defRPr kumimoji="0" sz="1800" kern="1200">
                <a:solidFill>
                  <a:schemeClr val="tx1">
                    <a:tint val="75000"/>
                  </a:schemeClr>
                </a:solidFill>
                <a:latin typeface="+mn-lt"/>
                <a:ea typeface="+mn-ea"/>
                <a:cs typeface="+mn-cs"/>
              </a:defRPr>
            </a:lvl7pPr>
            <a:lvl8pPr marL="3200400" indent="0" algn="ctr" rtl="0" eaLnBrk="1" latinLnBrk="0" hangingPunct="1">
              <a:spcBef>
                <a:spcPct val="20000"/>
              </a:spcBef>
              <a:buClr>
                <a:schemeClr val="accent2"/>
              </a:buClr>
              <a:buFont typeface="Wingdings 2" pitchFamily="18" charset="2"/>
              <a:buNone/>
              <a:defRPr kumimoji="0" sz="1800" kern="1200">
                <a:solidFill>
                  <a:schemeClr val="tx1">
                    <a:tint val="75000"/>
                  </a:schemeClr>
                </a:solidFill>
                <a:latin typeface="+mn-lt"/>
                <a:ea typeface="+mn-ea"/>
                <a:cs typeface="+mn-cs"/>
              </a:defRPr>
            </a:lvl8pPr>
            <a:lvl9pPr marL="3657600" indent="0" algn="ctr" rtl="0" eaLnBrk="1" latinLnBrk="0" hangingPunct="1">
              <a:spcBef>
                <a:spcPct val="20000"/>
              </a:spcBef>
              <a:buClr>
                <a:schemeClr val="accent3"/>
              </a:buClr>
              <a:buFont typeface="Wingdings 2" pitchFamily="18" charset="2"/>
              <a:buNone/>
              <a:defRPr kumimoji="0" sz="1800" kern="1200" baseline="0">
                <a:solidFill>
                  <a:schemeClr val="tx1">
                    <a:tint val="75000"/>
                  </a:schemeClr>
                </a:solidFill>
                <a:latin typeface="+mn-lt"/>
                <a:ea typeface="+mn-ea"/>
                <a:cs typeface="+mn-cs"/>
              </a:defRPr>
            </a:lvl9pPr>
          </a:lstStyle>
          <a:p>
            <a:pPr lvl="0" algn="just" defTabSz="914400">
              <a:buClr>
                <a:srgbClr val="F0AD00"/>
              </a:buClr>
            </a:pPr>
            <a:r>
              <a:rPr lang="en-GB" sz="2600" dirty="0">
                <a:solidFill>
                  <a:prstClr val="black">
                    <a:lumMod val="85000"/>
                    <a:lumOff val="15000"/>
                  </a:prstClr>
                </a:solidFill>
                <a:latin typeface="Corbel"/>
              </a:rPr>
              <a:t>This presentation has raised questions about how we might otherwise do governance against a tide of normative </a:t>
            </a:r>
            <a:r>
              <a:rPr lang="en-GB" sz="2600" b="1" dirty="0">
                <a:solidFill>
                  <a:prstClr val="black">
                    <a:lumMod val="85000"/>
                    <a:lumOff val="15000"/>
                  </a:prstClr>
                </a:solidFill>
                <a:latin typeface="Corbel"/>
              </a:rPr>
              <a:t>‘one size or type’ fits all regimes</a:t>
            </a:r>
            <a:r>
              <a:rPr lang="en-GB" sz="2600" dirty="0">
                <a:solidFill>
                  <a:prstClr val="black">
                    <a:lumMod val="85000"/>
                    <a:lumOff val="15000"/>
                  </a:prstClr>
                </a:solidFill>
                <a:latin typeface="Corbel"/>
              </a:rPr>
              <a:t>, situated within territorialising and grounded approaches to governing the marine environment. </a:t>
            </a:r>
          </a:p>
          <a:p>
            <a:pPr lvl="0" algn="just" defTabSz="914400">
              <a:buClr>
                <a:srgbClr val="F0AD00"/>
              </a:buClr>
            </a:pPr>
            <a:endParaRPr lang="en-GB" sz="2600" b="1" i="1" dirty="0">
              <a:solidFill>
                <a:srgbClr val="002060"/>
              </a:solidFill>
              <a:latin typeface="Corbel"/>
            </a:endParaRPr>
          </a:p>
          <a:p>
            <a:pPr lvl="0" algn="just" defTabSz="914400">
              <a:buClr>
                <a:srgbClr val="F0AD00"/>
              </a:buClr>
            </a:pPr>
            <a:r>
              <a:rPr lang="en-GB" sz="2600" b="1" i="1" dirty="0">
                <a:solidFill>
                  <a:srgbClr val="002060"/>
                </a:solidFill>
                <a:latin typeface="Corbel"/>
              </a:rPr>
              <a:t>“I mean the funny thing is that sometimes these things don’t replace something else, they just complement and supplement. They have different capabilities and different features” (Captain Ed Page, Interview, Alaska, 2017). </a:t>
            </a:r>
            <a:endParaRPr kumimoji="0" lang="en-GB" sz="2600" b="1" i="1" u="none" strike="noStrike" kern="1200" cap="none" spc="0" normalizeH="0" baseline="0" noProof="0" dirty="0">
              <a:ln>
                <a:noFill/>
              </a:ln>
              <a:solidFill>
                <a:srgbClr val="002060"/>
              </a:solidFill>
              <a:effectLst/>
              <a:uLnTx/>
              <a:uFillTx/>
              <a:latin typeface="Corbel"/>
            </a:endParaRPr>
          </a:p>
          <a:p>
            <a:pPr marL="0" marR="0" lvl="0" indent="0" algn="just" defTabSz="914400" rtl="0" eaLnBrk="1" fontAlgn="auto" latinLnBrk="0" hangingPunct="1">
              <a:lnSpc>
                <a:spcPct val="100000"/>
              </a:lnSpc>
              <a:spcBef>
                <a:spcPts val="0"/>
              </a:spcBef>
              <a:spcAft>
                <a:spcPts val="0"/>
              </a:spcAft>
              <a:buClr>
                <a:srgbClr val="F0AD00"/>
              </a:buClr>
              <a:buSzPct val="80000"/>
              <a:buFont typeface="Wingdings 2"/>
              <a:buNone/>
              <a:tabLst/>
              <a:defRPr/>
            </a:pPr>
            <a:endParaRPr kumimoji="0" lang="en-GB" sz="2600" b="1" i="1" u="none" strike="noStrike" kern="1200" cap="none" spc="0" normalizeH="0" baseline="0" noProof="0" dirty="0">
              <a:ln>
                <a:noFill/>
              </a:ln>
              <a:solidFill>
                <a:prstClr val="black">
                  <a:lumMod val="85000"/>
                  <a:lumOff val="15000"/>
                </a:prstClr>
              </a:solidFill>
              <a:effectLst/>
              <a:uLnTx/>
              <a:uFillTx/>
              <a:latin typeface="Corbel"/>
            </a:endParaRPr>
          </a:p>
          <a:p>
            <a:pPr marL="0" marR="0" lvl="0" indent="0" algn="just" defTabSz="914400" rtl="0" eaLnBrk="1" fontAlgn="auto" latinLnBrk="0" hangingPunct="1">
              <a:lnSpc>
                <a:spcPct val="100000"/>
              </a:lnSpc>
              <a:spcBef>
                <a:spcPts val="0"/>
              </a:spcBef>
              <a:spcAft>
                <a:spcPts val="0"/>
              </a:spcAft>
              <a:buClr>
                <a:srgbClr val="F0AD00"/>
              </a:buClr>
              <a:buSzPct val="80000"/>
              <a:buFont typeface="Wingdings 2"/>
              <a:buNone/>
              <a:tabLst/>
              <a:defRPr/>
            </a:pPr>
            <a:r>
              <a:rPr lang="en-GB" sz="2600" dirty="0">
                <a:solidFill>
                  <a:prstClr val="black">
                    <a:lumMod val="85000"/>
                    <a:lumOff val="15000"/>
                  </a:prstClr>
                </a:solidFill>
                <a:latin typeface="Corbel"/>
              </a:rPr>
              <a:t>There may be additions and alternatives, multi-sized (and multi-type) developments </a:t>
            </a:r>
            <a:r>
              <a:rPr lang="en-GB" sz="2600" b="1" dirty="0">
                <a:solidFill>
                  <a:prstClr val="black">
                    <a:lumMod val="85000"/>
                    <a:lumOff val="15000"/>
                  </a:prstClr>
                </a:solidFill>
                <a:latin typeface="Corbel"/>
              </a:rPr>
              <a:t>which allow us to move beyond, grounded, static borders </a:t>
            </a:r>
            <a:r>
              <a:rPr lang="en-GB" sz="2600" dirty="0">
                <a:solidFill>
                  <a:prstClr val="black">
                    <a:lumMod val="85000"/>
                    <a:lumOff val="15000"/>
                  </a:prstClr>
                </a:solidFill>
                <a:latin typeface="Corbel"/>
              </a:rPr>
              <a:t>– with an equal need to be cautious of these approaches and their politics. </a:t>
            </a:r>
            <a:endParaRPr kumimoji="0" lang="en-GB" sz="2600" u="none" strike="noStrike" kern="1200" cap="none" spc="0" normalizeH="0" baseline="0" noProof="0" dirty="0">
              <a:ln>
                <a:noFill/>
              </a:ln>
              <a:solidFill>
                <a:prstClr val="black">
                  <a:lumMod val="85000"/>
                  <a:lumOff val="15000"/>
                </a:prstClr>
              </a:solidFill>
              <a:effectLst/>
              <a:uLnTx/>
              <a:uFillTx/>
              <a:latin typeface="Corbel"/>
            </a:endParaRPr>
          </a:p>
          <a:p>
            <a:pPr marL="0" marR="0" lvl="0" indent="0" algn="just" defTabSz="914400" rtl="0" eaLnBrk="1" fontAlgn="auto" latinLnBrk="0" hangingPunct="1">
              <a:lnSpc>
                <a:spcPct val="100000"/>
              </a:lnSpc>
              <a:spcBef>
                <a:spcPts val="0"/>
              </a:spcBef>
              <a:spcAft>
                <a:spcPts val="0"/>
              </a:spcAft>
              <a:buClr>
                <a:srgbClr val="F0AD00"/>
              </a:buClr>
              <a:buSzPct val="80000"/>
              <a:buFont typeface="Wingdings 2"/>
              <a:buNone/>
              <a:tabLst/>
              <a:defRPr/>
            </a:pPr>
            <a:endParaRPr kumimoji="0" lang="en-GB" sz="3200" b="0" i="1" u="none" strike="noStrike" kern="1200" cap="none" spc="0" normalizeH="0" baseline="0" noProof="0" dirty="0">
              <a:ln>
                <a:noFill/>
              </a:ln>
              <a:solidFill>
                <a:prstClr val="black">
                  <a:lumMod val="85000"/>
                  <a:lumOff val="15000"/>
                </a:prstClr>
              </a:solidFill>
              <a:effectLst/>
              <a:uLnTx/>
              <a:uFillTx/>
              <a:latin typeface="Corbel"/>
              <a:ea typeface="+mn-ea"/>
              <a:cs typeface="+mn-cs"/>
            </a:endParaRPr>
          </a:p>
          <a:p>
            <a:pPr marL="0" marR="0" lvl="0" indent="0" algn="just" defTabSz="914400" rtl="0" eaLnBrk="1" fontAlgn="auto" latinLnBrk="0" hangingPunct="1">
              <a:lnSpc>
                <a:spcPct val="100000"/>
              </a:lnSpc>
              <a:spcBef>
                <a:spcPts val="0"/>
              </a:spcBef>
              <a:spcAft>
                <a:spcPts val="0"/>
              </a:spcAft>
              <a:buClr>
                <a:srgbClr val="F0AD00"/>
              </a:buClr>
              <a:buSzPct val="80000"/>
              <a:buFont typeface="Wingdings 2"/>
              <a:buNone/>
              <a:tabLst/>
              <a:defRPr/>
            </a:pPr>
            <a:endParaRPr kumimoji="0" lang="en-GB" altLang="en-US" sz="2000" b="0" i="0" u="none" strike="noStrike" kern="1200" cap="none" spc="0" normalizeH="0" baseline="0" noProof="0" dirty="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48906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TextBox 4"/>
          <p:cNvSpPr txBox="1"/>
          <p:nvPr/>
        </p:nvSpPr>
        <p:spPr>
          <a:xfrm>
            <a:off x="1" y="5209786"/>
            <a:ext cx="9144000"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A6378">
                    <a:lumMod val="20000"/>
                    <a:lumOff val="80000"/>
                  </a:srgbClr>
                </a:solidFill>
                <a:effectLst/>
                <a:uLnTx/>
                <a:uFillTx/>
                <a:latin typeface="Corbel"/>
                <a:ea typeface="+mn-ea"/>
                <a:cs typeface="+mn-cs"/>
              </a:rPr>
              <a:t>Multi-sized (and multi-type) development: Imagining governance beyond borders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1950"/>
                </a:solidFill>
                <a:effectLst/>
                <a:uLnTx/>
                <a:uFillTx/>
                <a:latin typeface="Corbel"/>
                <a:ea typeface="+mn-ea"/>
                <a:cs typeface="+mn-cs"/>
              </a:rPr>
              <a:t>Dr. Kimberley Peters </a:t>
            </a:r>
            <a:r>
              <a:rPr kumimoji="0" lang="en-US" sz="1800" b="1" i="0" u="none" strike="noStrike" kern="1200" cap="none" spc="0" normalizeH="0" baseline="0" noProof="0" dirty="0">
                <a:ln>
                  <a:noFill/>
                </a:ln>
                <a:solidFill>
                  <a:srgbClr val="60B5CC">
                    <a:lumMod val="50000"/>
                  </a:srgbClr>
                </a:solidFill>
                <a:effectLst/>
                <a:uLnTx/>
                <a:uFillTx/>
                <a:latin typeface="Corbel"/>
                <a:ea typeface="+mn-ea"/>
                <a:cs typeface="+mn-cs"/>
                <a:hlinkClick r:id="rId3"/>
              </a:rPr>
              <a:t>drkimberleypeters@gmail.com</a:t>
            </a:r>
            <a:r>
              <a:rPr kumimoji="0" lang="en-US" sz="1800" b="1" i="0" u="none" strike="noStrike" kern="1200" cap="none" spc="0" normalizeH="0" baseline="0" noProof="0" dirty="0">
                <a:ln>
                  <a:noFill/>
                </a:ln>
                <a:solidFill>
                  <a:srgbClr val="60B5CC">
                    <a:lumMod val="50000"/>
                  </a:srgbClr>
                </a:solidFill>
                <a:effectLst/>
                <a:uLnTx/>
                <a:uFillTx/>
                <a:latin typeface="Corbel"/>
                <a:ea typeface="+mn-ea"/>
                <a:cs typeface="+mn-cs"/>
              </a:rPr>
              <a:t> </a:t>
            </a:r>
            <a:r>
              <a:rPr kumimoji="0" lang="en-US" sz="1800" b="1" i="0" u="none" strike="noStrike" kern="1200" cap="none" spc="0" normalizeH="0" baseline="0" noProof="0" dirty="0">
                <a:ln>
                  <a:noFill/>
                </a:ln>
                <a:solidFill>
                  <a:srgbClr val="F0AD00">
                    <a:lumMod val="75000"/>
                  </a:srgbClr>
                </a:solidFill>
                <a:effectLst/>
                <a:uLnTx/>
                <a:uFillTx/>
                <a:latin typeface="Corbel"/>
                <a:ea typeface="+mn-ea"/>
                <a:cs typeface="+mn-cs"/>
              </a:rPr>
              <a:t>@</a:t>
            </a:r>
            <a:r>
              <a:rPr kumimoji="0" lang="en-US" sz="1800" b="1" i="0" u="none" strike="noStrike" kern="1200" cap="none" spc="0" normalizeH="0" baseline="0" noProof="0" dirty="0" err="1">
                <a:ln>
                  <a:noFill/>
                </a:ln>
                <a:solidFill>
                  <a:srgbClr val="F0AD00">
                    <a:lumMod val="75000"/>
                  </a:srgbClr>
                </a:solidFill>
                <a:effectLst/>
                <a:uLnTx/>
                <a:uFillTx/>
                <a:latin typeface="Corbel"/>
                <a:ea typeface="+mn-ea"/>
                <a:cs typeface="+mn-cs"/>
              </a:rPr>
              <a:t>DrKimPeters</a:t>
            </a:r>
            <a:endParaRPr kumimoji="0" lang="en-US" sz="1800" b="1" i="0" u="none" strike="noStrike" kern="1200" cap="none" spc="0" normalizeH="0" baseline="0" noProof="0" dirty="0">
              <a:ln>
                <a:noFill/>
              </a:ln>
              <a:solidFill>
                <a:srgbClr val="F0AD00">
                  <a:lumMod val="75000"/>
                </a:srgbClr>
              </a:solidFill>
              <a:effectLst/>
              <a:uLnTx/>
              <a:uFillTx/>
              <a:latin typeface="Corbe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95000"/>
                    <a:lumOff val="5000"/>
                  </a:prstClr>
                </a:solidFill>
                <a:effectLst/>
                <a:uLnTx/>
                <a:uFillTx/>
                <a:latin typeface="Corbel"/>
                <a:ea typeface="+mn-ea"/>
                <a:cs typeface="+mn-cs"/>
              </a:rPr>
              <a:t>University of Liverpool, UK; Helmholtz Institute for Functional Marine Biodiversity, Germany</a:t>
            </a:r>
          </a:p>
        </p:txBody>
      </p:sp>
      <p:pic>
        <p:nvPicPr>
          <p:cNvPr id="4" name="Picture 3">
            <a:extLst>
              <a:ext uri="{FF2B5EF4-FFF2-40B4-BE49-F238E27FC236}">
                <a16:creationId xmlns:a16="http://schemas.microsoft.com/office/drawing/2014/main" id="{184E4A9A-40BB-471C-8B41-98BB0D8C5425}"/>
              </a:ext>
            </a:extLst>
          </p:cNvPr>
          <p:cNvPicPr>
            <a:picLocks noChangeAspect="1"/>
          </p:cNvPicPr>
          <p:nvPr/>
        </p:nvPicPr>
        <p:blipFill>
          <a:blip r:embed="rId4"/>
          <a:stretch>
            <a:fillRect/>
          </a:stretch>
        </p:blipFill>
        <p:spPr>
          <a:xfrm>
            <a:off x="-1" y="0"/>
            <a:ext cx="9144000" cy="5209786"/>
          </a:xfrm>
          <a:prstGeom prst="rect">
            <a:avLst/>
          </a:prstGeom>
        </p:spPr>
      </p:pic>
    </p:spTree>
    <p:extLst>
      <p:ext uri="{BB962C8B-B14F-4D97-AF65-F5344CB8AC3E}">
        <p14:creationId xmlns:p14="http://schemas.microsoft.com/office/powerpoint/2010/main" val="1780515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030" y="2419632"/>
            <a:ext cx="7772400" cy="1143000"/>
          </a:xfrm>
        </p:spPr>
        <p:txBody>
          <a:bodyPr>
            <a:normAutofit fontScale="90000"/>
          </a:bodyPr>
          <a:lstStyle/>
          <a:p>
            <a:pPr algn="ctr"/>
            <a:r>
              <a:rPr lang="en-GB" sz="5400" b="1" dirty="0"/>
              <a:t>Thank you, any questions?</a:t>
            </a:r>
          </a:p>
        </p:txBody>
      </p:sp>
    </p:spTree>
    <p:extLst>
      <p:ext uri="{BB962C8B-B14F-4D97-AF65-F5344CB8AC3E}">
        <p14:creationId xmlns:p14="http://schemas.microsoft.com/office/powerpoint/2010/main" val="3433177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633" y="-114300"/>
            <a:ext cx="7772400" cy="1143000"/>
          </a:xfrm>
        </p:spPr>
        <p:txBody>
          <a:bodyPr>
            <a:normAutofit/>
          </a:bodyPr>
          <a:lstStyle/>
          <a:p>
            <a:r>
              <a:rPr lang="en-GB" sz="4400" dirty="0"/>
              <a:t>Arguing </a:t>
            </a:r>
            <a:r>
              <a:rPr lang="en-GB" sz="4400" i="1" dirty="0"/>
              <a:t>for</a:t>
            </a:r>
            <a:r>
              <a:rPr lang="en-GB" sz="4400" dirty="0"/>
              <a:t> theory</a:t>
            </a:r>
          </a:p>
        </p:txBody>
      </p:sp>
      <p:sp>
        <p:nvSpPr>
          <p:cNvPr id="6" name="Content Placeholder 2">
            <a:extLst>
              <a:ext uri="{FF2B5EF4-FFF2-40B4-BE49-F238E27FC236}">
                <a16:creationId xmlns:a16="http://schemas.microsoft.com/office/drawing/2014/main" id="{68C201BA-1565-4694-ADE9-4672F15F329C}"/>
              </a:ext>
            </a:extLst>
          </p:cNvPr>
          <p:cNvSpPr>
            <a:spLocks noGrp="1"/>
          </p:cNvSpPr>
          <p:nvPr>
            <p:ph sz="quarter" idx="1"/>
          </p:nvPr>
        </p:nvSpPr>
        <p:spPr>
          <a:xfrm>
            <a:off x="377959" y="924923"/>
            <a:ext cx="8483408" cy="5475877"/>
          </a:xfrm>
        </p:spPr>
        <p:txBody>
          <a:bodyPr>
            <a:noAutofit/>
          </a:bodyPr>
          <a:lstStyle/>
          <a:p>
            <a:pPr marL="0" indent="0">
              <a:buNone/>
            </a:pPr>
            <a:endParaRPr lang="en-GB" sz="2400" dirty="0">
              <a:solidFill>
                <a:srgbClr val="002060"/>
              </a:solidFill>
              <a:latin typeface="Abadi" panose="020B0604020104020204" pitchFamily="34" charset="0"/>
            </a:endParaRPr>
          </a:p>
          <a:p>
            <a:pPr marL="0" indent="0">
              <a:buNone/>
            </a:pPr>
            <a:r>
              <a:rPr lang="en-GB" sz="2400" dirty="0">
                <a:solidFill>
                  <a:srgbClr val="002060"/>
                </a:solidFill>
                <a:latin typeface="Abadi" panose="020B0604020104020204" pitchFamily="34" charset="0"/>
              </a:rPr>
              <a:t>“Abstract philosophizing may strike you as irritating, distracting you from the main task in hand… Why on earth must you bother with philosophy? The short answer is that you cannot avoid it, whether you like it or not!” (Graham 1997, 7-8) </a:t>
            </a:r>
          </a:p>
          <a:p>
            <a:pPr marL="0" indent="0">
              <a:buNone/>
            </a:pPr>
            <a:endParaRPr lang="en-GB" sz="2400" dirty="0">
              <a:solidFill>
                <a:srgbClr val="002060"/>
              </a:solidFill>
              <a:latin typeface="Abadi" panose="020B0604020104020204" pitchFamily="34" charset="0"/>
            </a:endParaRPr>
          </a:p>
          <a:p>
            <a:pPr marL="0" indent="0">
              <a:buNone/>
            </a:pPr>
            <a:r>
              <a:rPr lang="en-GB" sz="2400" dirty="0">
                <a:solidFill>
                  <a:schemeClr val="tx1">
                    <a:lumMod val="85000"/>
                    <a:lumOff val="15000"/>
                  </a:schemeClr>
                </a:solidFill>
                <a:latin typeface="Abadi" panose="020B0604020104020204" pitchFamily="34" charset="0"/>
              </a:rPr>
              <a:t>“The way to understand theory is to start by recognizing that everyone is (always and already) using it to construct meaning. All ways of looking at things – (our) ideological positions, values and morals, notions of relevance and utility, all expectations, ways of classifying – are theoretical… This applies in everyday life and in the natural sciences just as in the arts, humanities and social sciences” (</a:t>
            </a:r>
            <a:r>
              <a:rPr lang="en-GB" sz="2400" dirty="0" err="1">
                <a:solidFill>
                  <a:schemeClr val="tx1">
                    <a:lumMod val="85000"/>
                    <a:lumOff val="15000"/>
                  </a:schemeClr>
                </a:solidFill>
                <a:latin typeface="Abadi" panose="020B0604020104020204" pitchFamily="34" charset="0"/>
              </a:rPr>
              <a:t>Shurmer</a:t>
            </a:r>
            <a:r>
              <a:rPr lang="en-GB" sz="2400" dirty="0">
                <a:solidFill>
                  <a:schemeClr val="tx1">
                    <a:lumMod val="85000"/>
                    <a:lumOff val="15000"/>
                  </a:schemeClr>
                </a:solidFill>
                <a:latin typeface="Abadi" panose="020B0604020104020204" pitchFamily="34" charset="0"/>
              </a:rPr>
              <a:t>-Smith 2002, 11</a:t>
            </a:r>
            <a:r>
              <a:rPr lang="en-GB" sz="2400" dirty="0">
                <a:solidFill>
                  <a:srgbClr val="002060"/>
                </a:solidFill>
                <a:latin typeface="Abadi" panose="020B0604020104020204" pitchFamily="34" charset="0"/>
              </a:rPr>
              <a:t>) </a:t>
            </a:r>
          </a:p>
          <a:p>
            <a:pPr marL="0" indent="0">
              <a:buNone/>
            </a:pPr>
            <a:endParaRPr lang="en-GB" sz="2400" b="1" dirty="0">
              <a:solidFill>
                <a:srgbClr val="002060"/>
              </a:solidFill>
              <a:latin typeface="Abadi" panose="020B0604020104020204" pitchFamily="34" charset="0"/>
            </a:endParaRPr>
          </a:p>
        </p:txBody>
      </p:sp>
    </p:spTree>
    <p:extLst>
      <p:ext uri="{BB962C8B-B14F-4D97-AF65-F5344CB8AC3E}">
        <p14:creationId xmlns:p14="http://schemas.microsoft.com/office/powerpoint/2010/main" val="240059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888" y="-153448"/>
            <a:ext cx="7772400" cy="1143000"/>
          </a:xfrm>
        </p:spPr>
        <p:txBody>
          <a:bodyPr>
            <a:normAutofit/>
          </a:bodyPr>
          <a:lstStyle/>
          <a:p>
            <a:r>
              <a:rPr lang="en-GB" sz="4400" dirty="0"/>
              <a:t>Structure of talk </a:t>
            </a:r>
          </a:p>
        </p:txBody>
      </p:sp>
      <p:sp>
        <p:nvSpPr>
          <p:cNvPr id="4" name="Rectangle 1"/>
          <p:cNvSpPr>
            <a:spLocks noChangeArrowheads="1"/>
          </p:cNvSpPr>
          <p:nvPr/>
        </p:nvSpPr>
        <p:spPr bwMode="auto">
          <a:xfrm>
            <a:off x="2020888" y="1893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solidFill>
                <a:prstClr val="black"/>
              </a:solidFill>
              <a:latin typeface="Arial" pitchFamily="34" charset="0"/>
              <a:cs typeface="Arial" pitchFamily="34" charset="0"/>
            </a:endParaRPr>
          </a:p>
        </p:txBody>
      </p:sp>
      <p:sp>
        <p:nvSpPr>
          <p:cNvPr id="5" name="Content Placeholder 2"/>
          <p:cNvSpPr txBox="1">
            <a:spLocks/>
          </p:cNvSpPr>
          <p:nvPr/>
        </p:nvSpPr>
        <p:spPr>
          <a:xfrm>
            <a:off x="457328" y="989552"/>
            <a:ext cx="8219312" cy="524728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indent="-514350" algn="just">
              <a:buFont typeface="+mj-lt"/>
              <a:buAutoNum type="arabicPeriod"/>
            </a:pPr>
            <a:endParaRPr lang="en-GB" sz="2600" b="1" dirty="0">
              <a:solidFill>
                <a:srgbClr val="002060"/>
              </a:solidFill>
              <a:latin typeface="Franklin Gothic Book" panose="020B0503020102020204" pitchFamily="34" charset="0"/>
            </a:endParaRPr>
          </a:p>
          <a:p>
            <a:pPr marL="514350" indent="-514350" algn="just">
              <a:buFont typeface="+mj-lt"/>
              <a:buAutoNum type="arabicPeriod"/>
            </a:pPr>
            <a:endParaRPr lang="en-GB" sz="2600" b="1" dirty="0">
              <a:latin typeface="Franklin Gothic Book" panose="020B0503020102020204" pitchFamily="34" charset="0"/>
            </a:endParaRPr>
          </a:p>
        </p:txBody>
      </p:sp>
      <p:pic>
        <p:nvPicPr>
          <p:cNvPr id="9" name="Picture 8"/>
          <p:cNvPicPr>
            <a:picLocks noChangeAspect="1"/>
          </p:cNvPicPr>
          <p:nvPr/>
        </p:nvPicPr>
        <p:blipFill>
          <a:blip r:embed="rId3"/>
          <a:stretch>
            <a:fillRect/>
          </a:stretch>
        </p:blipFill>
        <p:spPr>
          <a:xfrm>
            <a:off x="365888" y="4765040"/>
            <a:ext cx="2828152" cy="1652152"/>
          </a:xfrm>
          <a:prstGeom prst="rect">
            <a:avLst/>
          </a:prstGeom>
        </p:spPr>
      </p:pic>
      <p:pic>
        <p:nvPicPr>
          <p:cNvPr id="10" name="Picture 9"/>
          <p:cNvPicPr>
            <a:picLocks noChangeAspect="1"/>
          </p:cNvPicPr>
          <p:nvPr/>
        </p:nvPicPr>
        <p:blipFill>
          <a:blip r:embed="rId4"/>
          <a:stretch>
            <a:fillRect/>
          </a:stretch>
        </p:blipFill>
        <p:spPr>
          <a:xfrm>
            <a:off x="3285480" y="4765040"/>
            <a:ext cx="2364414" cy="1652152"/>
          </a:xfrm>
          <a:prstGeom prst="rect">
            <a:avLst/>
          </a:prstGeom>
        </p:spPr>
      </p:pic>
      <p:pic>
        <p:nvPicPr>
          <p:cNvPr id="11" name="Picture 10"/>
          <p:cNvPicPr>
            <a:picLocks noChangeAspect="1"/>
          </p:cNvPicPr>
          <p:nvPr/>
        </p:nvPicPr>
        <p:blipFill>
          <a:blip r:embed="rId5"/>
          <a:stretch>
            <a:fillRect/>
          </a:stretch>
        </p:blipFill>
        <p:spPr>
          <a:xfrm>
            <a:off x="5741334" y="4765041"/>
            <a:ext cx="2935306" cy="1652152"/>
          </a:xfrm>
          <a:prstGeom prst="rect">
            <a:avLst/>
          </a:prstGeom>
        </p:spPr>
      </p:pic>
      <p:sp>
        <p:nvSpPr>
          <p:cNvPr id="3" name="Rectangle 2">
            <a:extLst>
              <a:ext uri="{FF2B5EF4-FFF2-40B4-BE49-F238E27FC236}">
                <a16:creationId xmlns:a16="http://schemas.microsoft.com/office/drawing/2014/main" id="{02A09DB3-4D95-41E0-AC39-467AD48E1BA6}"/>
              </a:ext>
            </a:extLst>
          </p:cNvPr>
          <p:cNvSpPr/>
          <p:nvPr/>
        </p:nvSpPr>
        <p:spPr>
          <a:xfrm>
            <a:off x="421531" y="1138358"/>
            <a:ext cx="8092312" cy="2800767"/>
          </a:xfrm>
          <a:prstGeom prst="rect">
            <a:avLst/>
          </a:prstGeom>
        </p:spPr>
        <p:txBody>
          <a:bodyPr wrap="square">
            <a:spAutoFit/>
          </a:bodyPr>
          <a:lstStyle/>
          <a:p>
            <a:pPr marL="457200" indent="-457200">
              <a:buClr>
                <a:srgbClr val="FF3300"/>
              </a:buClr>
              <a:buSzPct val="112000"/>
              <a:buFont typeface="+mj-lt"/>
              <a:buAutoNum type="arabicPeriod"/>
            </a:pPr>
            <a:r>
              <a:rPr lang="en-GB" sz="2200" b="1" dirty="0">
                <a:latin typeface="Abadi" panose="020B0604020104020204" pitchFamily="34" charset="0"/>
              </a:rPr>
              <a:t>Setting the scene: </a:t>
            </a:r>
            <a:r>
              <a:rPr lang="en-GB" sz="2200" dirty="0">
                <a:latin typeface="Abadi" panose="020B0604020104020204" pitchFamily="34" charset="0"/>
              </a:rPr>
              <a:t>What is governance, what is resilience?;</a:t>
            </a:r>
          </a:p>
          <a:p>
            <a:pPr marL="457200" indent="-457200">
              <a:buClr>
                <a:srgbClr val="FF3300"/>
              </a:buClr>
              <a:buSzPct val="112000"/>
              <a:buFont typeface="+mj-lt"/>
              <a:buAutoNum type="arabicPeriod"/>
            </a:pPr>
            <a:endParaRPr lang="en-GB" sz="2200" dirty="0">
              <a:latin typeface="Abadi" panose="020B0604020104020204" pitchFamily="34" charset="0"/>
            </a:endParaRPr>
          </a:p>
          <a:p>
            <a:pPr marL="457200" indent="-457200">
              <a:buClr>
                <a:srgbClr val="FF3300"/>
              </a:buClr>
              <a:buSzPct val="112000"/>
              <a:buFont typeface="+mj-lt"/>
              <a:buAutoNum type="arabicPeriod"/>
            </a:pPr>
            <a:r>
              <a:rPr lang="en-GB" sz="2200" b="1" dirty="0">
                <a:latin typeface="Abadi" panose="020B0604020104020204" pitchFamily="34" charset="0"/>
              </a:rPr>
              <a:t>One size, one type fits all: </a:t>
            </a:r>
            <a:r>
              <a:rPr lang="en-GB" sz="2200" dirty="0">
                <a:latin typeface="Abadi" panose="020B0604020104020204" pitchFamily="34" charset="0"/>
              </a:rPr>
              <a:t>Typifying/territorialising resilience governance?</a:t>
            </a:r>
          </a:p>
          <a:p>
            <a:pPr marL="457200" indent="-457200">
              <a:buClr>
                <a:srgbClr val="FF3300"/>
              </a:buClr>
              <a:buSzPct val="112000"/>
              <a:buFont typeface="+mj-lt"/>
              <a:buAutoNum type="arabicPeriod"/>
            </a:pPr>
            <a:endParaRPr lang="en-GB" sz="2200" dirty="0">
              <a:latin typeface="Abadi" panose="020B0604020104020204" pitchFamily="34" charset="0"/>
            </a:endParaRPr>
          </a:p>
          <a:p>
            <a:pPr marL="457200" indent="-457200">
              <a:buClr>
                <a:srgbClr val="FF3300"/>
              </a:buClr>
              <a:buSzPct val="112000"/>
              <a:buFont typeface="+mj-lt"/>
              <a:buAutoNum type="arabicPeriod"/>
            </a:pPr>
            <a:r>
              <a:rPr lang="en-GB" sz="2200" b="1" dirty="0">
                <a:latin typeface="Abadi" panose="020B0604020104020204" pitchFamily="34" charset="0"/>
              </a:rPr>
              <a:t>A Geo-approach: </a:t>
            </a:r>
            <a:r>
              <a:rPr lang="en-GB" sz="2200" dirty="0">
                <a:latin typeface="Abadi" panose="020B0604020104020204" pitchFamily="34" charset="0"/>
              </a:rPr>
              <a:t>suggesting</a:t>
            </a:r>
            <a:r>
              <a:rPr lang="en-GB" sz="2200" b="1" dirty="0">
                <a:latin typeface="Abadi" panose="020B0604020104020204" pitchFamily="34" charset="0"/>
              </a:rPr>
              <a:t> </a:t>
            </a:r>
            <a:r>
              <a:rPr lang="en-GB" sz="2200" dirty="0">
                <a:latin typeface="Abadi" panose="020B0604020104020204" pitchFamily="34" charset="0"/>
              </a:rPr>
              <a:t>a way forwards;</a:t>
            </a:r>
          </a:p>
          <a:p>
            <a:pPr marL="457200" indent="-457200">
              <a:buClr>
                <a:srgbClr val="FF3300"/>
              </a:buClr>
              <a:buSzPct val="112000"/>
              <a:buFont typeface="+mj-lt"/>
              <a:buAutoNum type="arabicPeriod"/>
            </a:pPr>
            <a:endParaRPr lang="en-GB" sz="2200" dirty="0">
              <a:latin typeface="Abadi" panose="020B0604020104020204" pitchFamily="34" charset="0"/>
            </a:endParaRPr>
          </a:p>
          <a:p>
            <a:pPr marL="457200" indent="-457200">
              <a:buClr>
                <a:srgbClr val="FF3300"/>
              </a:buClr>
              <a:buSzPct val="112000"/>
              <a:buFont typeface="+mj-lt"/>
              <a:buAutoNum type="arabicPeriod"/>
            </a:pPr>
            <a:r>
              <a:rPr lang="en-GB" sz="2200" b="1" dirty="0">
                <a:latin typeface="Abadi" panose="020B0604020104020204" pitchFamily="34" charset="0"/>
              </a:rPr>
              <a:t>Beyond the ‘one size’ fits</a:t>
            </a:r>
            <a:r>
              <a:rPr lang="en-GB" sz="2200" dirty="0">
                <a:latin typeface="Abadi" panose="020B0604020104020204" pitchFamily="34" charset="0"/>
              </a:rPr>
              <a:t>: beyond borders?</a:t>
            </a:r>
          </a:p>
        </p:txBody>
      </p:sp>
    </p:spTree>
    <p:extLst>
      <p:ext uri="{BB962C8B-B14F-4D97-AF65-F5344CB8AC3E}">
        <p14:creationId xmlns:p14="http://schemas.microsoft.com/office/powerpoint/2010/main" val="105657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2264" y="5404500"/>
            <a:ext cx="8792273" cy="1077218"/>
          </a:xfrm>
          <a:prstGeom prst="rect">
            <a:avLst/>
          </a:prstGeom>
          <a:noFill/>
        </p:spPr>
        <p:txBody>
          <a:bodyPr wrap="square" rtlCol="0">
            <a:spAutoFit/>
          </a:bodyPr>
          <a:lstStyle/>
          <a:p>
            <a:pPr algn="ctr"/>
            <a:r>
              <a:rPr lang="en-US" sz="3200" dirty="0">
                <a:solidFill>
                  <a:srgbClr val="FF0000"/>
                </a:solidFill>
              </a:rPr>
              <a:t>1.</a:t>
            </a:r>
            <a:r>
              <a:rPr lang="en-GB" sz="3200" dirty="0">
                <a:solidFill>
                  <a:srgbClr val="FF0000"/>
                </a:solidFill>
              </a:rPr>
              <a:t> </a:t>
            </a:r>
            <a:r>
              <a:rPr lang="en-GB" sz="3200" b="1" dirty="0"/>
              <a:t>Setting the scene:</a:t>
            </a:r>
          </a:p>
          <a:p>
            <a:pPr algn="ctr"/>
            <a:r>
              <a:rPr lang="en-GB" sz="3200" b="1" dirty="0"/>
              <a:t> </a:t>
            </a:r>
            <a:r>
              <a:rPr lang="en-GB" sz="3200" dirty="0"/>
              <a:t>What is governance, what is resilience?</a:t>
            </a:r>
            <a:endParaRPr lang="en-US" dirty="0"/>
          </a:p>
        </p:txBody>
      </p:sp>
      <p:pic>
        <p:nvPicPr>
          <p:cNvPr id="4" name="Picture 3">
            <a:extLst>
              <a:ext uri="{FF2B5EF4-FFF2-40B4-BE49-F238E27FC236}">
                <a16:creationId xmlns:a16="http://schemas.microsoft.com/office/drawing/2014/main" id="{EC6E31CE-C605-426C-9691-216BCD0AE5CB}"/>
              </a:ext>
            </a:extLst>
          </p:cNvPr>
          <p:cNvPicPr>
            <a:picLocks noChangeAspect="1"/>
          </p:cNvPicPr>
          <p:nvPr/>
        </p:nvPicPr>
        <p:blipFill>
          <a:blip r:embed="rId3"/>
          <a:stretch>
            <a:fillRect/>
          </a:stretch>
        </p:blipFill>
        <p:spPr>
          <a:xfrm>
            <a:off x="0" y="1"/>
            <a:ext cx="9144000" cy="5170516"/>
          </a:xfrm>
          <a:prstGeom prst="rect">
            <a:avLst/>
          </a:prstGeom>
        </p:spPr>
      </p:pic>
    </p:spTree>
    <p:extLst>
      <p:ext uri="{BB962C8B-B14F-4D97-AF65-F5344CB8AC3E}">
        <p14:creationId xmlns:p14="http://schemas.microsoft.com/office/powerpoint/2010/main" val="2187790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888" y="-299517"/>
            <a:ext cx="7772400" cy="1143000"/>
          </a:xfrm>
        </p:spPr>
        <p:txBody>
          <a:bodyPr>
            <a:normAutofit/>
          </a:bodyPr>
          <a:lstStyle/>
          <a:p>
            <a:r>
              <a:rPr lang="en-GB" sz="4400" dirty="0"/>
              <a:t>Governance </a:t>
            </a:r>
          </a:p>
        </p:txBody>
      </p:sp>
      <p:sp>
        <p:nvSpPr>
          <p:cNvPr id="4" name="Rectangle 1"/>
          <p:cNvSpPr>
            <a:spLocks noChangeArrowheads="1"/>
          </p:cNvSpPr>
          <p:nvPr/>
        </p:nvSpPr>
        <p:spPr bwMode="auto">
          <a:xfrm>
            <a:off x="2020888" y="1893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solidFill>
                <a:prstClr val="black"/>
              </a:solidFill>
              <a:latin typeface="Arial" pitchFamily="34" charset="0"/>
              <a:cs typeface="Arial" pitchFamily="34" charset="0"/>
            </a:endParaRPr>
          </a:p>
        </p:txBody>
      </p:sp>
      <p:sp>
        <p:nvSpPr>
          <p:cNvPr id="5" name="Content Placeholder 2"/>
          <p:cNvSpPr txBox="1">
            <a:spLocks/>
          </p:cNvSpPr>
          <p:nvPr/>
        </p:nvSpPr>
        <p:spPr>
          <a:xfrm>
            <a:off x="457328" y="989552"/>
            <a:ext cx="8219312" cy="524728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indent="-514350" algn="just">
              <a:buFont typeface="+mj-lt"/>
              <a:buAutoNum type="arabicPeriod"/>
            </a:pPr>
            <a:endParaRPr lang="en-GB" sz="2600" b="1" dirty="0">
              <a:solidFill>
                <a:srgbClr val="002060"/>
              </a:solidFill>
              <a:latin typeface="Franklin Gothic Book" panose="020B0503020102020204" pitchFamily="34" charset="0"/>
            </a:endParaRPr>
          </a:p>
          <a:p>
            <a:pPr marL="514350" indent="-514350" algn="just">
              <a:buFont typeface="+mj-lt"/>
              <a:buAutoNum type="arabicPeriod"/>
            </a:pPr>
            <a:endParaRPr lang="en-GB" sz="2600" b="1" dirty="0">
              <a:latin typeface="Franklin Gothic Book" panose="020B0503020102020204" pitchFamily="34" charset="0"/>
            </a:endParaRPr>
          </a:p>
        </p:txBody>
      </p:sp>
      <p:pic>
        <p:nvPicPr>
          <p:cNvPr id="9" name="Picture 8"/>
          <p:cNvPicPr>
            <a:picLocks noChangeAspect="1"/>
          </p:cNvPicPr>
          <p:nvPr/>
        </p:nvPicPr>
        <p:blipFill>
          <a:blip r:embed="rId3"/>
          <a:stretch>
            <a:fillRect/>
          </a:stretch>
        </p:blipFill>
        <p:spPr>
          <a:xfrm>
            <a:off x="345705" y="4934870"/>
            <a:ext cx="2828152" cy="1652152"/>
          </a:xfrm>
          <a:prstGeom prst="rect">
            <a:avLst/>
          </a:prstGeom>
        </p:spPr>
      </p:pic>
      <p:pic>
        <p:nvPicPr>
          <p:cNvPr id="10" name="Picture 9"/>
          <p:cNvPicPr>
            <a:picLocks noChangeAspect="1"/>
          </p:cNvPicPr>
          <p:nvPr/>
        </p:nvPicPr>
        <p:blipFill>
          <a:blip r:embed="rId4"/>
          <a:stretch>
            <a:fillRect/>
          </a:stretch>
        </p:blipFill>
        <p:spPr>
          <a:xfrm>
            <a:off x="3309947" y="4934870"/>
            <a:ext cx="2364414" cy="1652152"/>
          </a:xfrm>
          <a:prstGeom prst="rect">
            <a:avLst/>
          </a:prstGeom>
        </p:spPr>
      </p:pic>
      <p:pic>
        <p:nvPicPr>
          <p:cNvPr id="11" name="Picture 10"/>
          <p:cNvPicPr>
            <a:picLocks noChangeAspect="1"/>
          </p:cNvPicPr>
          <p:nvPr/>
        </p:nvPicPr>
        <p:blipFill>
          <a:blip r:embed="rId5"/>
          <a:stretch>
            <a:fillRect/>
          </a:stretch>
        </p:blipFill>
        <p:spPr>
          <a:xfrm>
            <a:off x="5761517" y="4934870"/>
            <a:ext cx="2935306" cy="1652152"/>
          </a:xfrm>
          <a:prstGeom prst="rect">
            <a:avLst/>
          </a:prstGeom>
        </p:spPr>
      </p:pic>
      <p:sp>
        <p:nvSpPr>
          <p:cNvPr id="3" name="Rectangle 2">
            <a:extLst>
              <a:ext uri="{FF2B5EF4-FFF2-40B4-BE49-F238E27FC236}">
                <a16:creationId xmlns:a16="http://schemas.microsoft.com/office/drawing/2014/main" id="{02A09DB3-4D95-41E0-AC39-467AD48E1BA6}"/>
              </a:ext>
            </a:extLst>
          </p:cNvPr>
          <p:cNvSpPr/>
          <p:nvPr/>
        </p:nvSpPr>
        <p:spPr>
          <a:xfrm>
            <a:off x="467714" y="799524"/>
            <a:ext cx="8330581" cy="4139595"/>
          </a:xfrm>
          <a:prstGeom prst="rect">
            <a:avLst/>
          </a:prstGeom>
        </p:spPr>
        <p:txBody>
          <a:bodyPr wrap="square">
            <a:spAutoFit/>
          </a:bodyPr>
          <a:lstStyle/>
          <a:p>
            <a:pPr marL="342900" indent="-342900">
              <a:buClr>
                <a:srgbClr val="FF3300"/>
              </a:buClr>
              <a:buSzPct val="112000"/>
              <a:buFont typeface="Arial" panose="020B0604020202020204" pitchFamily="34" charset="0"/>
              <a:buChar char="•"/>
            </a:pPr>
            <a:r>
              <a:rPr lang="en-GB" sz="2200" dirty="0">
                <a:latin typeface="Abadi" panose="020B0604020104020204" pitchFamily="34" charset="0"/>
              </a:rPr>
              <a:t>Governance is a process of </a:t>
            </a:r>
            <a:r>
              <a:rPr lang="en-GB" sz="2200" b="1" dirty="0">
                <a:latin typeface="Abadi" panose="020B0604020104020204" pitchFamily="34" charset="0"/>
              </a:rPr>
              <a:t>deciding, managing, controlling, organising a set of activities, practices, people, resources, spaces. </a:t>
            </a:r>
          </a:p>
          <a:p>
            <a:pPr marL="342900" indent="-342900">
              <a:buClr>
                <a:srgbClr val="FF3300"/>
              </a:buClr>
              <a:buSzPct val="112000"/>
              <a:buFont typeface="Arial" panose="020B0604020202020204" pitchFamily="34" charset="0"/>
              <a:buChar char="•"/>
            </a:pPr>
            <a:endParaRPr lang="en-GB" sz="2200" dirty="0">
              <a:latin typeface="Abadi" panose="020B0604020104020204" pitchFamily="34" charset="0"/>
            </a:endParaRPr>
          </a:p>
          <a:p>
            <a:pPr marL="342900" indent="-342900">
              <a:buClr>
                <a:srgbClr val="FF3300"/>
              </a:buClr>
              <a:buSzPct val="112000"/>
              <a:buFont typeface="Arial" panose="020B0604020202020204" pitchFamily="34" charset="0"/>
              <a:buChar char="•"/>
            </a:pPr>
            <a:r>
              <a:rPr lang="en-GB" sz="2200" dirty="0">
                <a:solidFill>
                  <a:srgbClr val="002060"/>
                </a:solidFill>
                <a:latin typeface="Abadi" panose="020B0604020104020204" pitchFamily="34" charset="0"/>
              </a:rPr>
              <a:t>It is always </a:t>
            </a:r>
            <a:r>
              <a:rPr lang="en-GB" sz="2200" b="1" dirty="0">
                <a:solidFill>
                  <a:srgbClr val="002060"/>
                </a:solidFill>
                <a:latin typeface="Abadi" panose="020B0604020104020204" pitchFamily="34" charset="0"/>
              </a:rPr>
              <a:t>foregrounded on information </a:t>
            </a:r>
            <a:r>
              <a:rPr lang="en-GB" sz="2200" dirty="0">
                <a:solidFill>
                  <a:srgbClr val="002060"/>
                </a:solidFill>
                <a:latin typeface="Abadi" panose="020B0604020104020204" pitchFamily="34" charset="0"/>
              </a:rPr>
              <a:t>from a variety of angles and spheres from “</a:t>
            </a:r>
            <a:r>
              <a:rPr lang="en-GB" altLang="en-US" sz="2200" dirty="0">
                <a:solidFill>
                  <a:srgbClr val="002060"/>
                </a:solidFill>
                <a:latin typeface="Abadi" panose="020B0604020104020204" pitchFamily="34" charset="0"/>
              </a:rPr>
              <a:t>a wide range of actors in the production of policy outcomes, including NGOs, private companies, pressure groups, and social movements as well as those state institutions traditionally regarded as part of government” (Johnston et al. 2002, 317).</a:t>
            </a:r>
          </a:p>
          <a:p>
            <a:pPr marL="342900" indent="-342900">
              <a:buClr>
                <a:srgbClr val="FF3300"/>
              </a:buClr>
              <a:buSzPct val="112000"/>
              <a:buFont typeface="Arial" panose="020B0604020202020204" pitchFamily="34" charset="0"/>
              <a:buChar char="•"/>
            </a:pPr>
            <a:endParaRPr lang="en-GB" sz="1100" dirty="0">
              <a:latin typeface="Abadi" panose="020B0604020104020204" pitchFamily="34" charset="0"/>
            </a:endParaRPr>
          </a:p>
          <a:p>
            <a:pPr marL="342900" indent="-342900">
              <a:buClr>
                <a:srgbClr val="FF3300"/>
              </a:buClr>
              <a:buSzPct val="112000"/>
              <a:buFont typeface="Arial" panose="020B0604020202020204" pitchFamily="34" charset="0"/>
              <a:buChar char="•"/>
            </a:pPr>
            <a:r>
              <a:rPr lang="en-GB" sz="2200" dirty="0">
                <a:latin typeface="Abadi" panose="020B0604020104020204" pitchFamily="34" charset="0"/>
              </a:rPr>
              <a:t>Governance refers to an </a:t>
            </a:r>
            <a:r>
              <a:rPr lang="en-GB" sz="2200" b="1" dirty="0">
                <a:latin typeface="Abadi" panose="020B0604020104020204" pitchFamily="34" charset="0"/>
              </a:rPr>
              <a:t>‘art or practice of governing’ </a:t>
            </a:r>
            <a:r>
              <a:rPr lang="en-GB" sz="2200" dirty="0">
                <a:latin typeface="Abadi" panose="020B0604020104020204" pitchFamily="34" charset="0"/>
              </a:rPr>
              <a:t>(Johnston et al. 2002, 317) </a:t>
            </a:r>
          </a:p>
        </p:txBody>
      </p:sp>
    </p:spTree>
    <p:extLst>
      <p:ext uri="{BB962C8B-B14F-4D97-AF65-F5344CB8AC3E}">
        <p14:creationId xmlns:p14="http://schemas.microsoft.com/office/powerpoint/2010/main" val="127760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888" y="-153448"/>
            <a:ext cx="7772400" cy="1143000"/>
          </a:xfrm>
        </p:spPr>
        <p:txBody>
          <a:bodyPr>
            <a:normAutofit/>
          </a:bodyPr>
          <a:lstStyle/>
          <a:p>
            <a:r>
              <a:rPr lang="en-GB" sz="4400" dirty="0"/>
              <a:t>Governance </a:t>
            </a:r>
          </a:p>
        </p:txBody>
      </p:sp>
      <p:sp>
        <p:nvSpPr>
          <p:cNvPr id="4" name="Rectangle 1"/>
          <p:cNvSpPr>
            <a:spLocks noChangeArrowheads="1"/>
          </p:cNvSpPr>
          <p:nvPr/>
        </p:nvSpPr>
        <p:spPr bwMode="auto">
          <a:xfrm>
            <a:off x="2020888" y="1893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solidFill>
                <a:prstClr val="black"/>
              </a:solidFill>
              <a:latin typeface="Arial" pitchFamily="34" charset="0"/>
              <a:cs typeface="Arial" pitchFamily="34" charset="0"/>
            </a:endParaRPr>
          </a:p>
        </p:txBody>
      </p:sp>
      <p:sp>
        <p:nvSpPr>
          <p:cNvPr id="5" name="Content Placeholder 2"/>
          <p:cNvSpPr txBox="1">
            <a:spLocks/>
          </p:cNvSpPr>
          <p:nvPr/>
        </p:nvSpPr>
        <p:spPr>
          <a:xfrm>
            <a:off x="457328" y="989552"/>
            <a:ext cx="8219312" cy="524728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indent="-514350" algn="just">
              <a:buFont typeface="+mj-lt"/>
              <a:buAutoNum type="arabicPeriod"/>
            </a:pPr>
            <a:endParaRPr lang="en-GB" sz="2600" b="1" dirty="0">
              <a:solidFill>
                <a:srgbClr val="002060"/>
              </a:solidFill>
              <a:latin typeface="Franklin Gothic Book" panose="020B0503020102020204" pitchFamily="34" charset="0"/>
            </a:endParaRPr>
          </a:p>
          <a:p>
            <a:pPr marL="514350" indent="-514350" algn="just">
              <a:buFont typeface="+mj-lt"/>
              <a:buAutoNum type="arabicPeriod"/>
            </a:pPr>
            <a:endParaRPr lang="en-GB" sz="2600" b="1" dirty="0">
              <a:latin typeface="Franklin Gothic Book" panose="020B0503020102020204" pitchFamily="34" charset="0"/>
            </a:endParaRPr>
          </a:p>
        </p:txBody>
      </p:sp>
      <p:pic>
        <p:nvPicPr>
          <p:cNvPr id="9" name="Picture 8"/>
          <p:cNvPicPr>
            <a:picLocks noChangeAspect="1"/>
          </p:cNvPicPr>
          <p:nvPr/>
        </p:nvPicPr>
        <p:blipFill>
          <a:blip r:embed="rId3"/>
          <a:stretch>
            <a:fillRect/>
          </a:stretch>
        </p:blipFill>
        <p:spPr>
          <a:xfrm>
            <a:off x="345705" y="4765040"/>
            <a:ext cx="2828152" cy="1652152"/>
          </a:xfrm>
          <a:prstGeom prst="rect">
            <a:avLst/>
          </a:prstGeom>
        </p:spPr>
      </p:pic>
      <p:pic>
        <p:nvPicPr>
          <p:cNvPr id="10" name="Picture 9"/>
          <p:cNvPicPr>
            <a:picLocks noChangeAspect="1"/>
          </p:cNvPicPr>
          <p:nvPr/>
        </p:nvPicPr>
        <p:blipFill>
          <a:blip r:embed="rId4"/>
          <a:stretch>
            <a:fillRect/>
          </a:stretch>
        </p:blipFill>
        <p:spPr>
          <a:xfrm>
            <a:off x="3285480" y="4765040"/>
            <a:ext cx="2364414" cy="1652152"/>
          </a:xfrm>
          <a:prstGeom prst="rect">
            <a:avLst/>
          </a:prstGeom>
        </p:spPr>
      </p:pic>
      <p:pic>
        <p:nvPicPr>
          <p:cNvPr id="11" name="Picture 10"/>
          <p:cNvPicPr>
            <a:picLocks noChangeAspect="1"/>
          </p:cNvPicPr>
          <p:nvPr/>
        </p:nvPicPr>
        <p:blipFill>
          <a:blip r:embed="rId5"/>
          <a:stretch>
            <a:fillRect/>
          </a:stretch>
        </p:blipFill>
        <p:spPr>
          <a:xfrm>
            <a:off x="5761517" y="4784351"/>
            <a:ext cx="2935306" cy="1652152"/>
          </a:xfrm>
          <a:prstGeom prst="rect">
            <a:avLst/>
          </a:prstGeom>
        </p:spPr>
      </p:pic>
      <p:sp>
        <p:nvSpPr>
          <p:cNvPr id="3" name="Rectangle 2">
            <a:extLst>
              <a:ext uri="{FF2B5EF4-FFF2-40B4-BE49-F238E27FC236}">
                <a16:creationId xmlns:a16="http://schemas.microsoft.com/office/drawing/2014/main" id="{02A09DB3-4D95-41E0-AC39-467AD48E1BA6}"/>
              </a:ext>
            </a:extLst>
          </p:cNvPr>
          <p:cNvSpPr/>
          <p:nvPr/>
        </p:nvSpPr>
        <p:spPr>
          <a:xfrm>
            <a:off x="510876" y="989552"/>
            <a:ext cx="8330581" cy="3477875"/>
          </a:xfrm>
          <a:prstGeom prst="rect">
            <a:avLst/>
          </a:prstGeom>
        </p:spPr>
        <p:txBody>
          <a:bodyPr wrap="square">
            <a:spAutoFit/>
          </a:bodyPr>
          <a:lstStyle/>
          <a:p>
            <a:pPr marL="342900" indent="-342900">
              <a:buClr>
                <a:srgbClr val="FF3300"/>
              </a:buClr>
              <a:buSzPct val="112000"/>
              <a:buFont typeface="Arial" panose="020B0604020202020204" pitchFamily="34" charset="0"/>
              <a:buChar char="•"/>
            </a:pPr>
            <a:r>
              <a:rPr lang="en-GB" sz="2200" dirty="0">
                <a:latin typeface="Abadi" panose="020B0604020104020204" pitchFamily="34" charset="0"/>
              </a:rPr>
              <a:t>Governance “reflects the dramatic intensification of societal [and environmental] complexity which flows from growing functional differentiations of institutional orders within a global’ world” (Jessop 1997, 569). </a:t>
            </a:r>
          </a:p>
          <a:p>
            <a:pPr marL="342900" indent="-342900">
              <a:buClr>
                <a:srgbClr val="FF3300"/>
              </a:buClr>
              <a:buSzPct val="112000"/>
              <a:buFont typeface="Arial" panose="020B0604020202020204" pitchFamily="34" charset="0"/>
              <a:buChar char="•"/>
            </a:pPr>
            <a:endParaRPr lang="en-GB" sz="2200" dirty="0">
              <a:latin typeface="Abadi" panose="020B0604020104020204" pitchFamily="34" charset="0"/>
            </a:endParaRPr>
          </a:p>
          <a:p>
            <a:pPr marL="342900" indent="-342900">
              <a:buClr>
                <a:srgbClr val="FF3300"/>
              </a:buClr>
              <a:buSzPct val="112000"/>
              <a:buFont typeface="Arial" panose="020B0604020202020204" pitchFamily="34" charset="0"/>
              <a:buChar char="•"/>
            </a:pPr>
            <a:r>
              <a:rPr lang="en-GB" sz="2200" dirty="0">
                <a:solidFill>
                  <a:srgbClr val="002060"/>
                </a:solidFill>
                <a:latin typeface="Abadi" panose="020B0604020104020204" pitchFamily="34" charset="0"/>
              </a:rPr>
              <a:t>In other words, our world is complex, so it shouldn’t be driven by a </a:t>
            </a:r>
            <a:r>
              <a:rPr lang="en-GB" sz="2200" b="1" dirty="0">
                <a:solidFill>
                  <a:srgbClr val="002060"/>
                </a:solidFill>
                <a:latin typeface="Abadi" panose="020B0604020104020204" pitchFamily="34" charset="0"/>
              </a:rPr>
              <a:t>single entity </a:t>
            </a:r>
            <a:r>
              <a:rPr lang="en-GB" sz="2200" dirty="0">
                <a:solidFill>
                  <a:srgbClr val="002060"/>
                </a:solidFill>
                <a:latin typeface="Abadi" panose="020B0604020104020204" pitchFamily="34" charset="0"/>
              </a:rPr>
              <a:t>but forms of governance that reflect this complexity. Oddly though, </a:t>
            </a:r>
            <a:r>
              <a:rPr lang="en-GB" sz="2200" b="1" dirty="0">
                <a:solidFill>
                  <a:srgbClr val="002060"/>
                </a:solidFill>
                <a:latin typeface="Abadi" panose="020B0604020104020204" pitchFamily="34" charset="0"/>
              </a:rPr>
              <a:t>we often end up with singular, one-type fits all, area-based tools of doing governance! </a:t>
            </a:r>
          </a:p>
          <a:p>
            <a:pPr marL="342900" indent="-342900">
              <a:buClr>
                <a:srgbClr val="FF3300"/>
              </a:buClr>
              <a:buSzPct val="112000"/>
              <a:buFont typeface="Arial" panose="020B0604020202020204" pitchFamily="34" charset="0"/>
              <a:buChar char="•"/>
            </a:pPr>
            <a:endParaRPr lang="en-GB" sz="2200" dirty="0">
              <a:latin typeface="Abadi" panose="020B0604020104020204" pitchFamily="34" charset="0"/>
            </a:endParaRPr>
          </a:p>
        </p:txBody>
      </p:sp>
    </p:spTree>
    <p:extLst>
      <p:ext uri="{BB962C8B-B14F-4D97-AF65-F5344CB8AC3E}">
        <p14:creationId xmlns:p14="http://schemas.microsoft.com/office/powerpoint/2010/main" val="306096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888" y="-153448"/>
            <a:ext cx="7772400" cy="1143000"/>
          </a:xfrm>
        </p:spPr>
        <p:txBody>
          <a:bodyPr>
            <a:normAutofit/>
          </a:bodyPr>
          <a:lstStyle/>
          <a:p>
            <a:r>
              <a:rPr lang="en-GB" sz="4400" dirty="0"/>
              <a:t>Resilience </a:t>
            </a:r>
          </a:p>
        </p:txBody>
      </p:sp>
      <p:sp>
        <p:nvSpPr>
          <p:cNvPr id="4" name="Rectangle 1"/>
          <p:cNvSpPr>
            <a:spLocks noChangeArrowheads="1"/>
          </p:cNvSpPr>
          <p:nvPr/>
        </p:nvSpPr>
        <p:spPr bwMode="auto">
          <a:xfrm>
            <a:off x="2020888" y="1893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solidFill>
                <a:prstClr val="black"/>
              </a:solidFill>
              <a:latin typeface="Arial" pitchFamily="34" charset="0"/>
              <a:cs typeface="Arial" pitchFamily="34" charset="0"/>
            </a:endParaRPr>
          </a:p>
        </p:txBody>
      </p:sp>
      <p:sp>
        <p:nvSpPr>
          <p:cNvPr id="5" name="Content Placeholder 2"/>
          <p:cNvSpPr txBox="1">
            <a:spLocks/>
          </p:cNvSpPr>
          <p:nvPr/>
        </p:nvSpPr>
        <p:spPr>
          <a:xfrm>
            <a:off x="457328" y="989552"/>
            <a:ext cx="8219312" cy="524728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indent="-514350" algn="just">
              <a:buFont typeface="+mj-lt"/>
              <a:buAutoNum type="arabicPeriod"/>
            </a:pPr>
            <a:endParaRPr lang="en-GB" sz="2600" b="1" dirty="0">
              <a:solidFill>
                <a:srgbClr val="002060"/>
              </a:solidFill>
              <a:latin typeface="Franklin Gothic Book" panose="020B0503020102020204" pitchFamily="34" charset="0"/>
            </a:endParaRPr>
          </a:p>
          <a:p>
            <a:pPr marL="514350" indent="-514350" algn="just">
              <a:buFont typeface="+mj-lt"/>
              <a:buAutoNum type="arabicPeriod"/>
            </a:pPr>
            <a:endParaRPr lang="en-GB" sz="2600" b="1" dirty="0">
              <a:latin typeface="Franklin Gothic Book" panose="020B0503020102020204" pitchFamily="34" charset="0"/>
            </a:endParaRPr>
          </a:p>
        </p:txBody>
      </p:sp>
      <p:pic>
        <p:nvPicPr>
          <p:cNvPr id="9" name="Picture 8"/>
          <p:cNvPicPr>
            <a:picLocks noChangeAspect="1"/>
          </p:cNvPicPr>
          <p:nvPr/>
        </p:nvPicPr>
        <p:blipFill>
          <a:blip r:embed="rId3"/>
          <a:stretch>
            <a:fillRect/>
          </a:stretch>
        </p:blipFill>
        <p:spPr>
          <a:xfrm>
            <a:off x="345705" y="4765040"/>
            <a:ext cx="2828152" cy="1652152"/>
          </a:xfrm>
          <a:prstGeom prst="rect">
            <a:avLst/>
          </a:prstGeom>
        </p:spPr>
      </p:pic>
      <p:pic>
        <p:nvPicPr>
          <p:cNvPr id="10" name="Picture 9"/>
          <p:cNvPicPr>
            <a:picLocks noChangeAspect="1"/>
          </p:cNvPicPr>
          <p:nvPr/>
        </p:nvPicPr>
        <p:blipFill>
          <a:blip r:embed="rId4"/>
          <a:stretch>
            <a:fillRect/>
          </a:stretch>
        </p:blipFill>
        <p:spPr>
          <a:xfrm>
            <a:off x="3285480" y="4765040"/>
            <a:ext cx="2364414" cy="1652152"/>
          </a:xfrm>
          <a:prstGeom prst="rect">
            <a:avLst/>
          </a:prstGeom>
        </p:spPr>
      </p:pic>
      <p:pic>
        <p:nvPicPr>
          <p:cNvPr id="11" name="Picture 10"/>
          <p:cNvPicPr>
            <a:picLocks noChangeAspect="1"/>
          </p:cNvPicPr>
          <p:nvPr/>
        </p:nvPicPr>
        <p:blipFill>
          <a:blip r:embed="rId5"/>
          <a:stretch>
            <a:fillRect/>
          </a:stretch>
        </p:blipFill>
        <p:spPr>
          <a:xfrm>
            <a:off x="5761517" y="4784351"/>
            <a:ext cx="2935306" cy="1652152"/>
          </a:xfrm>
          <a:prstGeom prst="rect">
            <a:avLst/>
          </a:prstGeom>
        </p:spPr>
      </p:pic>
      <p:sp>
        <p:nvSpPr>
          <p:cNvPr id="3" name="Rectangle 2">
            <a:extLst>
              <a:ext uri="{FF2B5EF4-FFF2-40B4-BE49-F238E27FC236}">
                <a16:creationId xmlns:a16="http://schemas.microsoft.com/office/drawing/2014/main" id="{02A09DB3-4D95-41E0-AC39-467AD48E1BA6}"/>
              </a:ext>
            </a:extLst>
          </p:cNvPr>
          <p:cNvSpPr/>
          <p:nvPr/>
        </p:nvSpPr>
        <p:spPr>
          <a:xfrm>
            <a:off x="510876" y="989552"/>
            <a:ext cx="8330581" cy="3477875"/>
          </a:xfrm>
          <a:prstGeom prst="rect">
            <a:avLst/>
          </a:prstGeom>
        </p:spPr>
        <p:txBody>
          <a:bodyPr wrap="square">
            <a:spAutoFit/>
          </a:bodyPr>
          <a:lstStyle/>
          <a:p>
            <a:pPr marL="342900" indent="-342900">
              <a:buClr>
                <a:srgbClr val="FF3300"/>
              </a:buClr>
              <a:buSzPct val="112000"/>
              <a:buFont typeface="Arial" panose="020B0604020202020204" pitchFamily="34" charset="0"/>
              <a:buChar char="•"/>
            </a:pPr>
            <a:r>
              <a:rPr lang="en-GB" sz="2200" dirty="0">
                <a:solidFill>
                  <a:srgbClr val="002060"/>
                </a:solidFill>
                <a:latin typeface="Abadi" panose="020B0604020104020204" pitchFamily="34" charset="0"/>
              </a:rPr>
              <a:t>Resilience refers to (post)political modes of “adapting to and living with a pathological earth” (Grove and Chandler 2017, 85).</a:t>
            </a:r>
          </a:p>
          <a:p>
            <a:pPr marL="342900" indent="-342900">
              <a:buClr>
                <a:srgbClr val="FF3300"/>
              </a:buClr>
              <a:buSzPct val="112000"/>
              <a:buFont typeface="Arial" panose="020B0604020202020204" pitchFamily="34" charset="0"/>
              <a:buChar char="•"/>
            </a:pPr>
            <a:endParaRPr lang="en-GB" sz="2200" dirty="0">
              <a:latin typeface="Abadi" panose="020B0604020104020204" pitchFamily="34" charset="0"/>
            </a:endParaRPr>
          </a:p>
          <a:p>
            <a:pPr marL="342900" indent="-342900">
              <a:buClr>
                <a:srgbClr val="FF3300"/>
              </a:buClr>
              <a:buSzPct val="112000"/>
              <a:buFont typeface="Arial" panose="020B0604020202020204" pitchFamily="34" charset="0"/>
              <a:buChar char="•"/>
            </a:pPr>
            <a:r>
              <a:rPr lang="en-GB" sz="2200" dirty="0">
                <a:latin typeface="Abadi" panose="020B0604020104020204" pitchFamily="34" charset="0"/>
              </a:rPr>
              <a:t>Attention is focused on the future and to modes of responding to, coping with, surviving, planetary threats (Anderson, 2015)</a:t>
            </a:r>
          </a:p>
          <a:p>
            <a:pPr marL="342900" indent="-342900">
              <a:buClr>
                <a:srgbClr val="FF3300"/>
              </a:buClr>
              <a:buSzPct val="112000"/>
              <a:buFont typeface="Arial" panose="020B0604020202020204" pitchFamily="34" charset="0"/>
              <a:buChar char="•"/>
            </a:pPr>
            <a:endParaRPr lang="en-GB" sz="2200" dirty="0">
              <a:solidFill>
                <a:srgbClr val="002060"/>
              </a:solidFill>
              <a:latin typeface="Abadi" panose="020B0604020104020204" pitchFamily="34" charset="0"/>
            </a:endParaRPr>
          </a:p>
          <a:p>
            <a:pPr marL="342900" indent="-342900">
              <a:buClr>
                <a:srgbClr val="FF3300"/>
              </a:buClr>
              <a:buSzPct val="112000"/>
              <a:buFont typeface="Arial" panose="020B0604020202020204" pitchFamily="34" charset="0"/>
              <a:buChar char="•"/>
            </a:pPr>
            <a:r>
              <a:rPr lang="en-GB" sz="2200" dirty="0">
                <a:solidFill>
                  <a:srgbClr val="002060"/>
                </a:solidFill>
                <a:latin typeface="Abadi" panose="020B0604020104020204" pitchFamily="34" charset="0"/>
              </a:rPr>
              <a:t>‘Making resilience’ involves bringing into play different forms of adaptability within spatial and temporal scales to ensure subjects can respond to risk (Grove and Adey 2015). </a:t>
            </a:r>
            <a:endParaRPr lang="en-GB" sz="2200" b="1" dirty="0">
              <a:solidFill>
                <a:srgbClr val="002060"/>
              </a:solidFill>
              <a:latin typeface="Abadi" panose="020B0604020104020204" pitchFamily="34" charset="0"/>
            </a:endParaRPr>
          </a:p>
          <a:p>
            <a:pPr marL="342900" indent="-342900">
              <a:buClr>
                <a:srgbClr val="FF3300"/>
              </a:buClr>
              <a:buSzPct val="112000"/>
              <a:buFont typeface="Arial" panose="020B0604020202020204" pitchFamily="34" charset="0"/>
              <a:buChar char="•"/>
            </a:pPr>
            <a:endParaRPr lang="en-GB" sz="2200" dirty="0">
              <a:latin typeface="Abadi" panose="020B0604020104020204" pitchFamily="34" charset="0"/>
            </a:endParaRPr>
          </a:p>
        </p:txBody>
      </p:sp>
    </p:spTree>
    <p:extLst>
      <p:ext uri="{BB962C8B-B14F-4D97-AF65-F5344CB8AC3E}">
        <p14:creationId xmlns:p14="http://schemas.microsoft.com/office/powerpoint/2010/main" val="234137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TextBox 4"/>
          <p:cNvSpPr txBox="1"/>
          <p:nvPr/>
        </p:nvSpPr>
        <p:spPr>
          <a:xfrm>
            <a:off x="172264" y="5404500"/>
            <a:ext cx="8792273" cy="1077218"/>
          </a:xfrm>
          <a:prstGeom prst="rect">
            <a:avLst/>
          </a:prstGeom>
          <a:noFill/>
        </p:spPr>
        <p:txBody>
          <a:bodyPr wrap="square" rtlCol="0">
            <a:spAutoFit/>
          </a:bodyPr>
          <a:lstStyle/>
          <a:p>
            <a:pPr algn="ctr"/>
            <a:r>
              <a:rPr lang="en-US" sz="3200" dirty="0">
                <a:solidFill>
                  <a:srgbClr val="FF0000"/>
                </a:solidFill>
              </a:rPr>
              <a:t>2.</a:t>
            </a:r>
            <a:r>
              <a:rPr lang="en-GB" sz="3200" b="1" dirty="0">
                <a:solidFill>
                  <a:srgbClr val="FF0000"/>
                </a:solidFill>
              </a:rPr>
              <a:t> </a:t>
            </a:r>
            <a:r>
              <a:rPr lang="en-GB" sz="3200" b="1" dirty="0">
                <a:solidFill>
                  <a:prstClr val="white"/>
                </a:solidFill>
              </a:rPr>
              <a:t>One size, one type fits all: </a:t>
            </a:r>
            <a:r>
              <a:rPr lang="en-GB" sz="3200" dirty="0">
                <a:solidFill>
                  <a:prstClr val="white"/>
                </a:solidFill>
              </a:rPr>
              <a:t>Typifying/territorialising resilience governance</a:t>
            </a:r>
            <a:r>
              <a:rPr lang="en-GB" sz="3200" b="1" dirty="0">
                <a:solidFill>
                  <a:prstClr val="white"/>
                </a:solidFill>
              </a:rPr>
              <a:t>?</a:t>
            </a:r>
            <a:r>
              <a:rPr lang="en-US" dirty="0">
                <a:solidFill>
                  <a:prstClr val="white"/>
                </a:solidFill>
              </a:rPr>
              <a:t>	</a:t>
            </a:r>
            <a:endParaRPr lang="en-US" dirty="0">
              <a:solidFill>
                <a:srgbClr val="001950"/>
              </a:solidFill>
            </a:endParaRPr>
          </a:p>
        </p:txBody>
      </p:sp>
      <p:pic>
        <p:nvPicPr>
          <p:cNvPr id="4" name="Picture 3">
            <a:extLst>
              <a:ext uri="{FF2B5EF4-FFF2-40B4-BE49-F238E27FC236}">
                <a16:creationId xmlns:a16="http://schemas.microsoft.com/office/drawing/2014/main" id="{40E09894-AF61-4DAF-9919-E20F1972A54E}"/>
              </a:ext>
            </a:extLst>
          </p:cNvPr>
          <p:cNvPicPr>
            <a:picLocks noChangeAspect="1"/>
          </p:cNvPicPr>
          <p:nvPr/>
        </p:nvPicPr>
        <p:blipFill rotWithShape="1">
          <a:blip r:embed="rId3"/>
          <a:srcRect r="17647"/>
          <a:stretch/>
        </p:blipFill>
        <p:spPr>
          <a:xfrm>
            <a:off x="-1" y="-890035"/>
            <a:ext cx="9144001" cy="6106885"/>
          </a:xfrm>
          <a:prstGeom prst="rect">
            <a:avLst/>
          </a:prstGeom>
        </p:spPr>
      </p:pic>
    </p:spTree>
    <p:extLst>
      <p:ext uri="{BB962C8B-B14F-4D97-AF65-F5344CB8AC3E}">
        <p14:creationId xmlns:p14="http://schemas.microsoft.com/office/powerpoint/2010/main" val="27288234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2973</TotalTime>
  <Words>1523</Words>
  <Application>Microsoft Office PowerPoint</Application>
  <PresentationFormat>On-screen Show (4:3)</PresentationFormat>
  <Paragraphs>116</Paragraphs>
  <Slides>29</Slides>
  <Notes>29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Abadi</vt:lpstr>
      <vt:lpstr>Arial</vt:lpstr>
      <vt:lpstr>Calibri</vt:lpstr>
      <vt:lpstr>Corbel</vt:lpstr>
      <vt:lpstr>Franklin Gothic Book</vt:lpstr>
      <vt:lpstr>Perpetua</vt:lpstr>
      <vt:lpstr>Wingdings</vt:lpstr>
      <vt:lpstr>Wingdings 2</vt:lpstr>
      <vt:lpstr>Wingdings 3</vt:lpstr>
      <vt:lpstr>Equity</vt:lpstr>
      <vt:lpstr>Module</vt:lpstr>
      <vt:lpstr>PowerPoint Presentation</vt:lpstr>
      <vt:lpstr>A critique of convention…. </vt:lpstr>
      <vt:lpstr>Arguing for theory</vt:lpstr>
      <vt:lpstr>Structure of talk </vt:lpstr>
      <vt:lpstr>PowerPoint Presentation</vt:lpstr>
      <vt:lpstr>Governance </vt:lpstr>
      <vt:lpstr>Governance </vt:lpstr>
      <vt:lpstr>Resilience </vt:lpstr>
      <vt:lpstr>PowerPoint Presentation</vt:lpstr>
      <vt:lpstr>The ‘norm’ of area-based tools…</vt:lpstr>
      <vt:lpstr>The territorialising trend…</vt:lpstr>
      <vt:lpstr>PowerPoint Presentation</vt:lpstr>
      <vt:lpstr>PowerPoint Presentation</vt:lpstr>
      <vt:lpstr>PowerPoint Presentation</vt:lpstr>
      <vt:lpstr>PowerPoint Presentation</vt:lpstr>
      <vt:lpstr>PowerPoint Presentation</vt:lpstr>
      <vt:lpstr>Spatial, rather than geographical?</vt:lpstr>
      <vt:lpstr>Geo-imaginaries?</vt:lpstr>
      <vt:lpstr>PowerPoint Presentation</vt:lpstr>
      <vt:lpstr>The Bering Strait</vt:lpstr>
      <vt:lpstr>The Bering Strait</vt:lpstr>
      <vt:lpstr>PowerPoint Presentation</vt:lpstr>
      <vt:lpstr>Flexible and responsive governance</vt:lpstr>
      <vt:lpstr>Flexible and responsive governance</vt:lpstr>
      <vt:lpstr>Flexible and responsive governance</vt:lpstr>
      <vt:lpstr>PowerPoint Presentation</vt:lpstr>
      <vt:lpstr>PowerPoint Presentation</vt:lpstr>
      <vt:lpstr>PowerPoint Presentation</vt:lpstr>
      <vt:lpstr>Thank you, any questions?</vt:lpstr>
    </vt:vector>
  </TitlesOfParts>
  <Company>Institute of Geography and Earth 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Gareth Hoskins User</dc:creator>
  <cp:lastModifiedBy>Peters, Kimberley</cp:lastModifiedBy>
  <cp:revision>177</cp:revision>
  <cp:lastPrinted>2018-05-29T16:44:04Z</cp:lastPrinted>
  <dcterms:created xsi:type="dcterms:W3CDTF">2009-11-03T09:32:17Z</dcterms:created>
  <dcterms:modified xsi:type="dcterms:W3CDTF">2020-01-20T19:37:11Z</dcterms:modified>
</cp:coreProperties>
</file>