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63" r:id="rId3"/>
    <p:sldId id="261" r:id="rId4"/>
    <p:sldId id="260" r:id="rId5"/>
    <p:sldId id="279" r:id="rId6"/>
    <p:sldId id="280" r:id="rId7"/>
    <p:sldId id="258" r:id="rId8"/>
    <p:sldId id="377" r:id="rId9"/>
    <p:sldId id="267" r:id="rId10"/>
    <p:sldId id="302" r:id="rId11"/>
    <p:sldId id="303" r:id="rId12"/>
    <p:sldId id="304" r:id="rId13"/>
    <p:sldId id="331" r:id="rId14"/>
    <p:sldId id="266" r:id="rId15"/>
    <p:sldId id="289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07"/>
    <p:restoredTop sz="89348"/>
  </p:normalViewPr>
  <p:slideViewPr>
    <p:cSldViewPr snapToGrid="0" snapToObjects="1">
      <p:cViewPr>
        <p:scale>
          <a:sx n="91" d="100"/>
          <a:sy n="91" d="100"/>
        </p:scale>
        <p:origin x="528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15EA88-461E-4638-B4B6-F1AB42C0BC7E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FC6E9615-8B23-47C3-B8CF-924FF3A27213}">
      <dgm:prSet phldrT="[Text]" custT="1"/>
      <dgm:spPr>
        <a:solidFill>
          <a:srgbClr val="0070C0"/>
        </a:solidFill>
      </dgm:spPr>
      <dgm:t>
        <a:bodyPr/>
        <a:lstStyle/>
        <a:p>
          <a:r>
            <a:rPr lang="sv-SE" sz="2000" b="1" dirty="0">
              <a:solidFill>
                <a:srgbClr val="FF0000"/>
              </a:solidFill>
            </a:rPr>
            <a:t>D</a:t>
          </a:r>
          <a:r>
            <a:rPr lang="sv-SE" sz="2000" dirty="0"/>
            <a:t>riving forces</a:t>
          </a:r>
        </a:p>
      </dgm:t>
    </dgm:pt>
    <dgm:pt modelId="{41697D27-F488-4FF9-BF8F-BE016D8A55A6}" type="parTrans" cxnId="{0F65A8CE-3B46-4672-8106-50463C9A0807}">
      <dgm:prSet/>
      <dgm:spPr/>
      <dgm:t>
        <a:bodyPr/>
        <a:lstStyle/>
        <a:p>
          <a:endParaRPr lang="sv-SE"/>
        </a:p>
      </dgm:t>
    </dgm:pt>
    <dgm:pt modelId="{EC24E606-C450-4BAC-AD02-75A048322AC2}" type="sibTrans" cxnId="{0F65A8CE-3B46-4672-8106-50463C9A0807}">
      <dgm:prSet/>
      <dgm:spPr>
        <a:ln>
          <a:solidFill>
            <a:schemeClr val="accen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endParaRPr lang="sv-SE"/>
        </a:p>
      </dgm:t>
    </dgm:pt>
    <dgm:pt modelId="{0D87C22E-C476-4D83-ABC4-56211C826223}">
      <dgm:prSet phldrT="[Text]" custT="1"/>
      <dgm:spPr>
        <a:solidFill>
          <a:srgbClr val="0070C0"/>
        </a:solidFill>
      </dgm:spPr>
      <dgm:t>
        <a:bodyPr/>
        <a:lstStyle/>
        <a:p>
          <a:r>
            <a:rPr lang="sv-SE" sz="2000" b="1" dirty="0">
              <a:solidFill>
                <a:srgbClr val="FF0000"/>
              </a:solidFill>
            </a:rPr>
            <a:t>P</a:t>
          </a:r>
          <a:r>
            <a:rPr lang="sv-SE" sz="2000" b="0" dirty="0"/>
            <a:t>ressure on environment</a:t>
          </a:r>
        </a:p>
      </dgm:t>
    </dgm:pt>
    <dgm:pt modelId="{92CE3AB9-C5C6-434B-A27D-8CE371DE0A0E}" type="parTrans" cxnId="{70D85CC6-0A12-47EE-9DA6-54698FD9F1DC}">
      <dgm:prSet/>
      <dgm:spPr/>
      <dgm:t>
        <a:bodyPr/>
        <a:lstStyle/>
        <a:p>
          <a:endParaRPr lang="sv-SE"/>
        </a:p>
      </dgm:t>
    </dgm:pt>
    <dgm:pt modelId="{DDF9770B-00CE-4ABF-BB40-6BA0327E7B9A}" type="sibTrans" cxnId="{70D85CC6-0A12-47EE-9DA6-54698FD9F1DC}">
      <dgm:prSet/>
      <dgm:spPr>
        <a:ln>
          <a:solidFill>
            <a:schemeClr val="accen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endParaRPr lang="sv-SE"/>
        </a:p>
      </dgm:t>
    </dgm:pt>
    <dgm:pt modelId="{C24D01F0-9297-417C-AA7E-506566F1B1C6}">
      <dgm:prSet phldrT="[Text]" custT="1"/>
      <dgm:spPr>
        <a:solidFill>
          <a:srgbClr val="0070C0"/>
        </a:solidFill>
      </dgm:spPr>
      <dgm:t>
        <a:bodyPr/>
        <a:lstStyle/>
        <a:p>
          <a:r>
            <a:rPr lang="sv-SE" sz="2000" b="1" dirty="0">
              <a:solidFill>
                <a:srgbClr val="FF0000"/>
              </a:solidFill>
            </a:rPr>
            <a:t>S</a:t>
          </a:r>
          <a:r>
            <a:rPr lang="sv-SE" sz="2000" dirty="0"/>
            <a:t>tate of environment</a:t>
          </a:r>
        </a:p>
      </dgm:t>
    </dgm:pt>
    <dgm:pt modelId="{C1A14FB9-80C1-485B-A166-34894F5E8F62}" type="parTrans" cxnId="{86461E3F-15DE-4265-9A9A-628127F659FE}">
      <dgm:prSet/>
      <dgm:spPr/>
      <dgm:t>
        <a:bodyPr/>
        <a:lstStyle/>
        <a:p>
          <a:endParaRPr lang="sv-SE"/>
        </a:p>
      </dgm:t>
    </dgm:pt>
    <dgm:pt modelId="{4DAE8AC3-F850-4498-B739-ED7C999D1E43}" type="sibTrans" cxnId="{86461E3F-15DE-4265-9A9A-628127F659FE}">
      <dgm:prSet/>
      <dgm:spPr>
        <a:ln>
          <a:solidFill>
            <a:schemeClr val="accen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endParaRPr lang="sv-SE"/>
        </a:p>
      </dgm:t>
    </dgm:pt>
    <dgm:pt modelId="{AA0A0C99-1918-4D7A-A1BE-9B8648E35126}">
      <dgm:prSet phldrT="[Text]" custT="1"/>
      <dgm:spPr>
        <a:solidFill>
          <a:srgbClr val="0070C0"/>
        </a:solidFill>
      </dgm:spPr>
      <dgm:t>
        <a:bodyPr/>
        <a:lstStyle/>
        <a:p>
          <a:r>
            <a:rPr lang="sv-SE" sz="2000" b="1" dirty="0">
              <a:solidFill>
                <a:srgbClr val="FF0000"/>
              </a:solidFill>
            </a:rPr>
            <a:t>I</a:t>
          </a:r>
          <a:r>
            <a:rPr lang="sv-SE" sz="2000" dirty="0"/>
            <a:t>mpact </a:t>
          </a:r>
          <a:r>
            <a:rPr lang="sv-SE" sz="2000" dirty="0">
              <a:solidFill>
                <a:schemeClr val="bg1"/>
              </a:solidFill>
            </a:rPr>
            <a:t>on </a:t>
          </a:r>
          <a:r>
            <a:rPr lang="sv-SE" sz="2000" b="1" dirty="0">
              <a:solidFill>
                <a:schemeClr val="bg1"/>
              </a:solidFill>
            </a:rPr>
            <a:t>welfare</a:t>
          </a:r>
        </a:p>
      </dgm:t>
    </dgm:pt>
    <dgm:pt modelId="{30E715F3-36B9-4A5E-9EB5-3D0E3103DFDB}" type="parTrans" cxnId="{B839FA19-5D3F-4477-A5ED-EA9DB49A3E95}">
      <dgm:prSet/>
      <dgm:spPr/>
      <dgm:t>
        <a:bodyPr/>
        <a:lstStyle/>
        <a:p>
          <a:endParaRPr lang="sv-SE"/>
        </a:p>
      </dgm:t>
    </dgm:pt>
    <dgm:pt modelId="{3E831BA4-9B07-48EB-A4C9-A1F6817C78F3}" type="sibTrans" cxnId="{B839FA19-5D3F-4477-A5ED-EA9DB49A3E95}">
      <dgm:prSet/>
      <dgm:spPr>
        <a:ln>
          <a:solidFill>
            <a:schemeClr val="accen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endParaRPr lang="sv-SE"/>
        </a:p>
      </dgm:t>
    </dgm:pt>
    <dgm:pt modelId="{B19ED61B-DD9E-4A17-AF4D-716D4BD7B1A4}">
      <dgm:prSet phldrT="[Text]" custT="1"/>
      <dgm:spPr>
        <a:solidFill>
          <a:srgbClr val="0070C0"/>
        </a:solidFill>
      </dgm:spPr>
      <dgm:t>
        <a:bodyPr/>
        <a:lstStyle/>
        <a:p>
          <a:r>
            <a:rPr lang="sv-SE" sz="2000" b="1" dirty="0">
              <a:solidFill>
                <a:srgbClr val="FF0000"/>
              </a:solidFill>
            </a:rPr>
            <a:t>R</a:t>
          </a:r>
          <a:r>
            <a:rPr lang="sv-SE" sz="2000" dirty="0">
              <a:solidFill>
                <a:schemeClr val="bg1"/>
              </a:solidFill>
            </a:rPr>
            <a:t>esponse via </a:t>
          </a:r>
          <a:r>
            <a:rPr lang="sv-SE" sz="2000" b="1" dirty="0">
              <a:solidFill>
                <a:schemeClr val="bg1"/>
              </a:solidFill>
            </a:rPr>
            <a:t>policy</a:t>
          </a:r>
        </a:p>
      </dgm:t>
    </dgm:pt>
    <dgm:pt modelId="{B67883D3-C6C0-4819-9196-DA2884443357}" type="parTrans" cxnId="{AA782BFA-FBCA-4583-8889-D108AC50FC47}">
      <dgm:prSet/>
      <dgm:spPr/>
      <dgm:t>
        <a:bodyPr/>
        <a:lstStyle/>
        <a:p>
          <a:endParaRPr lang="sv-SE"/>
        </a:p>
      </dgm:t>
    </dgm:pt>
    <dgm:pt modelId="{81CFBCFD-8E6B-45F7-8A95-E496B87C3712}" type="sibTrans" cxnId="{AA782BFA-FBCA-4583-8889-D108AC50FC47}">
      <dgm:prSet/>
      <dgm:spPr>
        <a:ln>
          <a:solidFill>
            <a:schemeClr val="accen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endParaRPr lang="sv-SE"/>
        </a:p>
      </dgm:t>
    </dgm:pt>
    <dgm:pt modelId="{CAAFA72D-A9D6-4EA4-AF76-696E9B7E093B}" type="pres">
      <dgm:prSet presAssocID="{DD15EA88-461E-4638-B4B6-F1AB42C0BC7E}" presName="cycle" presStyleCnt="0">
        <dgm:presLayoutVars>
          <dgm:dir/>
          <dgm:resizeHandles val="exact"/>
        </dgm:presLayoutVars>
      </dgm:prSet>
      <dgm:spPr/>
    </dgm:pt>
    <dgm:pt modelId="{D62D2434-1CF6-4FBD-8FF2-6F07B4CA08EE}" type="pres">
      <dgm:prSet presAssocID="{FC6E9615-8B23-47C3-B8CF-924FF3A27213}" presName="node" presStyleLbl="node1" presStyleIdx="0" presStyleCnt="5">
        <dgm:presLayoutVars>
          <dgm:bulletEnabled val="1"/>
        </dgm:presLayoutVars>
      </dgm:prSet>
      <dgm:spPr/>
    </dgm:pt>
    <dgm:pt modelId="{86902612-AD6F-4FD8-9029-A17063CF6A0C}" type="pres">
      <dgm:prSet presAssocID="{FC6E9615-8B23-47C3-B8CF-924FF3A27213}" presName="spNode" presStyleCnt="0"/>
      <dgm:spPr/>
    </dgm:pt>
    <dgm:pt modelId="{1AC4BDD5-112E-4E62-93AE-E5E21CD0804E}" type="pres">
      <dgm:prSet presAssocID="{EC24E606-C450-4BAC-AD02-75A048322AC2}" presName="sibTrans" presStyleLbl="sibTrans1D1" presStyleIdx="0" presStyleCnt="5"/>
      <dgm:spPr/>
    </dgm:pt>
    <dgm:pt modelId="{D269465E-B9E1-435A-A513-4D32A36F38B4}" type="pres">
      <dgm:prSet presAssocID="{0D87C22E-C476-4D83-ABC4-56211C826223}" presName="node" presStyleLbl="node1" presStyleIdx="1" presStyleCnt="5" custScaleX="137543">
        <dgm:presLayoutVars>
          <dgm:bulletEnabled val="1"/>
        </dgm:presLayoutVars>
      </dgm:prSet>
      <dgm:spPr/>
    </dgm:pt>
    <dgm:pt modelId="{85BFFBA2-C5E7-4404-B563-2C54E6F59CC1}" type="pres">
      <dgm:prSet presAssocID="{0D87C22E-C476-4D83-ABC4-56211C826223}" presName="spNode" presStyleCnt="0"/>
      <dgm:spPr/>
    </dgm:pt>
    <dgm:pt modelId="{A70BF404-2546-4622-A2B4-F4982BCEA1DE}" type="pres">
      <dgm:prSet presAssocID="{DDF9770B-00CE-4ABF-BB40-6BA0327E7B9A}" presName="sibTrans" presStyleLbl="sibTrans1D1" presStyleIdx="1" presStyleCnt="5"/>
      <dgm:spPr/>
    </dgm:pt>
    <dgm:pt modelId="{11BB7644-7F41-43EC-A4CB-57A9ABC78ED2}" type="pres">
      <dgm:prSet presAssocID="{C24D01F0-9297-417C-AA7E-506566F1B1C6}" presName="node" presStyleLbl="node1" presStyleIdx="2" presStyleCnt="5" custScaleX="132000" custRadScaleRad="112882" custRadScaleInc="-37123">
        <dgm:presLayoutVars>
          <dgm:bulletEnabled val="1"/>
        </dgm:presLayoutVars>
      </dgm:prSet>
      <dgm:spPr/>
    </dgm:pt>
    <dgm:pt modelId="{7C8EFF20-8124-4302-9088-872EC76B5C63}" type="pres">
      <dgm:prSet presAssocID="{C24D01F0-9297-417C-AA7E-506566F1B1C6}" presName="spNode" presStyleCnt="0"/>
      <dgm:spPr/>
    </dgm:pt>
    <dgm:pt modelId="{CA46326D-CB5F-458F-AD3F-468BE4962C2B}" type="pres">
      <dgm:prSet presAssocID="{4DAE8AC3-F850-4498-B739-ED7C999D1E43}" presName="sibTrans" presStyleLbl="sibTrans1D1" presStyleIdx="2" presStyleCnt="5"/>
      <dgm:spPr/>
    </dgm:pt>
    <dgm:pt modelId="{EE764F81-1B9F-430C-B883-63793373E2DB}" type="pres">
      <dgm:prSet presAssocID="{AA0A0C99-1918-4D7A-A1BE-9B8648E35126}" presName="node" presStyleLbl="node1" presStyleIdx="3" presStyleCnt="5">
        <dgm:presLayoutVars>
          <dgm:bulletEnabled val="1"/>
        </dgm:presLayoutVars>
      </dgm:prSet>
      <dgm:spPr/>
    </dgm:pt>
    <dgm:pt modelId="{93EDE166-DD32-4B87-A67D-6B61F75F54EB}" type="pres">
      <dgm:prSet presAssocID="{AA0A0C99-1918-4D7A-A1BE-9B8648E35126}" presName="spNode" presStyleCnt="0"/>
      <dgm:spPr/>
    </dgm:pt>
    <dgm:pt modelId="{7BA599BB-1501-45A7-B34D-897759FF1BAE}" type="pres">
      <dgm:prSet presAssocID="{3E831BA4-9B07-48EB-A4C9-A1F6817C78F3}" presName="sibTrans" presStyleLbl="sibTrans1D1" presStyleIdx="3" presStyleCnt="5"/>
      <dgm:spPr/>
    </dgm:pt>
    <dgm:pt modelId="{BF98F28D-CB5E-49A7-AD0B-0044E7738A5D}" type="pres">
      <dgm:prSet presAssocID="{B19ED61B-DD9E-4A17-AF4D-716D4BD7B1A4}" presName="node" presStyleLbl="node1" presStyleIdx="4" presStyleCnt="5" custScaleX="109724">
        <dgm:presLayoutVars>
          <dgm:bulletEnabled val="1"/>
        </dgm:presLayoutVars>
      </dgm:prSet>
      <dgm:spPr/>
    </dgm:pt>
    <dgm:pt modelId="{7A7FFF17-716E-46CA-BFF5-B07B8C6DBCB7}" type="pres">
      <dgm:prSet presAssocID="{B19ED61B-DD9E-4A17-AF4D-716D4BD7B1A4}" presName="spNode" presStyleCnt="0"/>
      <dgm:spPr/>
    </dgm:pt>
    <dgm:pt modelId="{20A344D8-54CB-4B50-B4FD-D45FD260F2AB}" type="pres">
      <dgm:prSet presAssocID="{81CFBCFD-8E6B-45F7-8A95-E496B87C3712}" presName="sibTrans" presStyleLbl="sibTrans1D1" presStyleIdx="4" presStyleCnt="5"/>
      <dgm:spPr/>
    </dgm:pt>
  </dgm:ptLst>
  <dgm:cxnLst>
    <dgm:cxn modelId="{8054C618-E4FE-44E2-88FC-7466586C7015}" type="presOf" srcId="{C24D01F0-9297-417C-AA7E-506566F1B1C6}" destId="{11BB7644-7F41-43EC-A4CB-57A9ABC78ED2}" srcOrd="0" destOrd="0" presId="urn:microsoft.com/office/officeart/2005/8/layout/cycle5"/>
    <dgm:cxn modelId="{B839FA19-5D3F-4477-A5ED-EA9DB49A3E95}" srcId="{DD15EA88-461E-4638-B4B6-F1AB42C0BC7E}" destId="{AA0A0C99-1918-4D7A-A1BE-9B8648E35126}" srcOrd="3" destOrd="0" parTransId="{30E715F3-36B9-4A5E-9EB5-3D0E3103DFDB}" sibTransId="{3E831BA4-9B07-48EB-A4C9-A1F6817C78F3}"/>
    <dgm:cxn modelId="{9D08A33E-5F2B-41A7-9415-E6BCA9C4E8EA}" type="presOf" srcId="{DD15EA88-461E-4638-B4B6-F1AB42C0BC7E}" destId="{CAAFA72D-A9D6-4EA4-AF76-696E9B7E093B}" srcOrd="0" destOrd="0" presId="urn:microsoft.com/office/officeart/2005/8/layout/cycle5"/>
    <dgm:cxn modelId="{86461E3F-15DE-4265-9A9A-628127F659FE}" srcId="{DD15EA88-461E-4638-B4B6-F1AB42C0BC7E}" destId="{C24D01F0-9297-417C-AA7E-506566F1B1C6}" srcOrd="2" destOrd="0" parTransId="{C1A14FB9-80C1-485B-A166-34894F5E8F62}" sibTransId="{4DAE8AC3-F850-4498-B739-ED7C999D1E43}"/>
    <dgm:cxn modelId="{96CC9B58-82A3-4924-A3C2-C7E548914089}" type="presOf" srcId="{4DAE8AC3-F850-4498-B739-ED7C999D1E43}" destId="{CA46326D-CB5F-458F-AD3F-468BE4962C2B}" srcOrd="0" destOrd="0" presId="urn:microsoft.com/office/officeart/2005/8/layout/cycle5"/>
    <dgm:cxn modelId="{65D1A369-F07E-40AF-B8B9-73F8A2169F36}" type="presOf" srcId="{AA0A0C99-1918-4D7A-A1BE-9B8648E35126}" destId="{EE764F81-1B9F-430C-B883-63793373E2DB}" srcOrd="0" destOrd="0" presId="urn:microsoft.com/office/officeart/2005/8/layout/cycle5"/>
    <dgm:cxn modelId="{CD1F08A0-4BA5-48A8-8686-2884662E30F0}" type="presOf" srcId="{EC24E606-C450-4BAC-AD02-75A048322AC2}" destId="{1AC4BDD5-112E-4E62-93AE-E5E21CD0804E}" srcOrd="0" destOrd="0" presId="urn:microsoft.com/office/officeart/2005/8/layout/cycle5"/>
    <dgm:cxn modelId="{2E9539A8-62F6-4623-9CAC-BAE4C0CC656C}" type="presOf" srcId="{81CFBCFD-8E6B-45F7-8A95-E496B87C3712}" destId="{20A344D8-54CB-4B50-B4FD-D45FD260F2AB}" srcOrd="0" destOrd="0" presId="urn:microsoft.com/office/officeart/2005/8/layout/cycle5"/>
    <dgm:cxn modelId="{9DA8E7BC-E7E1-429C-82ED-19281A318C55}" type="presOf" srcId="{FC6E9615-8B23-47C3-B8CF-924FF3A27213}" destId="{D62D2434-1CF6-4FBD-8FF2-6F07B4CA08EE}" srcOrd="0" destOrd="0" presId="urn:microsoft.com/office/officeart/2005/8/layout/cycle5"/>
    <dgm:cxn modelId="{AFA01DC0-7D14-4450-AD85-D3D4A1E485DF}" type="presOf" srcId="{B19ED61B-DD9E-4A17-AF4D-716D4BD7B1A4}" destId="{BF98F28D-CB5E-49A7-AD0B-0044E7738A5D}" srcOrd="0" destOrd="0" presId="urn:microsoft.com/office/officeart/2005/8/layout/cycle5"/>
    <dgm:cxn modelId="{A56CFAC5-E910-4F23-BCEA-1AAF95DE830E}" type="presOf" srcId="{DDF9770B-00CE-4ABF-BB40-6BA0327E7B9A}" destId="{A70BF404-2546-4622-A2B4-F4982BCEA1DE}" srcOrd="0" destOrd="0" presId="urn:microsoft.com/office/officeart/2005/8/layout/cycle5"/>
    <dgm:cxn modelId="{70D85CC6-0A12-47EE-9DA6-54698FD9F1DC}" srcId="{DD15EA88-461E-4638-B4B6-F1AB42C0BC7E}" destId="{0D87C22E-C476-4D83-ABC4-56211C826223}" srcOrd="1" destOrd="0" parTransId="{92CE3AB9-C5C6-434B-A27D-8CE371DE0A0E}" sibTransId="{DDF9770B-00CE-4ABF-BB40-6BA0327E7B9A}"/>
    <dgm:cxn modelId="{0F65A8CE-3B46-4672-8106-50463C9A0807}" srcId="{DD15EA88-461E-4638-B4B6-F1AB42C0BC7E}" destId="{FC6E9615-8B23-47C3-B8CF-924FF3A27213}" srcOrd="0" destOrd="0" parTransId="{41697D27-F488-4FF9-BF8F-BE016D8A55A6}" sibTransId="{EC24E606-C450-4BAC-AD02-75A048322AC2}"/>
    <dgm:cxn modelId="{F653A3DC-9260-4C9A-B42F-4F9D51A91CB5}" type="presOf" srcId="{3E831BA4-9B07-48EB-A4C9-A1F6817C78F3}" destId="{7BA599BB-1501-45A7-B34D-897759FF1BAE}" srcOrd="0" destOrd="0" presId="urn:microsoft.com/office/officeart/2005/8/layout/cycle5"/>
    <dgm:cxn modelId="{AA782BFA-FBCA-4583-8889-D108AC50FC47}" srcId="{DD15EA88-461E-4638-B4B6-F1AB42C0BC7E}" destId="{B19ED61B-DD9E-4A17-AF4D-716D4BD7B1A4}" srcOrd="4" destOrd="0" parTransId="{B67883D3-C6C0-4819-9196-DA2884443357}" sibTransId="{81CFBCFD-8E6B-45F7-8A95-E496B87C3712}"/>
    <dgm:cxn modelId="{6D9598FD-9FF5-4657-BF8B-3BF4BC0AA69B}" type="presOf" srcId="{0D87C22E-C476-4D83-ABC4-56211C826223}" destId="{D269465E-B9E1-435A-A513-4D32A36F38B4}" srcOrd="0" destOrd="0" presId="urn:microsoft.com/office/officeart/2005/8/layout/cycle5"/>
    <dgm:cxn modelId="{C21E408E-D76F-4587-90CA-D5089C34F5F9}" type="presParOf" srcId="{CAAFA72D-A9D6-4EA4-AF76-696E9B7E093B}" destId="{D62D2434-1CF6-4FBD-8FF2-6F07B4CA08EE}" srcOrd="0" destOrd="0" presId="urn:microsoft.com/office/officeart/2005/8/layout/cycle5"/>
    <dgm:cxn modelId="{D8AB7266-60DE-4ECC-A743-6306C7EA12F1}" type="presParOf" srcId="{CAAFA72D-A9D6-4EA4-AF76-696E9B7E093B}" destId="{86902612-AD6F-4FD8-9029-A17063CF6A0C}" srcOrd="1" destOrd="0" presId="urn:microsoft.com/office/officeart/2005/8/layout/cycle5"/>
    <dgm:cxn modelId="{7382C94B-0B1E-47B0-8515-8599A2218923}" type="presParOf" srcId="{CAAFA72D-A9D6-4EA4-AF76-696E9B7E093B}" destId="{1AC4BDD5-112E-4E62-93AE-E5E21CD0804E}" srcOrd="2" destOrd="0" presId="urn:microsoft.com/office/officeart/2005/8/layout/cycle5"/>
    <dgm:cxn modelId="{E75BBC65-7786-4D76-A04F-F5A7FA557FBF}" type="presParOf" srcId="{CAAFA72D-A9D6-4EA4-AF76-696E9B7E093B}" destId="{D269465E-B9E1-435A-A513-4D32A36F38B4}" srcOrd="3" destOrd="0" presId="urn:microsoft.com/office/officeart/2005/8/layout/cycle5"/>
    <dgm:cxn modelId="{79ECD19D-945A-40A9-BA2C-8F3B85A28410}" type="presParOf" srcId="{CAAFA72D-A9D6-4EA4-AF76-696E9B7E093B}" destId="{85BFFBA2-C5E7-4404-B563-2C54E6F59CC1}" srcOrd="4" destOrd="0" presId="urn:microsoft.com/office/officeart/2005/8/layout/cycle5"/>
    <dgm:cxn modelId="{45499A65-B431-4A01-BA5A-DFF04FD4D0BC}" type="presParOf" srcId="{CAAFA72D-A9D6-4EA4-AF76-696E9B7E093B}" destId="{A70BF404-2546-4622-A2B4-F4982BCEA1DE}" srcOrd="5" destOrd="0" presId="urn:microsoft.com/office/officeart/2005/8/layout/cycle5"/>
    <dgm:cxn modelId="{57A5A359-5507-4C38-AA4E-9601BCB3C90C}" type="presParOf" srcId="{CAAFA72D-A9D6-4EA4-AF76-696E9B7E093B}" destId="{11BB7644-7F41-43EC-A4CB-57A9ABC78ED2}" srcOrd="6" destOrd="0" presId="urn:microsoft.com/office/officeart/2005/8/layout/cycle5"/>
    <dgm:cxn modelId="{A6A82629-08F1-42A7-89DC-D6F88E45BF65}" type="presParOf" srcId="{CAAFA72D-A9D6-4EA4-AF76-696E9B7E093B}" destId="{7C8EFF20-8124-4302-9088-872EC76B5C63}" srcOrd="7" destOrd="0" presId="urn:microsoft.com/office/officeart/2005/8/layout/cycle5"/>
    <dgm:cxn modelId="{53AF705D-565A-475E-BF7C-C840C678F687}" type="presParOf" srcId="{CAAFA72D-A9D6-4EA4-AF76-696E9B7E093B}" destId="{CA46326D-CB5F-458F-AD3F-468BE4962C2B}" srcOrd="8" destOrd="0" presId="urn:microsoft.com/office/officeart/2005/8/layout/cycle5"/>
    <dgm:cxn modelId="{478D6E9D-F849-4C19-A994-5134DF143744}" type="presParOf" srcId="{CAAFA72D-A9D6-4EA4-AF76-696E9B7E093B}" destId="{EE764F81-1B9F-430C-B883-63793373E2DB}" srcOrd="9" destOrd="0" presId="urn:microsoft.com/office/officeart/2005/8/layout/cycle5"/>
    <dgm:cxn modelId="{4442A1C5-C1F5-4260-81EB-895C3F9F1828}" type="presParOf" srcId="{CAAFA72D-A9D6-4EA4-AF76-696E9B7E093B}" destId="{93EDE166-DD32-4B87-A67D-6B61F75F54EB}" srcOrd="10" destOrd="0" presId="urn:microsoft.com/office/officeart/2005/8/layout/cycle5"/>
    <dgm:cxn modelId="{A86B6859-311B-4EB3-BEA6-B3147DF8FF22}" type="presParOf" srcId="{CAAFA72D-A9D6-4EA4-AF76-696E9B7E093B}" destId="{7BA599BB-1501-45A7-B34D-897759FF1BAE}" srcOrd="11" destOrd="0" presId="urn:microsoft.com/office/officeart/2005/8/layout/cycle5"/>
    <dgm:cxn modelId="{DF509348-A27C-4ED4-906F-31068FBFDAA9}" type="presParOf" srcId="{CAAFA72D-A9D6-4EA4-AF76-696E9B7E093B}" destId="{BF98F28D-CB5E-49A7-AD0B-0044E7738A5D}" srcOrd="12" destOrd="0" presId="urn:microsoft.com/office/officeart/2005/8/layout/cycle5"/>
    <dgm:cxn modelId="{2B325809-7A12-44A2-9C69-9D7E85AD671C}" type="presParOf" srcId="{CAAFA72D-A9D6-4EA4-AF76-696E9B7E093B}" destId="{7A7FFF17-716E-46CA-BFF5-B07B8C6DBCB7}" srcOrd="13" destOrd="0" presId="urn:microsoft.com/office/officeart/2005/8/layout/cycle5"/>
    <dgm:cxn modelId="{1DA297B9-9F32-4958-82D4-2E8C8E7BBCC9}" type="presParOf" srcId="{CAAFA72D-A9D6-4EA4-AF76-696E9B7E093B}" destId="{20A344D8-54CB-4B50-B4FD-D45FD260F2AB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D2434-1CF6-4FBD-8FF2-6F07B4CA08EE}">
      <dsp:nvSpPr>
        <dsp:cNvPr id="0" name=""/>
        <dsp:cNvSpPr/>
      </dsp:nvSpPr>
      <dsp:spPr>
        <a:xfrm>
          <a:off x="3464947" y="1606"/>
          <a:ext cx="1242883" cy="807874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solidFill>
                <a:srgbClr val="FF0000"/>
              </a:solidFill>
            </a:rPr>
            <a:t>D</a:t>
          </a:r>
          <a:r>
            <a:rPr lang="sv-SE" sz="2000" kern="1200" dirty="0"/>
            <a:t>riving forces</a:t>
          </a:r>
        </a:p>
      </dsp:txBody>
      <dsp:txXfrm>
        <a:off x="3504384" y="41043"/>
        <a:ext cx="1164009" cy="729000"/>
      </dsp:txXfrm>
    </dsp:sp>
    <dsp:sp modelId="{1AC4BDD5-112E-4E62-93AE-E5E21CD0804E}">
      <dsp:nvSpPr>
        <dsp:cNvPr id="0" name=""/>
        <dsp:cNvSpPr/>
      </dsp:nvSpPr>
      <dsp:spPr>
        <a:xfrm>
          <a:off x="2470674" y="405543"/>
          <a:ext cx="3231430" cy="3231430"/>
        </a:xfrm>
        <a:custGeom>
          <a:avLst/>
          <a:gdLst/>
          <a:ahLst/>
          <a:cxnLst/>
          <a:rect l="0" t="0" r="0" b="0"/>
          <a:pathLst>
            <a:path>
              <a:moveTo>
                <a:pt x="2404069" y="205384"/>
              </a:moveTo>
              <a:arcTo wR="1615715" hR="1615715" stAng="17952272" swAng="121338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9465E-B9E1-435A-A513-4D32A36F38B4}">
      <dsp:nvSpPr>
        <dsp:cNvPr id="0" name=""/>
        <dsp:cNvSpPr/>
      </dsp:nvSpPr>
      <dsp:spPr>
        <a:xfrm>
          <a:off x="4768276" y="1118038"/>
          <a:ext cx="1709499" cy="807874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solidFill>
                <a:srgbClr val="FF0000"/>
              </a:solidFill>
            </a:rPr>
            <a:t>P</a:t>
          </a:r>
          <a:r>
            <a:rPr lang="sv-SE" sz="2000" b="0" kern="1200" dirty="0"/>
            <a:t>ressure on environment</a:t>
          </a:r>
        </a:p>
      </dsp:txBody>
      <dsp:txXfrm>
        <a:off x="4807713" y="1157475"/>
        <a:ext cx="1630625" cy="729000"/>
      </dsp:txXfrm>
    </dsp:sp>
    <dsp:sp modelId="{A70BF404-2546-4622-A2B4-F4982BCEA1DE}">
      <dsp:nvSpPr>
        <dsp:cNvPr id="0" name=""/>
        <dsp:cNvSpPr/>
      </dsp:nvSpPr>
      <dsp:spPr>
        <a:xfrm>
          <a:off x="2534942" y="770932"/>
          <a:ext cx="3231430" cy="3231430"/>
        </a:xfrm>
        <a:custGeom>
          <a:avLst/>
          <a:gdLst/>
          <a:ahLst/>
          <a:cxnLst/>
          <a:rect l="0" t="0" r="0" b="0"/>
          <a:pathLst>
            <a:path>
              <a:moveTo>
                <a:pt x="3208830" y="1346417"/>
              </a:moveTo>
              <a:arcTo wR="1615715" hR="1615715" stAng="21024331" swAng="12890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BB7644-7F41-43EC-A4CB-57A9ABC78ED2}">
      <dsp:nvSpPr>
        <dsp:cNvPr id="0" name=""/>
        <dsp:cNvSpPr/>
      </dsp:nvSpPr>
      <dsp:spPr>
        <a:xfrm>
          <a:off x="4553706" y="2909014"/>
          <a:ext cx="1640606" cy="807874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solidFill>
                <a:srgbClr val="FF0000"/>
              </a:solidFill>
            </a:rPr>
            <a:t>S</a:t>
          </a:r>
          <a:r>
            <a:rPr lang="sv-SE" sz="2000" kern="1200" dirty="0"/>
            <a:t>tate of environment</a:t>
          </a:r>
        </a:p>
      </dsp:txBody>
      <dsp:txXfrm>
        <a:off x="4593143" y="2948451"/>
        <a:ext cx="1561732" cy="729000"/>
      </dsp:txXfrm>
    </dsp:sp>
    <dsp:sp modelId="{CA46326D-CB5F-458F-AD3F-468BE4962C2B}">
      <dsp:nvSpPr>
        <dsp:cNvPr id="0" name=""/>
        <dsp:cNvSpPr/>
      </dsp:nvSpPr>
      <dsp:spPr>
        <a:xfrm>
          <a:off x="2815745" y="518832"/>
          <a:ext cx="3231430" cy="3231430"/>
        </a:xfrm>
        <a:custGeom>
          <a:avLst/>
          <a:gdLst/>
          <a:ahLst/>
          <a:cxnLst/>
          <a:rect l="0" t="0" r="0" b="0"/>
          <a:pathLst>
            <a:path>
              <a:moveTo>
                <a:pt x="1743257" y="3226388"/>
              </a:moveTo>
              <a:arcTo wR="1615715" hR="1615715" stAng="5128347" swAng="132108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764F81-1B9F-430C-B883-63793373E2DB}">
      <dsp:nvSpPr>
        <dsp:cNvPr id="0" name=""/>
        <dsp:cNvSpPr/>
      </dsp:nvSpPr>
      <dsp:spPr>
        <a:xfrm>
          <a:off x="2515254" y="2924463"/>
          <a:ext cx="1242883" cy="807874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solidFill>
                <a:srgbClr val="FF0000"/>
              </a:solidFill>
            </a:rPr>
            <a:t>I</a:t>
          </a:r>
          <a:r>
            <a:rPr lang="sv-SE" sz="2000" kern="1200" dirty="0"/>
            <a:t>mpact </a:t>
          </a:r>
          <a:r>
            <a:rPr lang="sv-SE" sz="2000" kern="1200" dirty="0">
              <a:solidFill>
                <a:schemeClr val="bg1"/>
              </a:solidFill>
            </a:rPr>
            <a:t>on </a:t>
          </a:r>
          <a:r>
            <a:rPr lang="sv-SE" sz="2000" b="1" kern="1200" dirty="0">
              <a:solidFill>
                <a:schemeClr val="bg1"/>
              </a:solidFill>
            </a:rPr>
            <a:t>welfare</a:t>
          </a:r>
        </a:p>
      </dsp:txBody>
      <dsp:txXfrm>
        <a:off x="2554691" y="2963900"/>
        <a:ext cx="1164009" cy="729000"/>
      </dsp:txXfrm>
    </dsp:sp>
    <dsp:sp modelId="{7BA599BB-1501-45A7-B34D-897759FF1BAE}">
      <dsp:nvSpPr>
        <dsp:cNvPr id="0" name=""/>
        <dsp:cNvSpPr/>
      </dsp:nvSpPr>
      <dsp:spPr>
        <a:xfrm>
          <a:off x="2470674" y="405543"/>
          <a:ext cx="3231430" cy="3231430"/>
        </a:xfrm>
        <a:custGeom>
          <a:avLst/>
          <a:gdLst/>
          <a:ahLst/>
          <a:cxnLst/>
          <a:rect l="0" t="0" r="0" b="0"/>
          <a:pathLst>
            <a:path>
              <a:moveTo>
                <a:pt x="171587" y="2340304"/>
              </a:moveTo>
              <a:arcTo wR="1615715" hR="1615715" stAng="9201291" swAng="136115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98F28D-CB5E-49A7-AD0B-0044E7738A5D}">
      <dsp:nvSpPr>
        <dsp:cNvPr id="0" name=""/>
        <dsp:cNvSpPr/>
      </dsp:nvSpPr>
      <dsp:spPr>
        <a:xfrm>
          <a:off x="1867882" y="1118038"/>
          <a:ext cx="1363741" cy="807874"/>
        </a:xfrm>
        <a:prstGeom prst="round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b="1" kern="1200" dirty="0">
              <a:solidFill>
                <a:srgbClr val="FF0000"/>
              </a:solidFill>
            </a:rPr>
            <a:t>R</a:t>
          </a:r>
          <a:r>
            <a:rPr lang="sv-SE" sz="2000" kern="1200" dirty="0">
              <a:solidFill>
                <a:schemeClr val="bg1"/>
              </a:solidFill>
            </a:rPr>
            <a:t>esponse via </a:t>
          </a:r>
          <a:r>
            <a:rPr lang="sv-SE" sz="2000" b="1" kern="1200" dirty="0">
              <a:solidFill>
                <a:schemeClr val="bg1"/>
              </a:solidFill>
            </a:rPr>
            <a:t>policy</a:t>
          </a:r>
        </a:p>
      </dsp:txBody>
      <dsp:txXfrm>
        <a:off x="1907319" y="1157475"/>
        <a:ext cx="1284867" cy="729000"/>
      </dsp:txXfrm>
    </dsp:sp>
    <dsp:sp modelId="{20A344D8-54CB-4B50-B4FD-D45FD260F2AB}">
      <dsp:nvSpPr>
        <dsp:cNvPr id="0" name=""/>
        <dsp:cNvSpPr/>
      </dsp:nvSpPr>
      <dsp:spPr>
        <a:xfrm>
          <a:off x="2470674" y="405543"/>
          <a:ext cx="3231430" cy="3231430"/>
        </a:xfrm>
        <a:custGeom>
          <a:avLst/>
          <a:gdLst/>
          <a:ahLst/>
          <a:cxnLst/>
          <a:rect l="0" t="0" r="0" b="0"/>
          <a:pathLst>
            <a:path>
              <a:moveTo>
                <a:pt x="388442" y="564840"/>
              </a:moveTo>
              <a:arcTo wR="1615715" hR="1615715" stAng="13234343" swAng="1213385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D0FCE-ADE1-FF4C-8441-147A55281CCE}" type="datetimeFigureOut">
              <a:rPr lang="sv-SE" smtClean="0"/>
              <a:t>2020-01-19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407F9-B71B-2944-BEA4-92B0BBCC8B7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2459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E205-BF87-A442-A7EF-BD2731DD1266}" type="slidenum">
              <a:rPr lang="sv-SE" altLang="sv-SE" smtClean="0"/>
              <a:pPr/>
              <a:t>2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68502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Organisation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E205-BF87-A442-A7EF-BD2731DD1266}" type="slidenum">
              <a:rPr lang="sv-SE" altLang="sv-SE" smtClean="0"/>
              <a:pPr/>
              <a:t>3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19312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Bennett, N.J., </a:t>
            </a:r>
            <a:r>
              <a:rPr lang="sv-SE" dirty="0" err="1"/>
              <a:t>Cisneros-Montemayor</a:t>
            </a:r>
            <a:r>
              <a:rPr lang="sv-SE" dirty="0"/>
              <a:t>, A.M., </a:t>
            </a:r>
            <a:r>
              <a:rPr lang="sv-SE" dirty="0" err="1"/>
              <a:t>Blythe</a:t>
            </a:r>
            <a:r>
              <a:rPr lang="sv-SE" dirty="0"/>
              <a:t>, J. </a:t>
            </a:r>
            <a:r>
              <a:rPr lang="sv-SE" i="1" dirty="0"/>
              <a:t>et al.</a:t>
            </a:r>
            <a:r>
              <a:rPr lang="sv-SE" dirty="0"/>
              <a:t> </a:t>
            </a:r>
            <a:r>
              <a:rPr lang="sv-SE" dirty="0" err="1"/>
              <a:t>Towards</a:t>
            </a:r>
            <a:r>
              <a:rPr lang="sv-SE" dirty="0"/>
              <a:t> a </a:t>
            </a:r>
            <a:r>
              <a:rPr lang="sv-SE" dirty="0" err="1"/>
              <a:t>sustainable</a:t>
            </a:r>
            <a:r>
              <a:rPr lang="sv-SE" dirty="0"/>
              <a:t> and </a:t>
            </a:r>
            <a:r>
              <a:rPr lang="sv-SE" dirty="0" err="1"/>
              <a:t>equitable</a:t>
            </a:r>
            <a:r>
              <a:rPr lang="sv-SE" dirty="0"/>
              <a:t> </a:t>
            </a:r>
            <a:r>
              <a:rPr lang="sv-SE" dirty="0" err="1"/>
              <a:t>blue</a:t>
            </a:r>
            <a:r>
              <a:rPr lang="sv-SE" dirty="0"/>
              <a:t> </a:t>
            </a:r>
            <a:r>
              <a:rPr lang="sv-SE" dirty="0" err="1"/>
              <a:t>economy</a:t>
            </a:r>
            <a:r>
              <a:rPr lang="sv-SE" dirty="0"/>
              <a:t>. </a:t>
            </a:r>
            <a:r>
              <a:rPr lang="sv-SE" i="1" dirty="0"/>
              <a:t>Nat </a:t>
            </a:r>
            <a:r>
              <a:rPr lang="sv-SE" i="1" dirty="0" err="1"/>
              <a:t>Sustain</a:t>
            </a:r>
            <a:r>
              <a:rPr lang="sv-SE" dirty="0"/>
              <a:t> </a:t>
            </a:r>
            <a:r>
              <a:rPr lang="sv-SE" b="1" dirty="0"/>
              <a:t>2, </a:t>
            </a:r>
            <a:r>
              <a:rPr lang="sv-SE" dirty="0"/>
              <a:t>991–993 (2019) doi:10.1038/s41893-019-0404-1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407F9-B71B-2944-BEA4-92B0BBCC8B74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7772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A5680B-5CFF-5C46-8A8E-F880F761868B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598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Med?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C3903-FB23-9741-BE98-469D9290C2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25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67FE75-C439-BF44-BEAF-E8F5DF631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215E2CD-0928-AB4B-B27E-798EB0DEE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D34AC53-3BAA-7246-B8BA-0B1FBC514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5109-22AB-7B46-988A-52829116C347}" type="datetimeFigureOut">
              <a:rPr lang="sv-SE" smtClean="0"/>
              <a:t>2020-01-19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B16808-728A-764A-9A68-FCDC0C0FC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AE1B4D-783F-6649-9491-7316AFAC0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0AE9-8126-2843-BD8D-7146CF471F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7415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DE86AE-36B4-EC49-9381-6A3E8A36D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F1FDF88-B701-DC4A-9F75-CEA1A069A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751CF1D-E4E0-0948-9D5E-589957C3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5109-22AB-7B46-988A-52829116C347}" type="datetimeFigureOut">
              <a:rPr lang="sv-SE" smtClean="0"/>
              <a:t>2020-01-19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A7AB745-B46C-594C-89AC-BA8E3806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A42DB8-7BC8-3F48-B61E-4703B2C1A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0AE9-8126-2843-BD8D-7146CF471F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0185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3E7A5AD-B281-9B4A-86A7-1508118AD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4D0AF41-8BCF-764C-ACB8-B0698DFC0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8F60E5F-955E-BA4B-B9C8-C469EE8D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5109-22AB-7B46-988A-52829116C347}" type="datetimeFigureOut">
              <a:rPr lang="sv-SE" smtClean="0"/>
              <a:t>2020-01-19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AAF77CD-8082-3341-B5B4-3B9EBCAB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4CA866B-F571-7442-8549-33C99DD7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0AE9-8126-2843-BD8D-7146CF471F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9087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artsi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4" descr="hmi-49(1).jpg">
            <a:extLst>
              <a:ext uri="{FF2B5EF4-FFF2-40B4-BE49-F238E27FC236}">
                <a16:creationId xmlns:a16="http://schemas.microsoft.com/office/drawing/2014/main" id="{DF1EDDD0-545F-084F-87F6-51D5CD277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4" r="13357"/>
          <a:stretch/>
        </p:blipFill>
        <p:spPr>
          <a:xfrm>
            <a:off x="-1935494" y="-6352"/>
            <a:ext cx="6922778" cy="6891735"/>
          </a:xfrm>
          <a:prstGeom prst="rect">
            <a:avLst/>
          </a:prstGeom>
        </p:spPr>
      </p:pic>
      <p:pic>
        <p:nvPicPr>
          <p:cNvPr id="15" name="Bildobjekt 4" descr="GUcloud_clean_1920x1200.jpg">
            <a:extLst>
              <a:ext uri="{FF2B5EF4-FFF2-40B4-BE49-F238E27FC236}">
                <a16:creationId xmlns:a16="http://schemas.microsoft.com/office/drawing/2014/main" id="{3864F2BC-9EA2-B844-B009-0C5A12E95A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6"/>
          <a:stretch>
            <a:fillRect/>
          </a:stretch>
        </p:blipFill>
        <p:spPr bwMode="auto">
          <a:xfrm>
            <a:off x="4655841" y="0"/>
            <a:ext cx="7608126" cy="687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F0C0F62E-2236-1247-84CF-D67B933D6DD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901700" y="-6351"/>
            <a:ext cx="1143000" cy="1164168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2667"/>
              <a:t> </a:t>
            </a:r>
            <a:endParaRPr sz="2667" dirty="0"/>
          </a:p>
        </p:txBody>
      </p:sp>
      <p:sp>
        <p:nvSpPr>
          <p:cNvPr id="9" name="Rubrik 5">
            <a:extLst>
              <a:ext uri="{FF2B5EF4-FFF2-40B4-BE49-F238E27FC236}">
                <a16:creationId xmlns:a16="http://schemas.microsoft.com/office/drawing/2014/main" id="{643DA137-A8E0-C74A-9B3B-462D7BD47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2106" y="581685"/>
            <a:ext cx="6744534" cy="1170000"/>
          </a:xfrm>
          <a:prstGeom prst="rect">
            <a:avLst/>
          </a:prstGeom>
        </p:spPr>
        <p:txBody>
          <a:bodyPr/>
          <a:lstStyle>
            <a:lvl1pPr>
              <a:defRPr sz="3500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sv-SE" dirty="0"/>
              <a:t>SKRIV EN RUBRIK PÅ EN ELLER TVÅ RADER HÄR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DCC95582-F380-A848-8BD0-8AF1E2125F6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2106" y="2322838"/>
            <a:ext cx="6744533" cy="3667200"/>
          </a:xfrm>
          <a:prstGeom prst="rect">
            <a:avLst/>
          </a:prstGeom>
        </p:spPr>
        <p:txBody>
          <a:bodyPr>
            <a:normAutofit/>
          </a:bodyPr>
          <a:lstStyle>
            <a:lvl1pPr marL="287993" indent="-287993">
              <a:defRPr sz="2200">
                <a:solidFill>
                  <a:schemeClr val="bg1"/>
                </a:solidFill>
              </a:defRPr>
            </a:lvl1pPr>
            <a:lvl2pPr marL="575986" indent="-287993">
              <a:defRPr sz="1867"/>
            </a:lvl2pPr>
            <a:lvl3pPr marL="863978" indent="-287993">
              <a:defRPr sz="1867"/>
            </a:lvl3pPr>
            <a:lvl4pPr marL="1151971" indent="-287993">
              <a:defRPr sz="1867"/>
            </a:lvl4pPr>
            <a:lvl5pPr marL="1439964" indent="-287993">
              <a:defRPr sz="1867"/>
            </a:lvl5pPr>
          </a:lstStyle>
          <a:p>
            <a:pPr lvl="0"/>
            <a:r>
              <a:rPr lang="sv-SE" dirty="0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2290772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tartsi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objekt 4" descr="GUcloud_clean_1920x1200.jpg">
            <a:extLst>
              <a:ext uri="{FF2B5EF4-FFF2-40B4-BE49-F238E27FC236}">
                <a16:creationId xmlns:a16="http://schemas.microsoft.com/office/drawing/2014/main" id="{3864F2BC-9EA2-B844-B009-0C5A12E95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6"/>
          <a:stretch>
            <a:fillRect/>
          </a:stretch>
        </p:blipFill>
        <p:spPr bwMode="auto">
          <a:xfrm>
            <a:off x="4655841" y="0"/>
            <a:ext cx="7608126" cy="687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F0C0F62E-2236-1247-84CF-D67B933D6DD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901700" y="-6351"/>
            <a:ext cx="1143000" cy="116416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2667"/>
              <a:t> </a:t>
            </a:r>
            <a:endParaRPr sz="2667" dirty="0"/>
          </a:p>
        </p:txBody>
      </p:sp>
      <p:sp>
        <p:nvSpPr>
          <p:cNvPr id="9" name="Rubrik 5">
            <a:extLst>
              <a:ext uri="{FF2B5EF4-FFF2-40B4-BE49-F238E27FC236}">
                <a16:creationId xmlns:a16="http://schemas.microsoft.com/office/drawing/2014/main" id="{643DA137-A8E0-C74A-9B3B-462D7BD47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2106" y="581685"/>
            <a:ext cx="6744534" cy="1170000"/>
          </a:xfrm>
          <a:prstGeom prst="rect">
            <a:avLst/>
          </a:prstGeom>
        </p:spPr>
        <p:txBody>
          <a:bodyPr/>
          <a:lstStyle>
            <a:lvl1pPr>
              <a:defRPr sz="3500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sv-SE" dirty="0"/>
              <a:t>SKRIV EN RUBRIK PÅ EN ELLER TVÅ RADER HÄR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DCC95582-F380-A848-8BD0-8AF1E2125F6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2106" y="2322838"/>
            <a:ext cx="6744533" cy="3667200"/>
          </a:xfrm>
          <a:prstGeom prst="rect">
            <a:avLst/>
          </a:prstGeom>
        </p:spPr>
        <p:txBody>
          <a:bodyPr>
            <a:normAutofit/>
          </a:bodyPr>
          <a:lstStyle>
            <a:lvl1pPr marL="287993" indent="-287993">
              <a:defRPr sz="2200">
                <a:solidFill>
                  <a:schemeClr val="bg1"/>
                </a:solidFill>
              </a:defRPr>
            </a:lvl1pPr>
            <a:lvl2pPr marL="575986" indent="-287993">
              <a:defRPr sz="1867"/>
            </a:lvl2pPr>
            <a:lvl3pPr marL="863978" indent="-287993">
              <a:defRPr sz="1867"/>
            </a:lvl3pPr>
            <a:lvl4pPr marL="1151971" indent="-287993">
              <a:defRPr sz="1867"/>
            </a:lvl4pPr>
            <a:lvl5pPr marL="1439964" indent="-287993">
              <a:defRPr sz="1867"/>
            </a:lvl5pPr>
          </a:lstStyle>
          <a:p>
            <a:pPr lvl="0"/>
            <a:r>
              <a:rPr lang="sv-SE" dirty="0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1477001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7A8E9891-2474-6A49-923F-4537B4ED05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44960" y="-6351"/>
            <a:ext cx="10287000" cy="6858000"/>
          </a:xfrm>
          <a:prstGeom prst="rect">
            <a:avLst/>
          </a:prstGeom>
        </p:spPr>
      </p:pic>
      <p:pic>
        <p:nvPicPr>
          <p:cNvPr id="9" name="Bildobjekt 4" descr="GUcloud_clean_1920x1200.jpg">
            <a:extLst>
              <a:ext uri="{FF2B5EF4-FFF2-40B4-BE49-F238E27FC236}">
                <a16:creationId xmlns:a16="http://schemas.microsoft.com/office/drawing/2014/main" id="{93A01589-B47B-114F-87B8-EB3D73741E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6"/>
          <a:stretch>
            <a:fillRect/>
          </a:stretch>
        </p:blipFill>
        <p:spPr bwMode="auto">
          <a:xfrm>
            <a:off x="4655841" y="0"/>
            <a:ext cx="7608126" cy="687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F0C0F62E-2236-1247-84CF-D67B933D6DD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901700" y="-6351"/>
            <a:ext cx="1143000" cy="1164168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2667"/>
              <a:t> </a:t>
            </a:r>
            <a:endParaRPr sz="2667" dirty="0"/>
          </a:p>
        </p:txBody>
      </p:sp>
    </p:spTree>
    <p:extLst>
      <p:ext uri="{BB962C8B-B14F-4D97-AF65-F5344CB8AC3E}">
        <p14:creationId xmlns:p14="http://schemas.microsoft.com/office/powerpoint/2010/main" val="2067020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si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1623F4E-9E1B-3747-9444-2C64CA6170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46784" y="0"/>
            <a:ext cx="10287000" cy="6858000"/>
          </a:xfrm>
          <a:prstGeom prst="rect">
            <a:avLst/>
          </a:prstGeom>
        </p:spPr>
      </p:pic>
      <p:pic>
        <p:nvPicPr>
          <p:cNvPr id="8" name="Bildobjekt 4" descr="GUcloud_clean_1920x1200.jpg">
            <a:extLst>
              <a:ext uri="{FF2B5EF4-FFF2-40B4-BE49-F238E27FC236}">
                <a16:creationId xmlns:a16="http://schemas.microsoft.com/office/drawing/2014/main" id="{B39F8DEC-40C3-304A-AA13-354BDA9022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6"/>
          <a:stretch>
            <a:fillRect/>
          </a:stretch>
        </p:blipFill>
        <p:spPr bwMode="auto">
          <a:xfrm>
            <a:off x="4655841" y="0"/>
            <a:ext cx="7608126" cy="687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F0C0F62E-2236-1247-84CF-D67B933D6DD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901700" y="-6351"/>
            <a:ext cx="1143000" cy="1164168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2667"/>
              <a:t> </a:t>
            </a:r>
            <a:endParaRPr sz="2667" dirty="0"/>
          </a:p>
        </p:txBody>
      </p:sp>
      <p:sp>
        <p:nvSpPr>
          <p:cNvPr id="9" name="Rubrik 5">
            <a:extLst>
              <a:ext uri="{FF2B5EF4-FFF2-40B4-BE49-F238E27FC236}">
                <a16:creationId xmlns:a16="http://schemas.microsoft.com/office/drawing/2014/main" id="{643DA137-A8E0-C74A-9B3B-462D7BD47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2106" y="581685"/>
            <a:ext cx="6744534" cy="1170000"/>
          </a:xfrm>
          <a:prstGeom prst="rect">
            <a:avLst/>
          </a:prstGeom>
        </p:spPr>
        <p:txBody>
          <a:bodyPr/>
          <a:lstStyle>
            <a:lvl1pPr>
              <a:defRPr sz="3500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sv-SE" dirty="0"/>
              <a:t>SKRIV EN RUBRIK PÅ EN ELLER TVÅ RADER HÄR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DCC95582-F380-A848-8BD0-8AF1E2125F6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2106" y="2322838"/>
            <a:ext cx="6744533" cy="3667200"/>
          </a:xfrm>
          <a:prstGeom prst="rect">
            <a:avLst/>
          </a:prstGeom>
        </p:spPr>
        <p:txBody>
          <a:bodyPr>
            <a:normAutofit/>
          </a:bodyPr>
          <a:lstStyle>
            <a:lvl1pPr marL="287993" indent="-287993">
              <a:defRPr sz="2200">
                <a:solidFill>
                  <a:schemeClr val="bg1"/>
                </a:solidFill>
              </a:defRPr>
            </a:lvl1pPr>
            <a:lvl2pPr marL="575986" indent="-287993">
              <a:defRPr sz="1867"/>
            </a:lvl2pPr>
            <a:lvl3pPr marL="863978" indent="-287993">
              <a:defRPr sz="1867"/>
            </a:lvl3pPr>
            <a:lvl4pPr marL="1151971" indent="-287993">
              <a:defRPr sz="1867"/>
            </a:lvl4pPr>
            <a:lvl5pPr marL="1439964" indent="-287993">
              <a:defRPr sz="1867"/>
            </a:lvl5pPr>
          </a:lstStyle>
          <a:p>
            <a:pPr lvl="0"/>
            <a:r>
              <a:rPr lang="sv-SE" dirty="0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2898394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rtsid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ildresultat för segling götheborg avgång kina">
            <a:extLst>
              <a:ext uri="{FF2B5EF4-FFF2-40B4-BE49-F238E27FC236}">
                <a16:creationId xmlns:a16="http://schemas.microsoft.com/office/drawing/2014/main" id="{1B3F6A4D-239E-434C-BF48-DAF44BF133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723" y="-27384"/>
            <a:ext cx="9184867" cy="688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ildobjekt 4" descr="GUcloud_clean_1920x1200.jpg">
            <a:extLst>
              <a:ext uri="{FF2B5EF4-FFF2-40B4-BE49-F238E27FC236}">
                <a16:creationId xmlns:a16="http://schemas.microsoft.com/office/drawing/2014/main" id="{3864F2BC-9EA2-B844-B009-0C5A12E95A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46"/>
          <a:stretch>
            <a:fillRect/>
          </a:stretch>
        </p:blipFill>
        <p:spPr bwMode="auto">
          <a:xfrm>
            <a:off x="4655841" y="0"/>
            <a:ext cx="7608126" cy="687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latshållare för bild 7">
            <a:extLst>
              <a:ext uri="{FF2B5EF4-FFF2-40B4-BE49-F238E27FC236}">
                <a16:creationId xmlns:a16="http://schemas.microsoft.com/office/drawing/2014/main" id="{F0C0F62E-2236-1247-84CF-D67B933D6DD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901700" y="-6351"/>
            <a:ext cx="1143000" cy="1164168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2667"/>
              <a:t> </a:t>
            </a:r>
            <a:endParaRPr sz="2667" dirty="0"/>
          </a:p>
        </p:txBody>
      </p:sp>
      <p:sp>
        <p:nvSpPr>
          <p:cNvPr id="9" name="Rubrik 5">
            <a:extLst>
              <a:ext uri="{FF2B5EF4-FFF2-40B4-BE49-F238E27FC236}">
                <a16:creationId xmlns:a16="http://schemas.microsoft.com/office/drawing/2014/main" id="{643DA137-A8E0-C74A-9B3B-462D7BD47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2106" y="581685"/>
            <a:ext cx="6744534" cy="1170000"/>
          </a:xfrm>
          <a:prstGeom prst="rect">
            <a:avLst/>
          </a:prstGeom>
        </p:spPr>
        <p:txBody>
          <a:bodyPr/>
          <a:lstStyle>
            <a:lvl1pPr>
              <a:defRPr sz="3500" b="1" i="0" spc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sv-SE" dirty="0"/>
              <a:t>SKRIV EN RUBRIK PÅ EN ELLER TVÅ RADER HÄR</a:t>
            </a: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DCC95582-F380-A848-8BD0-8AF1E2125F6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2106" y="2322838"/>
            <a:ext cx="6744533" cy="3667200"/>
          </a:xfrm>
          <a:prstGeom prst="rect">
            <a:avLst/>
          </a:prstGeom>
        </p:spPr>
        <p:txBody>
          <a:bodyPr>
            <a:normAutofit/>
          </a:bodyPr>
          <a:lstStyle>
            <a:lvl1pPr marL="287993" indent="-287993">
              <a:defRPr sz="2200">
                <a:solidFill>
                  <a:schemeClr val="bg1"/>
                </a:solidFill>
              </a:defRPr>
            </a:lvl1pPr>
            <a:lvl2pPr marL="575986" indent="-287993">
              <a:defRPr sz="1867"/>
            </a:lvl2pPr>
            <a:lvl3pPr marL="863978" indent="-287993">
              <a:defRPr sz="1867"/>
            </a:lvl3pPr>
            <a:lvl4pPr marL="1151971" indent="-287993">
              <a:defRPr sz="1867"/>
            </a:lvl4pPr>
            <a:lvl5pPr marL="1439964" indent="-287993">
              <a:defRPr sz="1867"/>
            </a:lvl5pPr>
          </a:lstStyle>
          <a:p>
            <a:pPr lvl="0"/>
            <a:r>
              <a:rPr lang="sv-SE" dirty="0"/>
              <a:t>Redigera format för bakgrundstext
Nivå två
Nivå tre
Nivå fyra
Nivå fem</a:t>
            </a:r>
          </a:p>
        </p:txBody>
      </p:sp>
    </p:spTree>
    <p:extLst>
      <p:ext uri="{BB962C8B-B14F-4D97-AF65-F5344CB8AC3E}">
        <p14:creationId xmlns:p14="http://schemas.microsoft.com/office/powerpoint/2010/main" val="421946578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Pictur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912000" y="1507200"/>
            <a:ext cx="4896000" cy="912000"/>
          </a:xfrm>
        </p:spPr>
        <p:txBody>
          <a:bodyPr/>
          <a:lstStyle/>
          <a:p>
            <a:r>
              <a:rPr lang="sv-SE" noProof="0"/>
              <a:t>Klicka här för att ändra format</a:t>
            </a:r>
            <a:endParaRPr lang="sv-SE" dirty="0"/>
          </a:p>
        </p:txBody>
      </p:sp>
      <p:sp>
        <p:nvSpPr>
          <p:cNvPr id="7" name="Platshållare för innehåll 2"/>
          <p:cNvSpPr>
            <a:spLocks noGrp="1"/>
          </p:cNvSpPr>
          <p:nvPr>
            <p:ph sz="quarter" idx="12"/>
          </p:nvPr>
        </p:nvSpPr>
        <p:spPr>
          <a:xfrm>
            <a:off x="912000" y="2616000"/>
            <a:ext cx="4896000" cy="3667200"/>
          </a:xfrm>
        </p:spPr>
        <p:txBody>
          <a:bodyPr/>
          <a:lstStyle>
            <a:lvl1pPr marL="287993" indent="-287993">
              <a:defRPr/>
            </a:lvl1pPr>
            <a:lvl2pPr marL="575986" indent="-287993">
              <a:defRPr/>
            </a:lvl2pPr>
            <a:lvl3pPr marL="863978" indent="-287993">
              <a:defRPr/>
            </a:lvl3pPr>
            <a:lvl4pPr marL="1151971" indent="-287993">
              <a:defRPr/>
            </a:lvl4pPr>
            <a:lvl5pPr marL="1439964" indent="-287993">
              <a:defRPr/>
            </a:lvl5pPr>
          </a:lstStyle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  <a:endParaRPr lang="en-US" noProof="0" dirty="0"/>
          </a:p>
        </p:txBody>
      </p:sp>
      <p:sp>
        <p:nvSpPr>
          <p:cNvPr id="15" name="Platshållare för bild 7"/>
          <p:cNvSpPr>
            <a:spLocks noGrp="1"/>
          </p:cNvSpPr>
          <p:nvPr>
            <p:ph type="pic" sz="quarter" idx="17"/>
          </p:nvPr>
        </p:nvSpPr>
        <p:spPr>
          <a:xfrm>
            <a:off x="6096001" y="-5736"/>
            <a:ext cx="6096001" cy="6863736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marR="0" indent="0" algn="ctr" defTabSz="609585" rtl="0" eaLnBrk="0" fontAlgn="base" latinLnBrk="0" hangingPunct="0">
              <a:lnSpc>
                <a:spcPct val="110000"/>
              </a:lnSpc>
              <a:spcBef>
                <a:spcPts val="1067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lang="sv-SE" sz="2100" noProof="0"/>
            </a:lvl1pPr>
          </a:lstStyle>
          <a:p>
            <a:pPr lvl="0"/>
            <a:r>
              <a:rPr lang="sv-SE" noProof="0"/>
              <a:t>Dra bilden till platshållaren eller klicka på ikonen för att lägga till den</a:t>
            </a:r>
            <a:endParaRPr lang="en-US" noProof="0" dirty="0"/>
          </a:p>
        </p:txBody>
      </p:sp>
      <p:sp>
        <p:nvSpPr>
          <p:cNvPr id="5" name="Platshållare för sidfot 1"/>
          <p:cNvSpPr>
            <a:spLocks noGrp="1"/>
          </p:cNvSpPr>
          <p:nvPr>
            <p:ph type="ftr" sz="quarter" idx="18"/>
          </p:nvPr>
        </p:nvSpPr>
        <p:spPr/>
        <p:txBody>
          <a:bodyPr vert="horz" rtlCol="0"/>
          <a:lstStyle>
            <a:lvl1pPr algn="r" eaLnBrk="1" hangingPunct="1">
              <a:defRPr lang="sv-SE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r>
              <a:rPr lang="en-US"/>
              <a:t>ORGANIZATION NAME (CHANGE HEADER USE THE INSERT TAB-HEADER/FOOTER)</a:t>
            </a:r>
            <a:endParaRPr dirty="0"/>
          </a:p>
        </p:txBody>
      </p:sp>
      <p:sp>
        <p:nvSpPr>
          <p:cNvPr id="6" name="Platshållare för bildnummer 3"/>
          <p:cNvSpPr>
            <a:spLocks noGrp="1"/>
          </p:cNvSpPr>
          <p:nvPr>
            <p:ph type="sldNum" sz="quarter" idx="19"/>
          </p:nvPr>
        </p:nvSpPr>
        <p:spPr/>
        <p:txBody>
          <a:bodyPr anchor="t" anchorCtr="0">
            <a:noAutofit/>
          </a:bodyPr>
          <a:lstStyle>
            <a:lvl1pPr>
              <a:spcBef>
                <a:spcPts val="0"/>
              </a:spcBef>
              <a:buFont typeface="Arial" charset="0"/>
              <a:buNone/>
              <a:defRPr lang="sv-SE" b="1" i="0" cap="all" baseline="0">
                <a:solidFill>
                  <a:schemeClr val="bg1"/>
                </a:soli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  <a:latin typeface="Arial Narrow"/>
                <a:ea typeface="ＭＳ Ｐゴシック" pitchFamily="-65" charset="-128"/>
              </a:defRPr>
            </a:lvl1pPr>
          </a:lstStyle>
          <a:p>
            <a:pPr>
              <a:defRPr/>
            </a:pPr>
            <a:fld id="{5F16B667-91AA-744C-BDB7-0673D4B614E8}" type="slidenum">
              <a:rPr/>
              <a:pPr>
                <a:defRPr/>
              </a:pPr>
              <a:t>‹#›</a:t>
            </a:fld>
            <a:endParaRPr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7BC1B-D4BC-9C41-A874-CA2FF90D6B8E}" type="datetimeFigureOut">
              <a:rPr lang="sv-SE"/>
              <a:pPr>
                <a:defRPr/>
              </a:pPr>
              <a:t>2020-01-21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339345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583999-EF98-9947-B579-1284A4D1B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7C1D6B-6B55-5B46-9F99-B936A0216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DEB4708-B9F0-2C40-BFC8-3B4E10DD6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5109-22AB-7B46-988A-52829116C347}" type="datetimeFigureOut">
              <a:rPr lang="sv-SE" smtClean="0"/>
              <a:t>2020-01-19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C813097-ADEF-9342-9127-2B41654C1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B34A79-D3C8-4748-A412-50FC8ACAB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0AE9-8126-2843-BD8D-7146CF471F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9485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EFE7D3-E2D9-FB4E-86A6-FF5234035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A71776-EC14-594A-A266-34DC3932B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ABE2B2-DB32-114C-8E2B-916486C44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5109-22AB-7B46-988A-52829116C347}" type="datetimeFigureOut">
              <a:rPr lang="sv-SE" smtClean="0"/>
              <a:t>2020-01-19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85ACCBE-BFD6-2440-8DE5-3F4F5A03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C39890-8B83-1442-A88B-0F308B65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0AE9-8126-2843-BD8D-7146CF471F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4192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262E006-1E77-9745-B2CE-527F8B709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CDAD34-C1A7-0C47-B407-D27FC48E4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3740839-7F36-5F4E-A00C-551AE8530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A66998A-678E-FF4E-A02A-EFA20FFBA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5109-22AB-7B46-988A-52829116C347}" type="datetimeFigureOut">
              <a:rPr lang="sv-SE" smtClean="0"/>
              <a:t>2020-01-19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6D6D85C-D704-6B43-8837-E5CBD7019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964F4CF-FB14-FA46-9AD1-9766E5E5A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0AE9-8126-2843-BD8D-7146CF471F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256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0359AF-752D-9A4F-B4AE-77E0A382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216B5E8-51FC-6B4F-81B6-019363772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6C94CCA-1350-5642-90B8-C7F44F537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8F06225-B4C7-2A4D-A6F4-2956AD5950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29F8AB8-D7E1-574D-B28C-47E453171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1A04559-0896-3846-9C20-89BDC83B3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5109-22AB-7B46-988A-52829116C347}" type="datetimeFigureOut">
              <a:rPr lang="sv-SE" smtClean="0"/>
              <a:t>2020-01-19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13F0DC5-F475-7D4A-88E8-91E7F77EC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0042B2C-A7F3-0242-90C6-9E758974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0AE9-8126-2843-BD8D-7146CF471F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7143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6D7345-F337-A144-BEEC-44136923B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AE099B27-9955-4D4D-8653-298F8F0A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5109-22AB-7B46-988A-52829116C347}" type="datetimeFigureOut">
              <a:rPr lang="sv-SE" smtClean="0"/>
              <a:t>2020-01-19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A74765-3463-C64A-8417-27D782F40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9A8CE71-92F8-F842-BF81-324A986E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0AE9-8126-2843-BD8D-7146CF471F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787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1CBD09D-9AAB-6447-AC1E-3B17B01A1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5109-22AB-7B46-988A-52829116C347}" type="datetimeFigureOut">
              <a:rPr lang="sv-SE" smtClean="0"/>
              <a:t>2020-01-19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A60F0B63-0A1E-1E4D-BD03-FE2F93D8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F2A0453-73B1-BF44-A0B5-D1E6AA9D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0AE9-8126-2843-BD8D-7146CF471F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186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A6D9FD-A544-DC49-A159-0A91277CA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3953BB1-DAB3-6541-A9A1-3EE716790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CE8964C-068C-9F4C-8E52-CA90CF3E2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4D13260-A028-8647-A60E-26A706BFD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5109-22AB-7B46-988A-52829116C347}" type="datetimeFigureOut">
              <a:rPr lang="sv-SE" smtClean="0"/>
              <a:t>2020-01-19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50E08F7-C6A2-7C47-AD7A-442C02C6D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44BC66A-4E4D-E545-B99D-EEB6D2FF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0AE9-8126-2843-BD8D-7146CF471F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048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3DDEB3-F504-4C44-9A36-64F45A76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C85BCA9-19CA-5C42-ADCF-7FBF2281DA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4739CF8-F62F-E041-92AE-8599AC338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0050E28-2CC6-CB4B-95E1-0143749E1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5109-22AB-7B46-988A-52829116C347}" type="datetimeFigureOut">
              <a:rPr lang="sv-SE" smtClean="0"/>
              <a:t>2020-01-19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FA489CF-DAD3-9E41-88CC-C372E4609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E8AB1467-6C8E-A74A-8336-79495C86A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B0AE9-8126-2843-BD8D-7146CF471F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327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B824AE7-23D3-7547-B808-E32E40776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017122-59A8-4D4D-BD8A-DDEFFDEE1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F017874-F52B-B148-B8CD-0818BBEE5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75109-22AB-7B46-988A-52829116C347}" type="datetimeFigureOut">
              <a:rPr lang="sv-SE" smtClean="0"/>
              <a:t>2020-01-19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E79A3AD-34A7-A241-BD73-6033606F20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E91B817-F74A-F749-9A8C-0E7261AA9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B0AE9-8126-2843-BD8D-7146CF471FA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07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  <p:sldLayoutId id="2147483663" r:id="rId14"/>
    <p:sldLayoutId id="2147483662" r:id="rId15"/>
    <p:sldLayoutId id="2147483660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3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SC_0017.JPG">
            <a:extLst>
              <a:ext uri="{FF2B5EF4-FFF2-40B4-BE49-F238E27FC236}">
                <a16:creationId xmlns:a16="http://schemas.microsoft.com/office/drawing/2014/main" id="{E7E2B1A5-E388-CC43-BDAF-710BAC4E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9028"/>
            <a:ext cx="12192000" cy="809767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0E585A7-F9B1-5642-87D8-44E1BF1DA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7035" y="-113290"/>
            <a:ext cx="8601636" cy="1655763"/>
          </a:xfrm>
        </p:spPr>
        <p:txBody>
          <a:bodyPr>
            <a:normAutofit/>
          </a:bodyPr>
          <a:lstStyle/>
          <a:p>
            <a:r>
              <a:rPr lang="en-GB" sz="4400" b="1" dirty="0"/>
              <a:t>A perspective on the discussion on inclusive and equitable development</a:t>
            </a:r>
            <a:endParaRPr lang="sv-SE" sz="4400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EA1F87C6-1DF3-5D49-9D71-0D3C1EAF6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8130" y="5874591"/>
            <a:ext cx="9144000" cy="1655762"/>
          </a:xfrm>
        </p:spPr>
        <p:txBody>
          <a:bodyPr>
            <a:normAutofit/>
          </a:bodyPr>
          <a:lstStyle/>
          <a:p>
            <a:r>
              <a:rPr lang="sv-SE" sz="2300" dirty="0"/>
              <a:t>Lena Gipperth</a:t>
            </a:r>
            <a:br>
              <a:rPr lang="sv-SE" sz="2300" dirty="0"/>
            </a:br>
            <a:r>
              <a:rPr lang="sv-SE" sz="2300" dirty="0"/>
              <a:t>Centre for Sea and </a:t>
            </a:r>
            <a:r>
              <a:rPr lang="sv-SE" sz="2300" dirty="0" err="1"/>
              <a:t>Society</a:t>
            </a:r>
            <a:r>
              <a:rPr lang="sv-SE" sz="2300" dirty="0"/>
              <a:t> / </a:t>
            </a:r>
            <a:r>
              <a:rPr lang="sv-SE" sz="2300" dirty="0" err="1"/>
              <a:t>Department</a:t>
            </a:r>
            <a:r>
              <a:rPr lang="sv-SE" sz="2300" dirty="0"/>
              <a:t> </a:t>
            </a:r>
            <a:r>
              <a:rPr lang="sv-SE" sz="2300" dirty="0" err="1"/>
              <a:t>of</a:t>
            </a:r>
            <a:r>
              <a:rPr lang="sv-SE" sz="2300" dirty="0"/>
              <a:t> </a:t>
            </a:r>
            <a:r>
              <a:rPr lang="sv-SE" sz="2300" dirty="0" err="1"/>
              <a:t>Law</a:t>
            </a:r>
            <a:br>
              <a:rPr lang="sv-SE" sz="2300" dirty="0"/>
            </a:br>
            <a:r>
              <a:rPr lang="sv-SE" sz="2300" dirty="0"/>
              <a:t>University </a:t>
            </a:r>
            <a:r>
              <a:rPr lang="sv-SE" sz="2300" dirty="0" err="1"/>
              <a:t>of</a:t>
            </a:r>
            <a:r>
              <a:rPr lang="sv-SE" sz="2300" dirty="0"/>
              <a:t> Gothenburg, Sweden</a:t>
            </a:r>
          </a:p>
        </p:txBody>
      </p:sp>
      <p:sp>
        <p:nvSpPr>
          <p:cNvPr id="5" name="Platshållare för bild 7">
            <a:extLst>
              <a:ext uri="{FF2B5EF4-FFF2-40B4-BE49-F238E27FC236}">
                <a16:creationId xmlns:a16="http://schemas.microsoft.com/office/drawing/2014/main" id="{AE243D59-691A-2140-87FE-48915FF2E1EA}"/>
              </a:ext>
            </a:extLst>
          </p:cNvPr>
          <p:cNvSpPr txBox="1">
            <a:spLocks noChangeAspect="1"/>
          </p:cNvSpPr>
          <p:nvPr/>
        </p:nvSpPr>
        <p:spPr>
          <a:xfrm>
            <a:off x="901700" y="-6351"/>
            <a:ext cx="1143000" cy="116416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2667"/>
              <a:t> </a:t>
            </a:r>
            <a:endParaRPr sz="2667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87EBF0F-82B0-074D-B946-F1CAEFE10C47}"/>
              </a:ext>
            </a:extLst>
          </p:cNvPr>
          <p:cNvSpPr txBox="1"/>
          <p:nvPr/>
        </p:nvSpPr>
        <p:spPr>
          <a:xfrm>
            <a:off x="3658219" y="1757233"/>
            <a:ext cx="50638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Transformed and Transformative Ocean Governance</a:t>
            </a:r>
          </a:p>
          <a:p>
            <a:pPr algn="ctr"/>
            <a:r>
              <a:rPr lang="en-GB" dirty="0"/>
              <a:t>22 – 24 January 2020</a:t>
            </a:r>
            <a:endParaRPr lang="sv-SE" dirty="0"/>
          </a:p>
          <a:p>
            <a:pPr algn="ctr"/>
            <a:r>
              <a:rPr lang="en-GB" dirty="0"/>
              <a:t>Nelson Mandela University, Port Elizabeth, SA</a:t>
            </a:r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638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3" t="7908" r="14088" b="8163"/>
          <a:stretch/>
        </p:blipFill>
        <p:spPr bwMode="auto">
          <a:xfrm>
            <a:off x="3926758" y="332657"/>
            <a:ext cx="5878285" cy="613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s://openclipart.org/image/2400px/svg_to_png/237859/industry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831" y="2132856"/>
            <a:ext cx="564242" cy="504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openclipart.org/image/2400px/svg_to_png/237859/industry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831" y="2680092"/>
            <a:ext cx="564242" cy="504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openclipart.org/image/2400px/svg_to_png/237859/industry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694" y="3256156"/>
            <a:ext cx="564242" cy="504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s://openclipart.org/image/2400px/svg_to_png/237859/industry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599" y="4336276"/>
            <a:ext cx="564242" cy="504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7887197" y="3617720"/>
            <a:ext cx="2015626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8607277" y="4077072"/>
            <a:ext cx="1295546" cy="648072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887197" y="3068960"/>
            <a:ext cx="2015626" cy="21602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895309" y="2564904"/>
            <a:ext cx="1007514" cy="31686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https://openclipart.org/image/2400px/svg_to_png/237859/industry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251" y="3793263"/>
            <a:ext cx="564242" cy="504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7455149" y="3760212"/>
            <a:ext cx="2447674" cy="38886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595841" y="2276873"/>
            <a:ext cx="1755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/>
              <a:t>Phtalates</a:t>
            </a:r>
            <a:r>
              <a:rPr lang="sv-SE" sz="1200" dirty="0"/>
              <a:t> </a:t>
            </a:r>
            <a:r>
              <a:rPr lang="sv-SE" sz="1200" dirty="0" err="1"/>
              <a:t>factory</a:t>
            </a:r>
            <a:endParaRPr lang="sv-SE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10623501" y="2863970"/>
            <a:ext cx="175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/>
              <a:t>EtOxide</a:t>
            </a:r>
            <a:r>
              <a:rPr lang="sv-SE" sz="1200" dirty="0"/>
              <a:t>, </a:t>
            </a:r>
            <a:r>
              <a:rPr lang="sv-SE" sz="1200" dirty="0" err="1"/>
              <a:t>EtAmines</a:t>
            </a:r>
            <a:r>
              <a:rPr lang="sv-SE" sz="1200" dirty="0"/>
              <a:t>, </a:t>
            </a:r>
            <a:r>
              <a:rPr lang="sv-SE" sz="1200" dirty="0" err="1"/>
              <a:t>surfactants</a:t>
            </a:r>
            <a:r>
              <a:rPr lang="sv-SE" sz="1200" dirty="0"/>
              <a:t>, </a:t>
            </a:r>
            <a:r>
              <a:rPr lang="sv-SE" sz="1200" dirty="0" err="1"/>
              <a:t>glycols</a:t>
            </a:r>
            <a:r>
              <a:rPr lang="sv-SE" sz="1200" dirty="0"/>
              <a:t>, </a:t>
            </a:r>
            <a:r>
              <a:rPr lang="sv-SE" sz="1200" dirty="0" err="1"/>
              <a:t>ethoxylates</a:t>
            </a:r>
            <a:r>
              <a:rPr lang="sv-SE" sz="1200" dirty="0"/>
              <a:t>, </a:t>
            </a:r>
            <a:r>
              <a:rPr lang="sv-SE" sz="1200" dirty="0" err="1"/>
              <a:t>etc</a:t>
            </a:r>
            <a:r>
              <a:rPr lang="sv-SE" sz="1200" dirty="0"/>
              <a:t> </a:t>
            </a:r>
            <a:r>
              <a:rPr lang="sv-SE" sz="1200" dirty="0" err="1"/>
              <a:t>factory</a:t>
            </a:r>
            <a:endParaRPr lang="sv-SE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10623501" y="3512042"/>
            <a:ext cx="1755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/>
              <a:t>Refinary</a:t>
            </a:r>
            <a:endParaRPr lang="sv-SE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10551493" y="3851321"/>
            <a:ext cx="1694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Mercury </a:t>
            </a:r>
            <a:r>
              <a:rPr lang="sv-SE" sz="1200" dirty="0" err="1"/>
              <a:t>based</a:t>
            </a:r>
            <a:r>
              <a:rPr lang="sv-SE" sz="1200" dirty="0"/>
              <a:t> </a:t>
            </a:r>
            <a:r>
              <a:rPr lang="sv-SE" sz="1200" dirty="0" err="1"/>
              <a:t>chlor</a:t>
            </a:r>
            <a:r>
              <a:rPr lang="sv-SE" sz="1200" dirty="0"/>
              <a:t>-alkali </a:t>
            </a:r>
            <a:r>
              <a:rPr lang="sv-SE" sz="1200" dirty="0" err="1"/>
              <a:t>factory</a:t>
            </a:r>
            <a:r>
              <a:rPr lang="sv-SE" sz="1200" dirty="0"/>
              <a:t>, and PVC plant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623501" y="4520154"/>
            <a:ext cx="1755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/>
              <a:t>Polyethylene</a:t>
            </a:r>
            <a:r>
              <a:rPr lang="sv-SE" sz="1200" dirty="0"/>
              <a:t> plant</a:t>
            </a:r>
          </a:p>
        </p:txBody>
      </p:sp>
      <p:pic>
        <p:nvPicPr>
          <p:cNvPr id="4102" name="Picture 6" descr="http://cdn.xl.thumbs.canstockphoto.com/canstock343749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 bwMode="auto">
          <a:xfrm>
            <a:off x="9902824" y="1412776"/>
            <a:ext cx="1178319" cy="5760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1055549" y="1455168"/>
            <a:ext cx="1755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Waste </a:t>
            </a:r>
            <a:r>
              <a:rPr lang="sv-SE" sz="1200" dirty="0" err="1"/>
              <a:t>water</a:t>
            </a:r>
            <a:endParaRPr lang="sv-SE" sz="1200" dirty="0"/>
          </a:p>
          <a:p>
            <a:r>
              <a:rPr lang="sv-SE" sz="1200" dirty="0" err="1"/>
              <a:t>treatment</a:t>
            </a:r>
            <a:r>
              <a:rPr lang="sv-SE" sz="1200" dirty="0"/>
              <a:t> plant</a:t>
            </a:r>
          </a:p>
        </p:txBody>
      </p:sp>
      <p:pic>
        <p:nvPicPr>
          <p:cNvPr id="4104" name="Picture 8" descr="http://cdn.grid.fotosearch.com/CSP/CSP990/k115813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981" y="2723334"/>
            <a:ext cx="629816" cy="469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mages.clipartpanda.com/swimming-pool-clipart-black-and-white-swimmer-h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00" y="4869160"/>
            <a:ext cx="494465" cy="300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108" name="Picture 12" descr="http://vbcv.science.gu.se/digitalAssets/1339/1339603_musselodling-220px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889" y="1191058"/>
            <a:ext cx="1047750" cy="69056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majpersson.se/bilder/165/mytilusedulis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7" t="6658" r="24778" b="6739"/>
          <a:stretch/>
        </p:blipFill>
        <p:spPr bwMode="auto">
          <a:xfrm>
            <a:off x="6128971" y="620688"/>
            <a:ext cx="443826" cy="792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 flipH="1">
            <a:off x="8175230" y="1758403"/>
            <a:ext cx="1629813" cy="1199801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>
            <a:extLst>
              <a:ext uri="{FF2B5EF4-FFF2-40B4-BE49-F238E27FC236}">
                <a16:creationId xmlns:a16="http://schemas.microsoft.com/office/drawing/2014/main" id="{C329B5D6-AB5E-584D-A91D-D1B1CFF5C7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8419" r="13372" b="25255"/>
          <a:stretch/>
        </p:blipFill>
        <p:spPr bwMode="auto">
          <a:xfrm>
            <a:off x="130840" y="3184149"/>
            <a:ext cx="4882900" cy="24795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ubrik 1">
            <a:extLst>
              <a:ext uri="{FF2B5EF4-FFF2-40B4-BE49-F238E27FC236}">
                <a16:creationId xmlns:a16="http://schemas.microsoft.com/office/drawing/2014/main" id="{DFAAE0FA-45B1-3141-A074-3DE02DEA5629}"/>
              </a:ext>
            </a:extLst>
          </p:cNvPr>
          <p:cNvSpPr txBox="1">
            <a:spLocks/>
          </p:cNvSpPr>
          <p:nvPr/>
        </p:nvSpPr>
        <p:spPr>
          <a:xfrm>
            <a:off x="749741" y="1641872"/>
            <a:ext cx="2893518" cy="91200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chemical</a:t>
            </a:r>
            <a:r>
              <a:rPr lang="sv-SE" dirty="0"/>
              <a:t> in </a:t>
            </a:r>
            <a:r>
              <a:rPr lang="sv-SE" dirty="0" err="1"/>
              <a:t>Stenungsund</a:t>
            </a:r>
            <a:r>
              <a:rPr lang="sv-SE" dirty="0"/>
              <a:t>. </a:t>
            </a:r>
          </a:p>
        </p:txBody>
      </p:sp>
      <p:sp>
        <p:nvSpPr>
          <p:cNvPr id="32" name="Platshållare för bild 7">
            <a:extLst>
              <a:ext uri="{FF2B5EF4-FFF2-40B4-BE49-F238E27FC236}">
                <a16:creationId xmlns:a16="http://schemas.microsoft.com/office/drawing/2014/main" id="{B330E179-FD8E-9448-A20E-6F141A810099}"/>
              </a:ext>
            </a:extLst>
          </p:cNvPr>
          <p:cNvSpPr txBox="1">
            <a:spLocks noChangeAspect="1"/>
          </p:cNvSpPr>
          <p:nvPr/>
        </p:nvSpPr>
        <p:spPr>
          <a:xfrm>
            <a:off x="901700" y="-6351"/>
            <a:ext cx="1143000" cy="1164168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2667"/>
              <a:t> </a:t>
            </a:r>
            <a:endParaRPr sz="2667" dirty="0"/>
          </a:p>
        </p:txBody>
      </p:sp>
    </p:spTree>
    <p:extLst>
      <p:ext uri="{BB962C8B-B14F-4D97-AF65-F5344CB8AC3E}">
        <p14:creationId xmlns:p14="http://schemas.microsoft.com/office/powerpoint/2010/main" val="144527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960B8C9-2390-554B-9DBD-4C1FF53C7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68" y="616193"/>
            <a:ext cx="6752582" cy="584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60C357AE-73F7-4240-A5EA-7AB596279B64}"/>
              </a:ext>
            </a:extLst>
          </p:cNvPr>
          <p:cNvSpPr txBox="1"/>
          <p:nvPr/>
        </p:nvSpPr>
        <p:spPr>
          <a:xfrm>
            <a:off x="5157768" y="6462757"/>
            <a:ext cx="1677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Popova, E. 2019</a:t>
            </a:r>
          </a:p>
        </p:txBody>
      </p:sp>
      <p:sp>
        <p:nvSpPr>
          <p:cNvPr id="4" name="Platshållare för bild 7">
            <a:extLst>
              <a:ext uri="{FF2B5EF4-FFF2-40B4-BE49-F238E27FC236}">
                <a16:creationId xmlns:a16="http://schemas.microsoft.com/office/drawing/2014/main" id="{68C27211-639B-064B-B36E-F00AAD21DEA2}"/>
              </a:ext>
            </a:extLst>
          </p:cNvPr>
          <p:cNvSpPr txBox="1">
            <a:spLocks noChangeAspect="1"/>
          </p:cNvSpPr>
          <p:nvPr/>
        </p:nvSpPr>
        <p:spPr>
          <a:xfrm>
            <a:off x="901700" y="-6351"/>
            <a:ext cx="1143000" cy="116416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2667"/>
              <a:t> </a:t>
            </a:r>
            <a:endParaRPr sz="2667" dirty="0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D616F10F-5911-7D48-A60A-61CDE8164B7D}"/>
              </a:ext>
            </a:extLst>
          </p:cNvPr>
          <p:cNvSpPr txBox="1">
            <a:spLocks/>
          </p:cNvSpPr>
          <p:nvPr/>
        </p:nvSpPr>
        <p:spPr>
          <a:xfrm>
            <a:off x="912000" y="1507199"/>
            <a:ext cx="4023071" cy="2389551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err="1"/>
              <a:t>Ecological</a:t>
            </a:r>
            <a:r>
              <a:rPr lang="sv-SE" dirty="0"/>
              <a:t> </a:t>
            </a:r>
            <a:r>
              <a:rPr lang="sv-SE" dirty="0" err="1"/>
              <a:t>connectivity</a:t>
            </a:r>
            <a:r>
              <a:rPr lang="sv-SE" dirty="0"/>
              <a:t> </a:t>
            </a:r>
            <a:r>
              <a:rPr lang="sv-SE" dirty="0" err="1"/>
              <a:t>between</a:t>
            </a:r>
            <a:r>
              <a:rPr lang="sv-SE" dirty="0"/>
              <a:t> the areas </a:t>
            </a:r>
            <a:r>
              <a:rPr lang="sv-SE" dirty="0" err="1"/>
              <a:t>beyond</a:t>
            </a:r>
            <a:r>
              <a:rPr lang="sv-SE" dirty="0"/>
              <a:t> national </a:t>
            </a:r>
            <a:r>
              <a:rPr lang="sv-SE" dirty="0" err="1"/>
              <a:t>jurisdiction</a:t>
            </a:r>
            <a:r>
              <a:rPr lang="sv-SE" dirty="0"/>
              <a:t>, </a:t>
            </a:r>
            <a:r>
              <a:rPr lang="sv-SE" dirty="0" err="1"/>
              <a:t>coastal</a:t>
            </a:r>
            <a:r>
              <a:rPr lang="sv-SE" dirty="0"/>
              <a:t> </a:t>
            </a:r>
            <a:r>
              <a:rPr lang="sv-SE" dirty="0" err="1"/>
              <a:t>waters</a:t>
            </a:r>
            <a:r>
              <a:rPr lang="sv-SE" dirty="0"/>
              <a:t> and </a:t>
            </a:r>
            <a:r>
              <a:rPr lang="sv-SE" dirty="0" err="1"/>
              <a:t>livelihood</a:t>
            </a:r>
            <a:endParaRPr lang="sv-SE" dirty="0"/>
          </a:p>
          <a:p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8493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AC1E1C-CE47-394E-A094-8D0526AE9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conclusions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F8D152A-DA33-E44A-B4BA-E8E253132FF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2106" y="1751685"/>
            <a:ext cx="6744533" cy="486426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The legal and institutional framework for the protection of the ocean is fragmented and in general not designed to achieve ambitious goals such as Agenda 2030</a:t>
            </a:r>
          </a:p>
          <a:p>
            <a:pPr>
              <a:lnSpc>
                <a:spcPct val="120000"/>
              </a:lnSpc>
            </a:pPr>
            <a:r>
              <a:rPr lang="en-GB" dirty="0"/>
              <a:t>Equity should be better recognised in relation to the division of the critical loads and the burden of taking measures and restoring marine ecosystems</a:t>
            </a:r>
          </a:p>
          <a:p>
            <a:pPr>
              <a:lnSpc>
                <a:spcPct val="120000"/>
              </a:lnSpc>
            </a:pPr>
            <a:r>
              <a:rPr lang="en-GB" dirty="0"/>
              <a:t>More focus on indirect actors benefitting from ocean resources and services or negatively influencing them</a:t>
            </a:r>
          </a:p>
          <a:p>
            <a:pPr>
              <a:lnSpc>
                <a:spcPct val="120000"/>
              </a:lnSpc>
            </a:pPr>
            <a:r>
              <a:rPr lang="en-GB" dirty="0"/>
              <a:t>Further develop  EIAs and SEAs, particular in relation to activities within ABNJ</a:t>
            </a:r>
          </a:p>
          <a:p>
            <a:pPr>
              <a:lnSpc>
                <a:spcPct val="120000"/>
              </a:lnSpc>
            </a:pPr>
            <a:r>
              <a:rPr lang="en-GB" dirty="0"/>
              <a:t>Coastal livelihood should be recognised when establishing MPAs </a:t>
            </a:r>
          </a:p>
          <a:p>
            <a:pPr marL="0" indent="0">
              <a:lnSpc>
                <a:spcPct val="120000"/>
              </a:lnSpc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465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7CF56B-3B1F-4F4F-A342-6406B309F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/>
              <a:t>There</a:t>
            </a:r>
            <a:r>
              <a:rPr lang="sv-SE" dirty="0"/>
              <a:t> is a </a:t>
            </a:r>
            <a:r>
              <a:rPr lang="sv-SE" dirty="0" err="1"/>
              <a:t>role</a:t>
            </a:r>
            <a:r>
              <a:rPr lang="sv-SE" dirty="0"/>
              <a:t> for social scientists!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CC26A495-4F1D-FD4B-B92C-C11110B1F9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6" name="Platshållare för bild 7">
            <a:extLst>
              <a:ext uri="{FF2B5EF4-FFF2-40B4-BE49-F238E27FC236}">
                <a16:creationId xmlns:a16="http://schemas.microsoft.com/office/drawing/2014/main" id="{F934DE24-F0E3-E847-B004-5FC65E328A5A}"/>
              </a:ext>
            </a:extLst>
          </p:cNvPr>
          <p:cNvSpPr txBox="1">
            <a:spLocks/>
          </p:cNvSpPr>
          <p:nvPr/>
        </p:nvSpPr>
        <p:spPr>
          <a:xfrm>
            <a:off x="676158" y="-5159"/>
            <a:ext cx="953010" cy="97035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 </a:t>
            </a:r>
            <a:endParaRPr lang="sv-SE" dirty="0"/>
          </a:p>
        </p:txBody>
      </p:sp>
      <p:pic>
        <p:nvPicPr>
          <p:cNvPr id="25610" name="Picture 10" descr="Relaterad bild">
            <a:extLst>
              <a:ext uri="{FF2B5EF4-FFF2-40B4-BE49-F238E27FC236}">
                <a16:creationId xmlns:a16="http://schemas.microsoft.com/office/drawing/2014/main" id="{9F64D5B7-F56B-5944-9434-23FEE921C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7" y="-5736"/>
            <a:ext cx="5453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09962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22931100-37BF-404E-83EA-CB9A125B277C}"/>
              </a:ext>
            </a:extLst>
          </p:cNvPr>
          <p:cNvSpPr/>
          <p:nvPr/>
        </p:nvSpPr>
        <p:spPr>
          <a:xfrm>
            <a:off x="2091214" y="535260"/>
            <a:ext cx="8457840" cy="5827984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96" b="-6438"/>
            </a:stretch>
          </a:blip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sv-SE" dirty="0"/>
          </a:p>
        </p:txBody>
      </p:sp>
      <p:sp>
        <p:nvSpPr>
          <p:cNvPr id="14338" name="TextBox 26"/>
          <p:cNvSpPr txBox="1">
            <a:spLocks noChangeArrowheads="1"/>
          </p:cNvSpPr>
          <p:nvPr/>
        </p:nvSpPr>
        <p:spPr bwMode="auto">
          <a:xfrm>
            <a:off x="2148384" y="856788"/>
            <a:ext cx="8158162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Aft>
                <a:spcPts val="1200"/>
              </a:spcAft>
            </a:pPr>
            <a:r>
              <a:rPr lang="sv-SE" sz="7200" spc="600" dirty="0">
                <a:solidFill>
                  <a:schemeClr val="bg1"/>
                </a:solidFill>
              </a:rPr>
              <a:t>TACK!</a:t>
            </a:r>
            <a:endParaRPr lang="sv-SE" sz="7200" i="1" spc="600" dirty="0">
              <a:solidFill>
                <a:schemeClr val="bg1"/>
              </a:solidFill>
            </a:endParaRPr>
          </a:p>
          <a:p>
            <a:pPr algn="ctr" eaLnBrk="1" hangingPunct="1"/>
            <a:endParaRPr lang="sv-SE" sz="1600" i="1" dirty="0"/>
          </a:p>
          <a:p>
            <a:pPr algn="ctr" eaLnBrk="1" hangingPunct="1"/>
            <a:r>
              <a:rPr lang="sv-SE" sz="1600" dirty="0"/>
              <a:t> </a:t>
            </a:r>
          </a:p>
          <a:p>
            <a:pPr algn="ctr" eaLnBrk="1" hangingPunct="1"/>
            <a:endParaRPr lang="sv-SE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2514960" y="4879078"/>
            <a:ext cx="753822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dirty="0" err="1">
                <a:solidFill>
                  <a:schemeClr val="bg1"/>
                </a:solidFill>
                <a:latin typeface="Arial"/>
                <a:cs typeface="Arial"/>
              </a:rPr>
              <a:t>Based</a:t>
            </a:r>
            <a:r>
              <a:rPr lang="sv-SE" dirty="0">
                <a:solidFill>
                  <a:schemeClr val="bg1"/>
                </a:solidFill>
                <a:latin typeface="Arial"/>
                <a:cs typeface="Arial"/>
              </a:rPr>
              <a:t> on research </a:t>
            </a:r>
            <a:r>
              <a:rPr lang="sv-SE" dirty="0" err="1">
                <a:solidFill>
                  <a:schemeClr val="bg1"/>
                </a:solidFill>
                <a:latin typeface="Arial"/>
                <a:cs typeface="Arial"/>
              </a:rPr>
              <a:t>funded</a:t>
            </a:r>
            <a:r>
              <a:rPr lang="sv-SE" dirty="0">
                <a:solidFill>
                  <a:schemeClr val="bg1"/>
                </a:solidFill>
                <a:latin typeface="Arial"/>
                <a:cs typeface="Arial"/>
              </a:rPr>
              <a:t> by: University </a:t>
            </a:r>
            <a:r>
              <a:rPr lang="sv-SE" dirty="0" err="1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lang="sv-SE" dirty="0">
                <a:solidFill>
                  <a:schemeClr val="bg1"/>
                </a:solidFill>
                <a:latin typeface="Arial"/>
                <a:cs typeface="Arial"/>
              </a:rPr>
              <a:t> Gothenburg, Formas, </a:t>
            </a:r>
          </a:p>
          <a:p>
            <a:pPr>
              <a:spcAft>
                <a:spcPts val="600"/>
              </a:spcAft>
            </a:pPr>
            <a:r>
              <a:rPr lang="sv-SE" dirty="0">
                <a:solidFill>
                  <a:schemeClr val="bg1"/>
                </a:solidFill>
                <a:latin typeface="Arial"/>
                <a:cs typeface="Arial"/>
              </a:rPr>
              <a:t>Länsstyrelsen i Västra Götalands län, Swedish </a:t>
            </a:r>
            <a:r>
              <a:rPr lang="sv-SE" dirty="0" err="1">
                <a:solidFill>
                  <a:schemeClr val="bg1"/>
                </a:solidFill>
                <a:latin typeface="Arial"/>
                <a:cs typeface="Arial"/>
              </a:rPr>
              <a:t>ency</a:t>
            </a:r>
            <a:r>
              <a:rPr lang="sv-SE" dirty="0">
                <a:solidFill>
                  <a:schemeClr val="bg1"/>
                </a:solidFill>
                <a:latin typeface="Arial"/>
                <a:cs typeface="Arial"/>
              </a:rPr>
              <a:t> for </a:t>
            </a:r>
            <a:r>
              <a:rPr lang="sv-SE" dirty="0" err="1">
                <a:solidFill>
                  <a:schemeClr val="bg1"/>
                </a:solidFill>
                <a:latin typeface="Arial"/>
                <a:cs typeface="Arial"/>
              </a:rPr>
              <a:t>Water</a:t>
            </a:r>
            <a:r>
              <a:rPr lang="sv-SE" dirty="0">
                <a:solidFill>
                  <a:schemeClr val="bg1"/>
                </a:solidFill>
                <a:latin typeface="Arial"/>
                <a:cs typeface="Arial"/>
              </a:rPr>
              <a:t> and Marine </a:t>
            </a:r>
            <a:r>
              <a:rPr lang="sv-SE" dirty="0" err="1">
                <a:solidFill>
                  <a:schemeClr val="bg1"/>
                </a:solidFill>
                <a:latin typeface="Arial"/>
                <a:cs typeface="Arial"/>
              </a:rPr>
              <a:t>Managemen</a:t>
            </a:r>
            <a:endParaRPr lang="sv-SE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Platshållare för bild 7"/>
          <p:cNvSpPr txBox="1">
            <a:spLocks/>
          </p:cNvSpPr>
          <p:nvPr/>
        </p:nvSpPr>
        <p:spPr>
          <a:xfrm>
            <a:off x="676158" y="-5159"/>
            <a:ext cx="953010" cy="970359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900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vå gubbar i båt_annonsbild_Foto Lasse Bur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213"/>
            <a:ext cx="12192000" cy="8251418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2509284" y="5380076"/>
            <a:ext cx="76305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800" dirty="0" err="1">
                <a:solidFill>
                  <a:schemeClr val="bg1"/>
                </a:solidFill>
              </a:rPr>
              <a:t>Towards</a:t>
            </a:r>
            <a:r>
              <a:rPr lang="sv-SE" sz="4800" dirty="0">
                <a:solidFill>
                  <a:schemeClr val="bg1"/>
                </a:solidFill>
              </a:rPr>
              <a:t> a </a:t>
            </a:r>
            <a:r>
              <a:rPr lang="sv-SE" sz="4800" dirty="0" err="1">
                <a:solidFill>
                  <a:schemeClr val="bg1"/>
                </a:solidFill>
              </a:rPr>
              <a:t>sustainable</a:t>
            </a:r>
            <a:r>
              <a:rPr lang="sv-SE" sz="4800" dirty="0">
                <a:solidFill>
                  <a:schemeClr val="bg1"/>
                </a:solidFill>
              </a:rPr>
              <a:t> </a:t>
            </a:r>
            <a:r>
              <a:rPr lang="sv-SE" sz="4800" dirty="0" err="1">
                <a:solidFill>
                  <a:schemeClr val="bg1"/>
                </a:solidFill>
              </a:rPr>
              <a:t>future</a:t>
            </a:r>
            <a:r>
              <a:rPr lang="sv-SE" sz="48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3634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731D775-8E28-7D43-969D-AC4E9421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UNIVERSITY OF GOTHENBURG HAS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5381F58-31CC-8147-843E-3AAD26EA22A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2106" y="1556792"/>
            <a:ext cx="6888550" cy="4719523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GB" dirty="0"/>
              <a:t>Closeness to the sea and a clear maritime history</a:t>
            </a:r>
          </a:p>
          <a:p>
            <a:pPr>
              <a:lnSpc>
                <a:spcPct val="140000"/>
              </a:lnSpc>
            </a:pPr>
            <a:r>
              <a:rPr lang="en-GB" dirty="0"/>
              <a:t>Marine related research and education in all eight faculties</a:t>
            </a:r>
          </a:p>
          <a:p>
            <a:pPr>
              <a:lnSpc>
                <a:spcPct val="140000"/>
              </a:lnSpc>
            </a:pPr>
            <a:r>
              <a:rPr lang="en-GB" dirty="0"/>
              <a:t>Unique marine infrastructure</a:t>
            </a:r>
          </a:p>
          <a:p>
            <a:pPr>
              <a:lnSpc>
                <a:spcPct val="140000"/>
              </a:lnSpc>
            </a:pPr>
            <a:r>
              <a:rPr lang="en-GB" dirty="0"/>
              <a:t>Several platforms for collaboration with authorities and businesses</a:t>
            </a:r>
          </a:p>
          <a:p>
            <a:pPr>
              <a:lnSpc>
                <a:spcPct val="140000"/>
              </a:lnSpc>
            </a:pPr>
            <a:r>
              <a:rPr lang="en-GB" dirty="0"/>
              <a:t>Many international partners</a:t>
            </a:r>
          </a:p>
          <a:p>
            <a:pPr>
              <a:lnSpc>
                <a:spcPct val="140000"/>
              </a:lnSpc>
            </a:pPr>
            <a:r>
              <a:rPr lang="en-GB" dirty="0"/>
              <a:t>Focus on Agenda 2030</a:t>
            </a:r>
          </a:p>
        </p:txBody>
      </p:sp>
    </p:spTree>
    <p:extLst>
      <p:ext uri="{BB962C8B-B14F-4D97-AF65-F5344CB8AC3E}">
        <p14:creationId xmlns:p14="http://schemas.microsoft.com/office/powerpoint/2010/main" val="132835063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10B189-F82A-A542-8B5F-FFDCA7B50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Potential of sustainable use of the ocean ….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1625252-B1B3-F34C-971D-27FBA0A5EB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12106" y="2064931"/>
            <a:ext cx="6744533" cy="4746177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20000"/>
              </a:lnSpc>
            </a:pPr>
            <a:r>
              <a:rPr lang="en-GB" dirty="0"/>
              <a:t>Agenda 2030</a:t>
            </a:r>
          </a:p>
          <a:p>
            <a:pPr lvl="0">
              <a:lnSpc>
                <a:spcPct val="120000"/>
              </a:lnSpc>
            </a:pPr>
            <a:r>
              <a:rPr lang="en-GB" dirty="0"/>
              <a:t>The European Commission’s Blue Growth Strategy.</a:t>
            </a:r>
            <a:endParaRPr lang="sv-SE" dirty="0"/>
          </a:p>
          <a:p>
            <a:pPr lvl="0">
              <a:lnSpc>
                <a:spcPct val="120000"/>
              </a:lnSpc>
            </a:pPr>
            <a:r>
              <a:rPr lang="en-GB" dirty="0"/>
              <a:t>EU-directives on water and marine management and Marine spatial planning</a:t>
            </a:r>
          </a:p>
          <a:p>
            <a:pPr>
              <a:lnSpc>
                <a:spcPct val="120000"/>
              </a:lnSpc>
            </a:pPr>
            <a:r>
              <a:rPr lang="en-GB" dirty="0"/>
              <a:t>The Commonwealth Blue Charter</a:t>
            </a:r>
            <a:endParaRPr lang="sv-SE" dirty="0"/>
          </a:p>
          <a:p>
            <a:pPr lvl="0">
              <a:lnSpc>
                <a:spcPct val="120000"/>
              </a:lnSpc>
            </a:pPr>
            <a:r>
              <a:rPr lang="en-GB" dirty="0"/>
              <a:t>FAO’s Voluntary Guidelines for Securing Sustainable Small-Scale Fisheries</a:t>
            </a:r>
          </a:p>
          <a:p>
            <a:pPr lvl="0">
              <a:lnSpc>
                <a:spcPct val="120000"/>
              </a:lnSpc>
            </a:pPr>
            <a:r>
              <a:rPr lang="en-GB" dirty="0"/>
              <a:t>UN Ocean conferences 2017 and 2020</a:t>
            </a:r>
            <a:endParaRPr lang="sv-SE" dirty="0"/>
          </a:p>
          <a:p>
            <a:pPr lvl="0">
              <a:lnSpc>
                <a:spcPct val="120000"/>
              </a:lnSpc>
            </a:pPr>
            <a:r>
              <a:rPr lang="en-GB" dirty="0"/>
              <a:t>The Sustainable Blue Economy Conference in Kenya 2018</a:t>
            </a:r>
            <a:endParaRPr lang="sv-SE" dirty="0"/>
          </a:p>
          <a:p>
            <a:pPr lvl="0">
              <a:lnSpc>
                <a:spcPct val="120000"/>
              </a:lnSpc>
            </a:pPr>
            <a:r>
              <a:rPr lang="en-GB" dirty="0"/>
              <a:t>The UN decade of ocean science for sustainable development, 2021-2030</a:t>
            </a:r>
            <a:endParaRPr lang="sv-SE" dirty="0"/>
          </a:p>
          <a:p>
            <a:endParaRPr lang="sv-SE" dirty="0"/>
          </a:p>
          <a:p>
            <a:pPr lvl="0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0003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927D990-EFBC-1D43-A5A4-84A584B344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12106" y="2054225"/>
            <a:ext cx="6479259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IPBES on ocean biodiversity</a:t>
            </a:r>
          </a:p>
          <a:p>
            <a:r>
              <a:rPr lang="en-US" dirty="0">
                <a:solidFill>
                  <a:schemeClr val="bg1"/>
                </a:solidFill>
              </a:rPr>
              <a:t>FAO report on overfishing </a:t>
            </a:r>
          </a:p>
          <a:p>
            <a:r>
              <a:rPr lang="en-US" dirty="0">
                <a:solidFill>
                  <a:schemeClr val="bg1"/>
                </a:solidFill>
              </a:rPr>
              <a:t>IPPC special report </a:t>
            </a:r>
            <a:r>
              <a:rPr lang="en-GB" dirty="0">
                <a:solidFill>
                  <a:schemeClr val="bg1"/>
                </a:solidFill>
              </a:rPr>
              <a:t>on Ocean and Cryosphere in a changing climate</a:t>
            </a:r>
          </a:p>
          <a:p>
            <a:r>
              <a:rPr lang="sv-SE" dirty="0">
                <a:solidFill>
                  <a:schemeClr val="bg1"/>
                </a:solidFill>
              </a:rPr>
              <a:t>…..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5FB5DA77-624A-854D-B777-1702FB0602CE}"/>
              </a:ext>
            </a:extLst>
          </p:cNvPr>
          <p:cNvSpPr txBox="1">
            <a:spLocks/>
          </p:cNvSpPr>
          <p:nvPr/>
        </p:nvSpPr>
        <p:spPr>
          <a:xfrm>
            <a:off x="5112106" y="581685"/>
            <a:ext cx="6744534" cy="117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ocean is under severe pressure</a:t>
            </a:r>
            <a:endParaRPr lang="sv-SE" sz="3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4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2DF0A3-2792-EB47-8DD9-9972760D3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complex network of rules and norms</a:t>
            </a:r>
            <a:endParaRPr lang="sv-SE" dirty="0"/>
          </a:p>
        </p:txBody>
      </p:sp>
      <p:pic>
        <p:nvPicPr>
          <p:cNvPr id="4" name="Content Placeholder 8" descr="IMG_1015.jpg">
            <a:extLst>
              <a:ext uri="{FF2B5EF4-FFF2-40B4-BE49-F238E27FC236}">
                <a16:creationId xmlns:a16="http://schemas.microsoft.com/office/drawing/2014/main" id="{71FED896-14FD-2841-AEA5-0AD19B8E66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8076" r="6" b="12690"/>
          <a:stretch/>
        </p:blipFill>
        <p:spPr>
          <a:xfrm>
            <a:off x="1738092" y="2322838"/>
            <a:ext cx="4993745" cy="3669720"/>
          </a:xfrm>
          <a:prstGeom prst="rect">
            <a:avLst/>
          </a:prstGeom>
        </p:spPr>
      </p:pic>
      <p:pic>
        <p:nvPicPr>
          <p:cNvPr id="5" name="Content Placeholder 7" descr="IMG_1014.jpg">
            <a:extLst>
              <a:ext uri="{FF2B5EF4-FFF2-40B4-BE49-F238E27FC236}">
                <a16:creationId xmlns:a16="http://schemas.microsoft.com/office/drawing/2014/main" id="{C3E37BA3-539A-BD49-84F8-9E542B13C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" b="1969"/>
          <a:stretch>
            <a:fillRect/>
          </a:stretch>
        </p:blipFill>
        <p:spPr>
          <a:xfrm>
            <a:off x="7217974" y="2322838"/>
            <a:ext cx="5088000" cy="36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10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802A21-FBAD-014F-81D1-3B598D673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C479A7-E033-7948-A6CE-4B87AC1672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icture 2" descr="C:\Users\SA02LM\Desktop\Documents\Images and sounds\photos for edinburgh\2005-04-10__Mind_The_Gap_.jpg">
            <a:extLst>
              <a:ext uri="{FF2B5EF4-FFF2-40B4-BE49-F238E27FC236}">
                <a16:creationId xmlns:a16="http://schemas.microsoft.com/office/drawing/2014/main" id="{FA8702BF-ACBD-4649-AF2B-87EBFE3E4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101" y="-1"/>
            <a:ext cx="9327213" cy="69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dn2.hubspot.net/hub/139317/file-2808069864-jpg/images/regulations.jpg">
            <a:extLst>
              <a:ext uri="{FF2B5EF4-FFF2-40B4-BE49-F238E27FC236}">
                <a16:creationId xmlns:a16="http://schemas.microsoft.com/office/drawing/2014/main" id="{EAA318D1-E724-2144-943B-0091F443C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821" y="4376171"/>
            <a:ext cx="3749892" cy="249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latshållare för bild 6">
            <a:extLst>
              <a:ext uri="{FF2B5EF4-FFF2-40B4-BE49-F238E27FC236}">
                <a16:creationId xmlns:a16="http://schemas.microsoft.com/office/drawing/2014/main" id="{811A1034-8ECB-D04B-870D-8F3CC4E2EC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" t="15783" r="-377" b="-2405"/>
          <a:stretch/>
        </p:blipFill>
        <p:spPr>
          <a:xfrm>
            <a:off x="-23475" y="-11575"/>
            <a:ext cx="6719545" cy="3900668"/>
          </a:xfrm>
          <a:prstGeom prst="rect">
            <a:avLst/>
          </a:prstGeom>
        </p:spPr>
      </p:pic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216BBB2D-7CAA-E34A-AAB9-539E7E0EB8BE}"/>
              </a:ext>
            </a:extLst>
          </p:cNvPr>
          <p:cNvSpPr txBox="1">
            <a:spLocks noChangeAspect="1"/>
          </p:cNvSpPr>
          <p:nvPr/>
        </p:nvSpPr>
        <p:spPr>
          <a:xfrm>
            <a:off x="901700" y="-6351"/>
            <a:ext cx="1143000" cy="1164168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2667"/>
              <a:t> </a:t>
            </a:r>
            <a:endParaRPr sz="2667" dirty="0"/>
          </a:p>
        </p:txBody>
      </p:sp>
    </p:spTree>
    <p:extLst>
      <p:ext uri="{BB962C8B-B14F-4D97-AF65-F5344CB8AC3E}">
        <p14:creationId xmlns:p14="http://schemas.microsoft.com/office/powerpoint/2010/main" val="147502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B487BE-1227-B641-9666-78DBDD72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A </a:t>
            </a:r>
            <a:r>
              <a:rPr lang="sv-SE" b="1" dirty="0" err="1"/>
              <a:t>sustainable</a:t>
            </a:r>
            <a:r>
              <a:rPr lang="sv-SE" b="1" dirty="0"/>
              <a:t> </a:t>
            </a:r>
            <a:r>
              <a:rPr lang="sv-SE" b="1" dirty="0" err="1"/>
              <a:t>blue</a:t>
            </a:r>
            <a:r>
              <a:rPr lang="sv-SE" b="1" dirty="0"/>
              <a:t> </a:t>
            </a:r>
            <a:r>
              <a:rPr lang="sv-SE" b="1" dirty="0" err="1"/>
              <a:t>economy</a:t>
            </a:r>
            <a:endParaRPr lang="sv-SE" dirty="0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297EA93D-9956-F84E-AD5F-73568FA843F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0" y="1836597"/>
            <a:ext cx="4560277" cy="3997803"/>
          </a:xfrm>
        </p:spPr>
      </p:pic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84FCB072-0528-9849-A381-9F564F2CB2C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112105" y="1686293"/>
            <a:ext cx="6024817" cy="478174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sv-SE" dirty="0" err="1">
                <a:solidFill>
                  <a:schemeClr val="bg1"/>
                </a:solidFill>
              </a:rPr>
              <a:t>Environmental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sustaniablity</a:t>
            </a:r>
            <a:r>
              <a:rPr lang="sv-SE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sv-SE" dirty="0">
                <a:solidFill>
                  <a:schemeClr val="bg1"/>
                </a:solidFill>
              </a:rPr>
              <a:t>Social </a:t>
            </a:r>
            <a:r>
              <a:rPr lang="sv-SE" dirty="0" err="1">
                <a:solidFill>
                  <a:schemeClr val="bg1"/>
                </a:solidFill>
              </a:rPr>
              <a:t>equity</a:t>
            </a:r>
            <a:endParaRPr lang="sv-SE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</a:pPr>
            <a:r>
              <a:rPr lang="sv-SE" dirty="0" err="1">
                <a:solidFill>
                  <a:schemeClr val="bg1"/>
                </a:solidFill>
              </a:rPr>
              <a:t>Benefits</a:t>
            </a:r>
            <a:r>
              <a:rPr lang="sv-SE" dirty="0">
                <a:solidFill>
                  <a:schemeClr val="bg1"/>
                </a:solidFill>
              </a:rPr>
              <a:t> from </a:t>
            </a:r>
            <a:r>
              <a:rPr lang="sv-SE" dirty="0" err="1">
                <a:solidFill>
                  <a:schemeClr val="bg1"/>
                </a:solidFill>
              </a:rPr>
              <a:t>resources</a:t>
            </a:r>
            <a:r>
              <a:rPr lang="sv-SE" dirty="0">
                <a:solidFill>
                  <a:schemeClr val="bg1"/>
                </a:solidFill>
              </a:rPr>
              <a:t> and </a:t>
            </a:r>
            <a:r>
              <a:rPr lang="sv-SE" dirty="0" err="1">
                <a:solidFill>
                  <a:schemeClr val="bg1"/>
                </a:solidFill>
              </a:rPr>
              <a:t>natures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contribution</a:t>
            </a:r>
            <a:r>
              <a:rPr lang="sv-SE" dirty="0">
                <a:solidFill>
                  <a:schemeClr val="bg1"/>
                </a:solidFill>
              </a:rPr>
              <a:t> to </a:t>
            </a:r>
            <a:r>
              <a:rPr lang="sv-SE" dirty="0" err="1">
                <a:solidFill>
                  <a:schemeClr val="bg1"/>
                </a:solidFill>
              </a:rPr>
              <a:t>people</a:t>
            </a:r>
            <a:r>
              <a:rPr lang="sv-SE" dirty="0">
                <a:solidFill>
                  <a:schemeClr val="bg1"/>
                </a:solidFill>
              </a:rPr>
              <a:t> </a:t>
            </a:r>
          </a:p>
          <a:p>
            <a:pPr lvl="1">
              <a:lnSpc>
                <a:spcPct val="120000"/>
              </a:lnSpc>
            </a:pPr>
            <a:r>
              <a:rPr lang="sv-SE" dirty="0">
                <a:solidFill>
                  <a:schemeClr val="bg1"/>
                </a:solidFill>
              </a:rPr>
              <a:t>The </a:t>
            </a:r>
            <a:r>
              <a:rPr lang="sv-SE" dirty="0" err="1">
                <a:solidFill>
                  <a:schemeClr val="bg1"/>
                </a:solidFill>
              </a:rPr>
              <a:t>effect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of</a:t>
            </a:r>
            <a:r>
              <a:rPr lang="sv-SE" dirty="0">
                <a:solidFill>
                  <a:schemeClr val="bg1"/>
                </a:solidFill>
              </a:rPr>
              <a:t> harm (less services and </a:t>
            </a:r>
            <a:r>
              <a:rPr lang="sv-SE" dirty="0" err="1">
                <a:solidFill>
                  <a:schemeClr val="bg1"/>
                </a:solidFill>
              </a:rPr>
              <a:t>resources</a:t>
            </a:r>
            <a:r>
              <a:rPr lang="sv-SE" dirty="0">
                <a:solidFill>
                  <a:schemeClr val="bg1"/>
                </a:solidFill>
              </a:rPr>
              <a:t>)  </a:t>
            </a:r>
          </a:p>
          <a:p>
            <a:pPr lvl="1">
              <a:lnSpc>
                <a:spcPct val="120000"/>
              </a:lnSpc>
            </a:pPr>
            <a:r>
              <a:rPr lang="sv-SE" dirty="0" err="1">
                <a:solidFill>
                  <a:schemeClr val="bg1"/>
                </a:solidFill>
              </a:rPr>
              <a:t>Burdens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of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taking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mearsures</a:t>
            </a:r>
            <a:r>
              <a:rPr lang="sv-SE" dirty="0">
                <a:solidFill>
                  <a:schemeClr val="bg1"/>
                </a:solidFill>
              </a:rPr>
              <a:t> to stop pollution/</a:t>
            </a:r>
            <a:r>
              <a:rPr lang="sv-SE" dirty="0" err="1">
                <a:solidFill>
                  <a:schemeClr val="bg1"/>
                </a:solidFill>
              </a:rPr>
              <a:t>impact</a:t>
            </a:r>
            <a:r>
              <a:rPr lang="sv-SE" dirty="0">
                <a:solidFill>
                  <a:schemeClr val="bg1"/>
                </a:solidFill>
              </a:rPr>
              <a:t> and </a:t>
            </a:r>
            <a:r>
              <a:rPr lang="sv-SE" dirty="0" err="1">
                <a:solidFill>
                  <a:schemeClr val="bg1"/>
                </a:solidFill>
              </a:rPr>
              <a:t>restoring</a:t>
            </a:r>
            <a:r>
              <a:rPr lang="sv-SE" dirty="0">
                <a:solidFill>
                  <a:schemeClr val="bg1"/>
                </a:solidFill>
              </a:rPr>
              <a:t> habitats </a:t>
            </a:r>
            <a:r>
              <a:rPr lang="sv-SE" dirty="0" err="1">
                <a:solidFill>
                  <a:schemeClr val="bg1"/>
                </a:solidFill>
              </a:rPr>
              <a:t>etc</a:t>
            </a:r>
            <a:endParaRPr lang="sv-SE" dirty="0">
              <a:solidFill>
                <a:schemeClr val="bg1"/>
              </a:solidFill>
            </a:endParaRPr>
          </a:p>
          <a:p>
            <a:pPr lvl="1">
              <a:lnSpc>
                <a:spcPct val="120000"/>
              </a:lnSpc>
            </a:pPr>
            <a:r>
              <a:rPr lang="sv-SE" dirty="0">
                <a:solidFill>
                  <a:schemeClr val="bg1"/>
                </a:solidFill>
              </a:rPr>
              <a:t>The </a:t>
            </a:r>
            <a:r>
              <a:rPr lang="sv-SE" dirty="0" err="1">
                <a:solidFill>
                  <a:schemeClr val="bg1"/>
                </a:solidFill>
              </a:rPr>
              <a:t>use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of</a:t>
            </a:r>
            <a:r>
              <a:rPr lang="sv-SE" dirty="0">
                <a:solidFill>
                  <a:schemeClr val="bg1"/>
                </a:solidFill>
              </a:rPr>
              <a:t> ”pollution space” - </a:t>
            </a:r>
            <a:r>
              <a:rPr lang="sv-SE" dirty="0" err="1">
                <a:solidFill>
                  <a:schemeClr val="bg1"/>
                </a:solidFill>
              </a:rPr>
              <a:t>Critical</a:t>
            </a:r>
            <a:r>
              <a:rPr lang="sv-SE" dirty="0">
                <a:solidFill>
                  <a:schemeClr val="bg1"/>
                </a:solidFill>
              </a:rPr>
              <a:t> </a:t>
            </a:r>
            <a:r>
              <a:rPr lang="sv-SE" dirty="0" err="1">
                <a:solidFill>
                  <a:schemeClr val="bg1"/>
                </a:solidFill>
              </a:rPr>
              <a:t>load</a:t>
            </a:r>
            <a:endParaRPr lang="sv-SE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sv-SE" dirty="0" err="1">
                <a:solidFill>
                  <a:schemeClr val="bg1"/>
                </a:solidFill>
              </a:rPr>
              <a:t>Direct</a:t>
            </a:r>
            <a:r>
              <a:rPr lang="sv-SE" dirty="0">
                <a:solidFill>
                  <a:schemeClr val="bg1"/>
                </a:solidFill>
              </a:rPr>
              <a:t> – </a:t>
            </a:r>
            <a:r>
              <a:rPr lang="sv-SE" dirty="0" err="1">
                <a:solidFill>
                  <a:schemeClr val="bg1"/>
                </a:solidFill>
              </a:rPr>
              <a:t>but</a:t>
            </a:r>
            <a:r>
              <a:rPr lang="sv-SE" dirty="0">
                <a:solidFill>
                  <a:schemeClr val="bg1"/>
                </a:solidFill>
              </a:rPr>
              <a:t> ALSO </a:t>
            </a:r>
            <a:r>
              <a:rPr lang="sv-SE" dirty="0" err="1">
                <a:solidFill>
                  <a:schemeClr val="bg1"/>
                </a:solidFill>
              </a:rPr>
              <a:t>indirectly</a:t>
            </a:r>
            <a:r>
              <a:rPr lang="sv-SE" dirty="0">
                <a:solidFill>
                  <a:schemeClr val="bg1"/>
                </a:solidFill>
              </a:rPr>
              <a:t> (</a:t>
            </a:r>
            <a:r>
              <a:rPr lang="sv-SE" dirty="0" err="1">
                <a:solidFill>
                  <a:schemeClr val="bg1"/>
                </a:solidFill>
              </a:rPr>
              <a:t>time</a:t>
            </a:r>
            <a:r>
              <a:rPr lang="sv-SE" dirty="0">
                <a:solidFill>
                  <a:schemeClr val="bg1"/>
                </a:solidFill>
              </a:rPr>
              <a:t> and space)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DBE5AD83-3ED4-FA47-BC27-BF8197E40A95}"/>
              </a:ext>
            </a:extLst>
          </p:cNvPr>
          <p:cNvSpPr txBox="1"/>
          <p:nvPr/>
        </p:nvSpPr>
        <p:spPr>
          <a:xfrm>
            <a:off x="2234670" y="5852965"/>
            <a:ext cx="2030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Bennett, et al. 2019</a:t>
            </a:r>
          </a:p>
        </p:txBody>
      </p:sp>
    </p:spTree>
    <p:extLst>
      <p:ext uri="{BB962C8B-B14F-4D97-AF65-F5344CB8AC3E}">
        <p14:creationId xmlns:p14="http://schemas.microsoft.com/office/powerpoint/2010/main" val="2427451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Direct</a:t>
            </a:r>
            <a:r>
              <a:rPr lang="sv-SE" dirty="0"/>
              <a:t> and </a:t>
            </a:r>
            <a:r>
              <a:rPr lang="sv-SE" dirty="0" err="1"/>
              <a:t>indirect</a:t>
            </a:r>
            <a:r>
              <a:rPr lang="sv-SE" dirty="0"/>
              <a:t> </a:t>
            </a:r>
            <a:r>
              <a:rPr lang="sv-SE" dirty="0" err="1"/>
              <a:t>actors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4756C21-3D97-704F-A018-7DC484F1AF6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106" y="2349060"/>
            <a:ext cx="2138669" cy="3163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948" y="2322838"/>
            <a:ext cx="2729942" cy="2047456"/>
          </a:xfrm>
          <a:prstGeom prst="rect">
            <a:avLst/>
          </a:prstGeom>
        </p:spPr>
      </p:pic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83343866-E9C8-724F-8542-3D8801B522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1215522"/>
              </p:ext>
            </p:extLst>
          </p:nvPr>
        </p:nvGraphicFramePr>
        <p:xfrm>
          <a:off x="-1834459" y="2033553"/>
          <a:ext cx="8345658" cy="3787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Left Arrow 15">
            <a:extLst>
              <a:ext uri="{FF2B5EF4-FFF2-40B4-BE49-F238E27FC236}">
                <a16:creationId xmlns:a16="http://schemas.microsoft.com/office/drawing/2014/main" id="{4AF44105-EFC1-6A4F-BF19-09F62BE385C0}"/>
              </a:ext>
            </a:extLst>
          </p:cNvPr>
          <p:cNvSpPr/>
          <p:nvPr/>
        </p:nvSpPr>
        <p:spPr>
          <a:xfrm>
            <a:off x="2105910" y="5346496"/>
            <a:ext cx="482505" cy="1530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11" name="Circular Arrow 16">
            <a:extLst>
              <a:ext uri="{FF2B5EF4-FFF2-40B4-BE49-F238E27FC236}">
                <a16:creationId xmlns:a16="http://schemas.microsoft.com/office/drawing/2014/main" id="{46033141-1EDE-AC4A-B2F8-4D89981D1D74}"/>
              </a:ext>
            </a:extLst>
          </p:cNvPr>
          <p:cNvSpPr/>
          <p:nvPr/>
        </p:nvSpPr>
        <p:spPr>
          <a:xfrm rot="1349555">
            <a:off x="2802322" y="2350429"/>
            <a:ext cx="1076097" cy="806251"/>
          </a:xfrm>
          <a:prstGeom prst="circularArrow">
            <a:avLst>
              <a:gd name="adj1" fmla="val 7387"/>
              <a:gd name="adj2" fmla="val 1142319"/>
              <a:gd name="adj3" fmla="val 19224050"/>
              <a:gd name="adj4" fmla="val 15155647"/>
              <a:gd name="adj5" fmla="val 125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12" name="Circular Arrow 18">
            <a:extLst>
              <a:ext uri="{FF2B5EF4-FFF2-40B4-BE49-F238E27FC236}">
                <a16:creationId xmlns:a16="http://schemas.microsoft.com/office/drawing/2014/main" id="{103E8A23-DA4D-584C-83AD-A2CDC409DA85}"/>
              </a:ext>
            </a:extLst>
          </p:cNvPr>
          <p:cNvSpPr/>
          <p:nvPr/>
        </p:nvSpPr>
        <p:spPr>
          <a:xfrm rot="6373878">
            <a:off x="3025592" y="3877864"/>
            <a:ext cx="1076097" cy="806251"/>
          </a:xfrm>
          <a:prstGeom prst="circularArrow">
            <a:avLst>
              <a:gd name="adj1" fmla="val 7387"/>
              <a:gd name="adj2" fmla="val 1142319"/>
              <a:gd name="adj3" fmla="val 19224050"/>
              <a:gd name="adj4" fmla="val 15155647"/>
              <a:gd name="adj5" fmla="val 125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13" name="Circular Arrow 19">
            <a:extLst>
              <a:ext uri="{FF2B5EF4-FFF2-40B4-BE49-F238E27FC236}">
                <a16:creationId xmlns:a16="http://schemas.microsoft.com/office/drawing/2014/main" id="{44F50442-E899-D14E-BFBC-D5DB4946ECBC}"/>
              </a:ext>
            </a:extLst>
          </p:cNvPr>
          <p:cNvSpPr/>
          <p:nvPr/>
        </p:nvSpPr>
        <p:spPr>
          <a:xfrm rot="13732796">
            <a:off x="616500" y="3984150"/>
            <a:ext cx="1076097" cy="806251"/>
          </a:xfrm>
          <a:prstGeom prst="circularArrow">
            <a:avLst>
              <a:gd name="adj1" fmla="val 7387"/>
              <a:gd name="adj2" fmla="val 1142319"/>
              <a:gd name="adj3" fmla="val 19224050"/>
              <a:gd name="adj4" fmla="val 15155647"/>
              <a:gd name="adj5" fmla="val 125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v-SE" sz="1350">
              <a:solidFill>
                <a:prstClr val="white"/>
              </a:solidFill>
            </a:endParaRPr>
          </a:p>
        </p:txBody>
      </p:sp>
      <p:sp>
        <p:nvSpPr>
          <p:cNvPr id="14" name="Circular Arrow 20">
            <a:extLst>
              <a:ext uri="{FF2B5EF4-FFF2-40B4-BE49-F238E27FC236}">
                <a16:creationId xmlns:a16="http://schemas.microsoft.com/office/drawing/2014/main" id="{ED3E5D39-AF01-2847-9D48-DC3483142B80}"/>
              </a:ext>
            </a:extLst>
          </p:cNvPr>
          <p:cNvSpPr/>
          <p:nvPr/>
        </p:nvSpPr>
        <p:spPr>
          <a:xfrm rot="18447510">
            <a:off x="616500" y="2414669"/>
            <a:ext cx="1076097" cy="806251"/>
          </a:xfrm>
          <a:prstGeom prst="circularArrow">
            <a:avLst>
              <a:gd name="adj1" fmla="val 7387"/>
              <a:gd name="adj2" fmla="val 1142319"/>
              <a:gd name="adj3" fmla="val 19224050"/>
              <a:gd name="adj4" fmla="val 15155647"/>
              <a:gd name="adj5" fmla="val 125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sv-SE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0167E7-16F8-684C-9949-5CDBB1217DC1}"/>
              </a:ext>
            </a:extLst>
          </p:cNvPr>
          <p:cNvSpPr/>
          <p:nvPr/>
        </p:nvSpPr>
        <p:spPr>
          <a:xfrm>
            <a:off x="8926350" y="6173976"/>
            <a:ext cx="29954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sv-SE" sz="1400" dirty="0">
                <a:solidFill>
                  <a:schemeClr val="accent1"/>
                </a:solidFill>
              </a:rPr>
              <a:t>(Moksnes m. fl. 2016.</a:t>
            </a:r>
          </a:p>
          <a:p>
            <a:pPr algn="r">
              <a:spcAft>
                <a:spcPts val="600"/>
              </a:spcAft>
            </a:pPr>
            <a:r>
              <a:rPr lang="sv-SE" sz="1400" dirty="0">
                <a:solidFill>
                  <a:schemeClr val="accent1"/>
                </a:solidFill>
              </a:rPr>
              <a:t> </a:t>
            </a:r>
            <a:r>
              <a:rPr lang="sv-SE" sz="1400" i="1" dirty="0">
                <a:solidFill>
                  <a:schemeClr val="accent1"/>
                </a:solidFill>
              </a:rPr>
              <a:t>Handbok för </a:t>
            </a:r>
            <a:r>
              <a:rPr lang="sv-SE" sz="1400" i="1" dirty="0" err="1">
                <a:solidFill>
                  <a:schemeClr val="accent1"/>
                </a:solidFill>
              </a:rPr>
              <a:t>ålgräsrestaurering</a:t>
            </a:r>
            <a:r>
              <a:rPr lang="sv-SE" sz="1400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0996204-F253-D54B-ADB0-1FB2892A36A4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19" y="927673"/>
            <a:ext cx="3421721" cy="5340258"/>
          </a:xfrm>
          <a:prstGeom prst="rect">
            <a:avLst/>
          </a:prstGeom>
        </p:spPr>
      </p:pic>
      <p:sp>
        <p:nvSpPr>
          <p:cNvPr id="4" name="Platshållare för bild 7">
            <a:extLst>
              <a:ext uri="{FF2B5EF4-FFF2-40B4-BE49-F238E27FC236}">
                <a16:creationId xmlns:a16="http://schemas.microsoft.com/office/drawing/2014/main" id="{443C00C0-307C-2040-B78D-95DD882CCD8E}"/>
              </a:ext>
            </a:extLst>
          </p:cNvPr>
          <p:cNvSpPr txBox="1">
            <a:spLocks noChangeAspect="1"/>
          </p:cNvSpPr>
          <p:nvPr/>
        </p:nvSpPr>
        <p:spPr>
          <a:xfrm>
            <a:off x="901700" y="-6351"/>
            <a:ext cx="1143000" cy="116416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l" defTabSz="457200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Font typeface="Arial" charset="0"/>
              <a:buNone/>
              <a:defRPr lang="sv-SE" sz="2000" kern="1200">
                <a:solidFill>
                  <a:srgbClr val="262626"/>
                </a:solidFill>
                <a:latin typeface="Arial"/>
                <a:ea typeface="ＭＳ Ｐゴシック" pitchFamily="-65" charset="-128"/>
                <a:cs typeface="ＭＳ Ｐゴシック" charset="0"/>
              </a:defRPr>
            </a:lvl1pPr>
            <a:lvl2pPr marL="501750" indent="-285750" algn="l" defTabSz="457200" rtl="0" eaLnBrk="1" fontAlgn="base" hangingPunct="1">
              <a:lnSpc>
                <a:spcPct val="110000"/>
              </a:lnSpc>
              <a:spcBef>
                <a:spcPts val="2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baseline="0" dirty="0" smtClean="0">
                <a:solidFill>
                  <a:srgbClr val="262626"/>
                </a:solidFill>
                <a:latin typeface="Arial"/>
                <a:ea typeface="ＭＳ Ｐゴシック" pitchFamily="-65" charset="-128"/>
                <a:cs typeface="Arial"/>
              </a:defRPr>
            </a:lvl2pPr>
            <a:lvl3pPr marL="717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lang="sv-SE" sz="17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3pPr>
            <a:lvl4pPr marL="933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sv-SE" sz="1700" kern="12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149750" indent="-28575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sv-SE" sz="17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1616075" indent="-215900" algn="l" defTabSz="457200" rtl="0" eaLnBrk="1" latinLnBrk="0" hangingPunct="1">
              <a:spcBef>
                <a:spcPts val="0"/>
              </a:spcBef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2667"/>
              <a:t> </a:t>
            </a:r>
            <a:endParaRPr sz="2667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28195A2-B862-EB47-9BB9-9809B09876CA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174" y="3548233"/>
            <a:ext cx="3260914" cy="2961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F1AB4A-1721-7E4A-8943-278D990CD2F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7201" y="927673"/>
            <a:ext cx="3525933" cy="2302940"/>
          </a:xfrm>
          <a:prstGeom prst="rect">
            <a:avLst/>
          </a:prstGeom>
          <a:noFill/>
          <a:ln w="12700" cmpd="sng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3CA0C28-77BF-8249-AABA-1124936D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5" y="3548233"/>
            <a:ext cx="4561050" cy="296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4A8D608-877D-C64B-B9CA-997C8399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781" y="3548233"/>
            <a:ext cx="2162340" cy="296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13E0D811-900B-0948-8FAC-3047D2DDE6CF}"/>
              </a:ext>
            </a:extLst>
          </p:cNvPr>
          <p:cNvSpPr txBox="1">
            <a:spLocks/>
          </p:cNvSpPr>
          <p:nvPr/>
        </p:nvSpPr>
        <p:spPr>
          <a:xfrm>
            <a:off x="901700" y="1294970"/>
            <a:ext cx="3949323" cy="1327205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sv-SE" dirty="0"/>
              <a:t>Permanent </a:t>
            </a:r>
            <a:r>
              <a:rPr lang="sv-SE" dirty="0" err="1"/>
              <a:t>changes</a:t>
            </a:r>
            <a:r>
              <a:rPr lang="sv-SE" dirty="0"/>
              <a:t> by small steps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give</a:t>
            </a:r>
            <a:r>
              <a:rPr lang="sv-SE" dirty="0"/>
              <a:t>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scale</a:t>
            </a:r>
            <a:r>
              <a:rPr lang="sv-SE" dirty="0"/>
              <a:t> and long term </a:t>
            </a:r>
            <a:r>
              <a:rPr lang="sv-SE" dirty="0" err="1"/>
              <a:t>effects</a:t>
            </a:r>
            <a:r>
              <a:rPr lang="sv-SE" dirty="0"/>
              <a:t>. 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BE977E5-1F5E-E249-AB31-51B536B0F5D6}"/>
              </a:ext>
            </a:extLst>
          </p:cNvPr>
          <p:cNvSpPr/>
          <p:nvPr/>
        </p:nvSpPr>
        <p:spPr>
          <a:xfrm>
            <a:off x="4880639" y="3204757"/>
            <a:ext cx="2212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Eriander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et al. 2017)</a:t>
            </a:r>
            <a:r>
              <a:rPr lang="sv-SE" dirty="0">
                <a:effectLst/>
              </a:rPr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20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4184</TotalTime>
  <Words>522</Words>
  <Application>Microsoft Macintosh PowerPoint</Application>
  <PresentationFormat>Bredbild</PresentationFormat>
  <Paragraphs>86</Paragraphs>
  <Slides>15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Times New Roman</vt:lpstr>
      <vt:lpstr>Office-tema</vt:lpstr>
      <vt:lpstr>A perspective on the discussion on inclusive and equitable development</vt:lpstr>
      <vt:lpstr>UNIVERSITY OF GOTHENBURG HAS</vt:lpstr>
      <vt:lpstr>Potential of sustainable use of the ocean ….</vt:lpstr>
      <vt:lpstr>PowerPoint-presentation</vt:lpstr>
      <vt:lpstr>A complex network of rules and norms</vt:lpstr>
      <vt:lpstr>PowerPoint-presentation</vt:lpstr>
      <vt:lpstr>A sustainable blue economy</vt:lpstr>
      <vt:lpstr>Direct and indirect actors</vt:lpstr>
      <vt:lpstr>PowerPoint-presentation</vt:lpstr>
      <vt:lpstr>PowerPoint-presentation</vt:lpstr>
      <vt:lpstr>PowerPoint-presentation</vt:lpstr>
      <vt:lpstr>Some conclusions</vt:lpstr>
      <vt:lpstr>There is a role for social scientists!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Lena Gipperth</dc:creator>
  <cp:lastModifiedBy>Lena Gipperth</cp:lastModifiedBy>
  <cp:revision>36</cp:revision>
  <dcterms:created xsi:type="dcterms:W3CDTF">2020-01-19T09:20:40Z</dcterms:created>
  <dcterms:modified xsi:type="dcterms:W3CDTF">2020-01-22T07:05:19Z</dcterms:modified>
</cp:coreProperties>
</file>