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4"/>
  </p:notesMasterIdLst>
  <p:sldIdLst>
    <p:sldId id="1250" r:id="rId2"/>
    <p:sldId id="792" r:id="rId3"/>
    <p:sldId id="819" r:id="rId4"/>
    <p:sldId id="916" r:id="rId5"/>
    <p:sldId id="728" r:id="rId6"/>
    <p:sldId id="1256" r:id="rId7"/>
    <p:sldId id="1303" r:id="rId8"/>
    <p:sldId id="1304" r:id="rId9"/>
    <p:sldId id="1306" r:id="rId10"/>
    <p:sldId id="1307" r:id="rId11"/>
    <p:sldId id="850" r:id="rId12"/>
    <p:sldId id="860" r:id="rId13"/>
    <p:sldId id="304" r:id="rId14"/>
    <p:sldId id="1249" r:id="rId15"/>
    <p:sldId id="389" r:id="rId16"/>
    <p:sldId id="1295" r:id="rId17"/>
    <p:sldId id="471" r:id="rId18"/>
    <p:sldId id="415" r:id="rId19"/>
    <p:sldId id="435" r:id="rId20"/>
    <p:sldId id="433" r:id="rId21"/>
    <p:sldId id="303" r:id="rId22"/>
    <p:sldId id="370" r:id="rId23"/>
    <p:sldId id="262" r:id="rId24"/>
    <p:sldId id="275" r:id="rId25"/>
    <p:sldId id="1299" r:id="rId26"/>
    <p:sldId id="1300" r:id="rId27"/>
    <p:sldId id="272" r:id="rId28"/>
    <p:sldId id="273" r:id="rId29"/>
    <p:sldId id="1301" r:id="rId30"/>
    <p:sldId id="466" r:id="rId31"/>
    <p:sldId id="467" r:id="rId32"/>
    <p:sldId id="469" r:id="rId33"/>
    <p:sldId id="264" r:id="rId34"/>
    <p:sldId id="1257" r:id="rId35"/>
    <p:sldId id="269" r:id="rId36"/>
    <p:sldId id="1255" r:id="rId37"/>
    <p:sldId id="266" r:id="rId38"/>
    <p:sldId id="267" r:id="rId39"/>
    <p:sldId id="1260" r:id="rId40"/>
    <p:sldId id="1309" r:id="rId41"/>
    <p:sldId id="1294" r:id="rId42"/>
    <p:sldId id="446" r:id="rId43"/>
  </p:sldIdLst>
  <p:sldSz cx="9144000" cy="5143500" type="screen16x9"/>
  <p:notesSz cx="6858000" cy="9144000"/>
  <p:embeddedFontLst>
    <p:embeddedFont>
      <p:font typeface="Arial Narrow" panose="020B0606020202030204" pitchFamily="34" charset="0"/>
      <p:regular r:id="rId45"/>
      <p:bold r:id="rId46"/>
      <p:italic r:id="rId47"/>
      <p:boldItalic r:id="rId48"/>
    </p:embeddedFont>
    <p:embeddedFont>
      <p:font typeface="Ink Free" panose="020B0604020202020204" charset="0"/>
      <p:regular r:id="rId49"/>
    </p:embeddedFont>
    <p:embeddedFont>
      <p:font typeface="Viner Hand ITC" panose="03070502030502020203" pitchFamily="66" charset="0"/>
      <p:regular r:id="rId50"/>
    </p:embeddedFont>
    <p:embeddedFont>
      <p:font typeface="ＭＳ Ｐゴシック" panose="020B0600070205080204" pitchFamily="34" charset="-128"/>
      <p:regular r:id="rId51"/>
    </p:embeddedFont>
    <p:embeddedFont>
      <p:font typeface="Calibri" panose="020F0502020204030204" pitchFamily="34" charset="0"/>
      <p:regular r:id="rId52"/>
      <p:bold r:id="rId53"/>
      <p:italic r:id="rId54"/>
      <p:boldItalic r:id="rId55"/>
    </p:embeddedFont>
    <p:embeddedFont>
      <p:font typeface="Cordia New" panose="020B0304020202020204" pitchFamily="34" charset="-34"/>
      <p:regular r:id="rId56"/>
      <p:bold r:id="rId57"/>
      <p:italic r:id="rId58"/>
      <p:boldItalic r:id="rId59"/>
    </p:embeddedFont>
    <p:embeddedFont>
      <p:font typeface="Tw Cen MT" panose="020B0602020104020603"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y Lombard" initials="M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76" autoAdjust="0"/>
    <p:restoredTop sz="77390" autoAdjust="0"/>
  </p:normalViewPr>
  <p:slideViewPr>
    <p:cSldViewPr>
      <p:cViewPr>
        <p:scale>
          <a:sx n="70" d="100"/>
          <a:sy n="70" d="100"/>
        </p:scale>
        <p:origin x="-773" y="-91"/>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dirty="0"/>
          </a:p>
        </p:txBody>
      </p:sp>
    </p:spTree>
    <p:extLst>
      <p:ext uri="{BB962C8B-B14F-4D97-AF65-F5344CB8AC3E}">
        <p14:creationId xmlns:p14="http://schemas.microsoft.com/office/powerpoint/2010/main" val="8615898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Neolithic_Revolution" TargetMode="External"/><Relationship Id="rId13" Type="http://schemas.openxmlformats.org/officeDocument/2006/relationships/hyperlink" Target="https://en.wikipedia.org/wiki/Nuclear_weapon" TargetMode="External"/><Relationship Id="rId3" Type="http://schemas.openxmlformats.org/officeDocument/2006/relationships/hyperlink" Target="https://en.wikipedia.org/wiki/Epoch_(geology)" TargetMode="External"/><Relationship Id="rId7" Type="http://schemas.openxmlformats.org/officeDocument/2006/relationships/hyperlink" Target="https://en.wikipedia.org/wiki/Anthropogenic_climate_change" TargetMode="External"/><Relationship Id="rId12" Type="http://schemas.openxmlformats.org/officeDocument/2006/relationships/hyperlink" Target="https://en.wikipedia.org/wiki/Code_nam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Ecosystem" TargetMode="External"/><Relationship Id="rId11" Type="http://schemas.openxmlformats.org/officeDocument/2006/relationships/hyperlink" Target="https://en.wikipedia.org/wiki/Second_World_War" TargetMode="External"/><Relationship Id="rId5" Type="http://schemas.openxmlformats.org/officeDocument/2006/relationships/hyperlink" Target="https://en.wikipedia.org/wiki/Geology" TargetMode="External"/><Relationship Id="rId10" Type="http://schemas.openxmlformats.org/officeDocument/2006/relationships/hyperlink" Target="https://en.wikipedia.org/wiki/Great_Acceleration" TargetMode="External"/><Relationship Id="rId4" Type="http://schemas.openxmlformats.org/officeDocument/2006/relationships/hyperlink" Target="https://en.wikipedia.org/wiki/Earth" TargetMode="External"/><Relationship Id="rId9" Type="http://schemas.openxmlformats.org/officeDocument/2006/relationships/hyperlink" Target="https://en.wikipedia.org/wiki/Trinity_test" TargetMode="External"/><Relationship Id="rId14" Type="http://schemas.openxmlformats.org/officeDocument/2006/relationships/hyperlink" Target="https://en.wikipedia.org/wiki/United_States_Arm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Neolithic_Revolution" TargetMode="External"/><Relationship Id="rId13" Type="http://schemas.openxmlformats.org/officeDocument/2006/relationships/hyperlink" Target="https://en.wikipedia.org/wiki/Nuclear_weapon" TargetMode="External"/><Relationship Id="rId3" Type="http://schemas.openxmlformats.org/officeDocument/2006/relationships/hyperlink" Target="https://en.wikipedia.org/wiki/Epoch_(geology)" TargetMode="External"/><Relationship Id="rId7" Type="http://schemas.openxmlformats.org/officeDocument/2006/relationships/hyperlink" Target="https://en.wikipedia.org/wiki/Anthropogenic_climate_change" TargetMode="External"/><Relationship Id="rId12" Type="http://schemas.openxmlformats.org/officeDocument/2006/relationships/hyperlink" Target="https://en.wikipedia.org/wiki/Code_nam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Ecosystem" TargetMode="External"/><Relationship Id="rId11" Type="http://schemas.openxmlformats.org/officeDocument/2006/relationships/hyperlink" Target="https://en.wikipedia.org/wiki/Second_World_War" TargetMode="External"/><Relationship Id="rId5" Type="http://schemas.openxmlformats.org/officeDocument/2006/relationships/hyperlink" Target="https://en.wikipedia.org/wiki/Geology" TargetMode="External"/><Relationship Id="rId10" Type="http://schemas.openxmlformats.org/officeDocument/2006/relationships/hyperlink" Target="https://en.wikipedia.org/wiki/Great_Acceleration" TargetMode="External"/><Relationship Id="rId4" Type="http://schemas.openxmlformats.org/officeDocument/2006/relationships/hyperlink" Target="https://en.wikipedia.org/wiki/Earth" TargetMode="External"/><Relationship Id="rId9" Type="http://schemas.openxmlformats.org/officeDocument/2006/relationships/hyperlink" Target="https://en.wikipedia.org/wiki/Trinity_test" TargetMode="External"/><Relationship Id="rId14" Type="http://schemas.openxmlformats.org/officeDocument/2006/relationships/hyperlink" Target="https://en.wikipedia.org/wiki/United_States_Arm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189367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0" i="0" u="none" strike="noStrike" kern="1200" baseline="0" dirty="0">
                <a:solidFill>
                  <a:schemeClr val="tx1"/>
                </a:solidFill>
                <a:ea typeface="+mn-ea"/>
                <a:cs typeface="+mn-cs"/>
              </a:rPr>
              <a:t>The successor to GDP should be a new set of metrics that integrates current knowledge of how ecology, economics, psychology and sociology collectively contribute to establishing and measuring sustainable well-being. The new metrics must garner broad support from stakeholders in the coming conclaves. </a:t>
            </a:r>
            <a:endParaRPr lang="en-ZA" sz="1000" dirty="0"/>
          </a:p>
        </p:txBody>
      </p:sp>
      <p:sp>
        <p:nvSpPr>
          <p:cNvPr id="4" name="Slide Number Placeholder 3"/>
          <p:cNvSpPr>
            <a:spLocks noGrp="1"/>
          </p:cNvSpPr>
          <p:nvPr>
            <p:ph type="sldNum" sz="quarter" idx="5"/>
          </p:nvPr>
        </p:nvSpPr>
        <p:spPr/>
        <p:txBody>
          <a:bodyPr/>
          <a:lstStyle/>
          <a:p>
            <a:fld id="{C38C25AB-46FA-40E5-859D-A774E0693542}" type="slidenum">
              <a:rPr lang="en-ZA" smtClean="0">
                <a:latin typeface="Calibri" panose="020F0502020204030204" pitchFamily="34" charset="0"/>
                <a:cs typeface="Calibri" panose="020F0502020204030204" pitchFamily="34" charset="0"/>
              </a:rPr>
              <a:t>12</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49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381000" y="685800"/>
            <a:ext cx="6096000" cy="342900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6B03B3-50AC-40AB-BF97-238E9C654BEF}" type="slidenum">
              <a:rPr lang="en-GB" altLang="en-US" sz="1200" smtClean="0">
                <a:cs typeface="Calibri" panose="020F0502020204030204" pitchFamily="34" charset="0"/>
              </a:rPr>
              <a:pPr/>
              <a:t>15</a:t>
            </a:fld>
            <a:endParaRPr lang="en-GB" altLang="en-US" sz="1200">
              <a:cs typeface="Calibri" panose="020F0502020204030204" pitchFamily="34" charset="0"/>
            </a:endParaRPr>
          </a:p>
        </p:txBody>
      </p:sp>
    </p:spTree>
    <p:extLst>
      <p:ext uri="{BB962C8B-B14F-4D97-AF65-F5344CB8AC3E}">
        <p14:creationId xmlns:p14="http://schemas.microsoft.com/office/powerpoint/2010/main" val="4272306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42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800">
                <a:solidFill>
                  <a:schemeClr val="tx1"/>
                </a:solidFill>
                <a:latin typeface="Arial" pitchFamily="34" charset="0"/>
                <a:ea typeface="ＭＳ Ｐゴシック" pitchFamily="34" charset="-128"/>
              </a:defRPr>
            </a:lvl1pPr>
            <a:lvl2pPr marL="742950" indent="-285750" eaLnBrk="0" hangingPunct="0">
              <a:defRPr sz="2800">
                <a:solidFill>
                  <a:schemeClr val="tx1"/>
                </a:solidFill>
                <a:latin typeface="Arial" pitchFamily="34" charset="0"/>
                <a:ea typeface="ＭＳ Ｐゴシック" pitchFamily="34" charset="-128"/>
              </a:defRPr>
            </a:lvl2pPr>
            <a:lvl3pPr marL="1143000" indent="-228600" eaLnBrk="0" hangingPunct="0">
              <a:defRPr sz="2800">
                <a:solidFill>
                  <a:schemeClr val="tx1"/>
                </a:solidFill>
                <a:latin typeface="Arial" pitchFamily="34" charset="0"/>
                <a:ea typeface="ＭＳ Ｐゴシック" pitchFamily="34" charset="-128"/>
              </a:defRPr>
            </a:lvl3pPr>
            <a:lvl4pPr marL="1600200" indent="-228600" eaLnBrk="0" hangingPunct="0">
              <a:defRPr sz="2800">
                <a:solidFill>
                  <a:schemeClr val="tx1"/>
                </a:solidFill>
                <a:latin typeface="Arial" pitchFamily="34" charset="0"/>
                <a:ea typeface="ＭＳ Ｐゴシック" pitchFamily="34" charset="-128"/>
              </a:defRPr>
            </a:lvl4pPr>
            <a:lvl5pPr marL="2057400" indent="-228600" eaLnBrk="0" hangingPunct="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eaLnBrk="1" hangingPunct="1">
              <a:defRPr/>
            </a:pPr>
            <a:fld id="{69D16CD6-E2BA-424D-89D2-603A0CEA2F29}" type="slidenum">
              <a:rPr lang="en-US" altLang="en-US" sz="1200" smtClean="0">
                <a:latin typeface="Calibri" panose="020F0502020204030204" pitchFamily="34" charset="0"/>
                <a:cs typeface="Calibri" panose="020F0502020204030204" pitchFamily="34" charset="0"/>
              </a:rPr>
              <a:pPr eaLnBrk="1" hangingPunct="1">
                <a:defRPr/>
              </a:pPr>
              <a:t>20</a:t>
            </a:fld>
            <a:endParaRPr lang="en-US" altLang="en-US" sz="1200"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xfrm>
            <a:off x="381000" y="685800"/>
            <a:ext cx="6096000" cy="3429000"/>
          </a:xfrm>
          <a:ln/>
        </p:spPr>
      </p:sp>
      <p:sp>
        <p:nvSpPr>
          <p:cNvPr id="300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100" kern="1200" dirty="0">
                <a:solidFill>
                  <a:schemeClr val="tx1"/>
                </a:solidFill>
                <a:effectLst/>
                <a:ea typeface="+mn-ea"/>
                <a:cs typeface="+mn-cs"/>
              </a:rPr>
              <a:t>This index is unique from other indicator efforts in that it organizes information and scores around the goals people have for a healthy ocean ecosystem, rather than starting with a list of potential indicators and whittling that list down. Here you can</a:t>
            </a:r>
            <a:r>
              <a:rPr lang="en-US" sz="1100" kern="1200" baseline="0" dirty="0">
                <a:solidFill>
                  <a:schemeClr val="tx1"/>
                </a:solidFill>
                <a:effectLst/>
                <a:ea typeface="+mn-ea"/>
                <a:cs typeface="+mn-cs"/>
              </a:rPr>
              <a:t> see the list of indicators that we developed for our global analysis of every coastal country in the world. These range from food provision, to tourism, to </a:t>
            </a:r>
            <a:r>
              <a:rPr lang="en-US" sz="1100" kern="1200" baseline="0" dirty="0" err="1">
                <a:solidFill>
                  <a:schemeClr val="tx1"/>
                </a:solidFill>
                <a:effectLst/>
                <a:ea typeface="+mn-ea"/>
                <a:cs typeface="+mn-cs"/>
              </a:rPr>
              <a:t>biodiveristy</a:t>
            </a:r>
            <a:r>
              <a:rPr lang="en-US" sz="1100" kern="1200" baseline="0" dirty="0">
                <a:solidFill>
                  <a:schemeClr val="tx1"/>
                </a:solidFill>
                <a:effectLst/>
                <a:ea typeface="+mn-ea"/>
                <a:cs typeface="+mn-cs"/>
              </a:rPr>
              <a:t>.</a:t>
            </a:r>
          </a:p>
          <a:p>
            <a:pPr lvl="0"/>
            <a:endParaRPr lang="en-US" sz="1100" kern="1200" baseline="0" dirty="0">
              <a:solidFill>
                <a:schemeClr val="tx1"/>
              </a:solidFill>
              <a:effectLst/>
              <a:ea typeface="+mn-ea"/>
              <a:cs typeface="+mn-cs"/>
            </a:endParaRPr>
          </a:p>
          <a:p>
            <a:pPr lvl="0"/>
            <a:r>
              <a:rPr lang="en-US" sz="1100" kern="1200" baseline="0" dirty="0">
                <a:solidFill>
                  <a:schemeClr val="tx1"/>
                </a:solidFill>
                <a:effectLst/>
                <a:ea typeface="+mn-ea"/>
                <a:cs typeface="+mn-cs"/>
              </a:rPr>
              <a:t>To develop these goals w</a:t>
            </a:r>
            <a:r>
              <a:rPr lang="en-US" sz="1100" kern="1200" dirty="0">
                <a:solidFill>
                  <a:schemeClr val="tx1"/>
                </a:solidFill>
                <a:effectLst/>
                <a:ea typeface="+mn-ea"/>
                <a:cs typeface="+mn-cs"/>
              </a:rPr>
              <a:t>e first start by identifying the things people value most, then we define the goals people have for healthy ocean ecosystems based on these values, and finally we develop specific indicators to see how well the ocean is providing those goals for ecosystem health and human well-being.</a:t>
            </a:r>
          </a:p>
        </p:txBody>
      </p:sp>
      <p:sp>
        <p:nvSpPr>
          <p:cNvPr id="3000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fld id="{AB30771F-E817-49D9-8655-99FF89A19251}" type="slidenum">
              <a:rPr lang="en-US" altLang="en-US">
                <a:latin typeface="Calibri" panose="020F0502020204030204" pitchFamily="34" charset="0"/>
                <a:cs typeface="Calibri" panose="020F0502020204030204" pitchFamily="34" charset="0"/>
              </a:rPr>
              <a:pPr/>
              <a:t>22</a:t>
            </a:fld>
            <a:endParaRPr lang="en-US" altLang="en-US" dirty="0">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sz="1100">
                <a:solidFill>
                  <a:schemeClr val="dk1"/>
                </a:solidFill>
              </a:rPr>
              <a:t>The Ocean Health Index was created because no other such instrument existed. We felt that such an assessment was needed at all levels: globally as part of the planetary dashboard of indicators; and at all scales and levels of jurisdiction for use as a guide in policy making and management.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0" name="Shape 35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 sz="1100">
                <a:solidFill>
                  <a:schemeClr val="dk1"/>
                </a:solidFill>
              </a:rPr>
              <a:t>Here are the 2016 index scores. Color scale, patterns.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ACBFEA7F-769C-4E87-AD48-4CB86B72FD97}"/>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xmlns="" id="{CFDA54CB-F5D0-4C02-8445-393101EC78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Functional is related to species traits. Structural indicators – relating to the abundance of a species themselves, or composition of the community (at a species level)</a:t>
            </a:r>
          </a:p>
        </p:txBody>
      </p:sp>
      <p:sp>
        <p:nvSpPr>
          <p:cNvPr id="7172" name="Slide Number Placeholder 3">
            <a:extLst>
              <a:ext uri="{FF2B5EF4-FFF2-40B4-BE49-F238E27FC236}">
                <a16:creationId xmlns:a16="http://schemas.microsoft.com/office/drawing/2014/main" xmlns="" id="{1176C4BC-EE1F-4BD1-A01D-F6AD28C8D8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41B895-CDB6-41CE-8628-2840569D412D}" type="slidenum">
              <a:rPr lang="en-ZA" altLang="en-US" smtClean="0">
                <a:latin typeface="Calibri" panose="020F0502020204030204" pitchFamily="34" charset="0"/>
                <a:cs typeface="Calibri" panose="020F0502020204030204" pitchFamily="34" charset="0"/>
              </a:rPr>
              <a:pPr/>
              <a:t>27</a:t>
            </a:fld>
            <a:endParaRPr lang="en-ZA" altLang="en-US">
              <a:latin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32886B9F-104A-4D3A-80CD-5B2D87C1E15F}"/>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7BD673EE-17F8-45D6-846D-5AF4E14E57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Dots on the graph are the different places.</a:t>
            </a:r>
          </a:p>
          <a:p>
            <a:r>
              <a:rPr lang="en-ZA" altLang="en-US"/>
              <a:t>NBA works for broad scale reporting, but for management effectiveness at finer scales need more details (like Kaylee’s work)</a:t>
            </a:r>
          </a:p>
        </p:txBody>
      </p:sp>
      <p:sp>
        <p:nvSpPr>
          <p:cNvPr id="9220" name="Slide Number Placeholder 3">
            <a:extLst>
              <a:ext uri="{FF2B5EF4-FFF2-40B4-BE49-F238E27FC236}">
                <a16:creationId xmlns:a16="http://schemas.microsoft.com/office/drawing/2014/main" xmlns="" id="{C41D9175-74AA-4972-BCD7-AEEA75D92D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EF8C02-2A4B-4C15-9E39-ECF0497803B6}" type="slidenum">
              <a:rPr lang="en-ZA" altLang="en-US" smtClean="0">
                <a:latin typeface="Calibri" panose="020F0502020204030204" pitchFamily="34" charset="0"/>
                <a:cs typeface="Calibri" panose="020F0502020204030204" pitchFamily="34" charset="0"/>
              </a:rPr>
              <a:pPr/>
              <a:t>28</a:t>
            </a:fld>
            <a:endParaRPr lang="en-ZA" altLang="en-US">
              <a:latin typeface="Calibri" panose="020F0502020204030204" pitchFamily="34" charset="0"/>
              <a:cs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with </a:t>
            </a:r>
            <a:r>
              <a:rPr lang="en-US" sz="1200" b="0" i="0" kern="1200" dirty="0" err="1">
                <a:solidFill>
                  <a:schemeClr val="tx1"/>
                </a:solidFill>
                <a:effectLst/>
                <a:ea typeface="+mn-ea"/>
                <a:cs typeface="+mn-cs"/>
              </a:rPr>
              <a:t>Ecosim</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EwE</a:t>
            </a:r>
            <a:r>
              <a:rPr lang="en-US" sz="1200" b="0" i="0" kern="1200" dirty="0">
                <a:solidFill>
                  <a:schemeClr val="tx1"/>
                </a:solidFill>
                <a:effectLst/>
                <a:ea typeface="+mn-ea"/>
                <a:cs typeface="+mn-cs"/>
              </a:rPr>
              <a:t>) is a free ecological/ecosystem modeling software suite. </a:t>
            </a:r>
            <a:r>
              <a:rPr lang="en-US" sz="1200" b="0" i="0" kern="1200" dirty="0" err="1">
                <a:solidFill>
                  <a:schemeClr val="tx1"/>
                </a:solidFill>
                <a:effectLst/>
                <a:ea typeface="+mn-ea"/>
                <a:cs typeface="+mn-cs"/>
              </a:rPr>
              <a:t>EwE</a:t>
            </a:r>
            <a:r>
              <a:rPr lang="en-US" sz="1200" b="0" i="0" kern="1200" dirty="0">
                <a:solidFill>
                  <a:schemeClr val="tx1"/>
                </a:solidFill>
                <a:effectLst/>
                <a:ea typeface="+mn-ea"/>
                <a:cs typeface="+mn-cs"/>
              </a:rPr>
              <a:t> has three main components: </a:t>
            </a:r>
            <a:r>
              <a:rPr lang="en-US" sz="1200" b="0" i="1" kern="1200" dirty="0" err="1">
                <a:solidFill>
                  <a:schemeClr val="tx1"/>
                </a:solidFill>
                <a:effectLst/>
                <a:ea typeface="+mn-ea"/>
                <a:cs typeface="+mn-cs"/>
              </a:rPr>
              <a:t>Ecopath</a:t>
            </a:r>
            <a:r>
              <a:rPr lang="en-US" sz="1200" b="0" i="0" kern="1200" dirty="0">
                <a:solidFill>
                  <a:schemeClr val="tx1"/>
                </a:solidFill>
                <a:effectLst/>
                <a:ea typeface="+mn-ea"/>
                <a:cs typeface="+mn-cs"/>
              </a:rPr>
              <a:t> – a static, mass-balanced snapshot of the system; </a:t>
            </a:r>
            <a:r>
              <a:rPr lang="en-US" sz="1200" b="0" i="1" kern="1200" dirty="0" err="1">
                <a:solidFill>
                  <a:schemeClr val="tx1"/>
                </a:solidFill>
                <a:effectLst/>
                <a:ea typeface="+mn-ea"/>
                <a:cs typeface="+mn-cs"/>
              </a:rPr>
              <a:t>Ecosim</a:t>
            </a:r>
            <a:r>
              <a:rPr lang="en-US" sz="1200" b="0" i="0" kern="1200" dirty="0">
                <a:solidFill>
                  <a:schemeClr val="tx1"/>
                </a:solidFill>
                <a:effectLst/>
                <a:ea typeface="+mn-ea"/>
                <a:cs typeface="+mn-cs"/>
              </a:rPr>
              <a:t> – a time dynamic simulation module for policy exploration; and </a:t>
            </a:r>
            <a:r>
              <a:rPr lang="en-US" sz="1200" b="0" i="1" kern="1200" dirty="0" err="1">
                <a:solidFill>
                  <a:schemeClr val="tx1"/>
                </a:solidFill>
                <a:effectLst/>
                <a:ea typeface="+mn-ea"/>
                <a:cs typeface="+mn-cs"/>
              </a:rPr>
              <a:t>Ecospace</a:t>
            </a:r>
            <a:r>
              <a:rPr lang="en-US" sz="1200" b="0" i="0" kern="1200" dirty="0">
                <a:solidFill>
                  <a:schemeClr val="tx1"/>
                </a:solidFill>
                <a:effectLst/>
                <a:ea typeface="+mn-ea"/>
                <a:cs typeface="+mn-cs"/>
              </a:rPr>
              <a:t> – a spatial and temporal dynamic module primarily designed for exploring impact and placement of protected areas. </a:t>
            </a:r>
          </a:p>
          <a:p>
            <a:pPr fontAlgn="base"/>
            <a:r>
              <a:rPr lang="en-US" sz="1200" b="0" i="0" kern="1200" dirty="0">
                <a:solidFill>
                  <a:schemeClr val="tx1"/>
                </a:solidFill>
                <a:effectLst/>
                <a:ea typeface="+mn-ea"/>
                <a:cs typeface="+mn-cs"/>
              </a:rPr>
              <a:t>The </a:t>
            </a:r>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software package can be used to</a:t>
            </a:r>
          </a:p>
          <a:p>
            <a:pPr marL="0" indent="0" fontAlgn="base">
              <a:buFont typeface="Arial" panose="020B0604020202020204" pitchFamily="34" charset="0"/>
              <a:buNone/>
            </a:pPr>
            <a:endParaRPr lang="en-US" sz="1200" b="0" i="0" kern="1200" dirty="0">
              <a:solidFill>
                <a:schemeClr val="tx1"/>
              </a:solidFill>
              <a:effectLs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ea typeface="+mn-ea"/>
                <a:cs typeface="+mn-cs"/>
              </a:rPr>
              <a:t>Address ecological questions;</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Evaluate ecosystem effects of fishing;</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Explore management policy options;</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Analyze impact and placement of marine protected areas;</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Predict movement and accumulation of contaminants and tracers (</a:t>
            </a:r>
            <a:r>
              <a:rPr lang="en-US" sz="1200" b="0" i="0" kern="1200" dirty="0" err="1">
                <a:solidFill>
                  <a:schemeClr val="tx1"/>
                </a:solidFill>
                <a:effectLst/>
                <a:ea typeface="+mn-ea"/>
                <a:cs typeface="+mn-cs"/>
              </a:rPr>
              <a:t>Ecotracer</a:t>
            </a:r>
            <a:r>
              <a:rPr lang="en-US" sz="1200" b="0" i="0" kern="1200" dirty="0">
                <a:solidFill>
                  <a:schemeClr val="tx1"/>
                </a:solidFill>
                <a:effectLst/>
                <a:ea typeface="+mn-ea"/>
                <a:cs typeface="+mn-cs"/>
              </a:rPr>
              <a:t>);</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Model effect of environmental changes;</a:t>
            </a:r>
          </a:p>
          <a:p>
            <a:pPr marL="171450" indent="-171450" fontAlgn="base">
              <a:buFont typeface="Arial" panose="020B0604020202020204" pitchFamily="34" charset="0"/>
              <a:buChar char="•"/>
            </a:pPr>
            <a:r>
              <a:rPr lang="en-US" sz="1200" b="0" i="0" kern="1200" dirty="0">
                <a:solidFill>
                  <a:schemeClr val="tx1"/>
                </a:solidFill>
                <a:effectLst/>
                <a:ea typeface="+mn-ea"/>
                <a:cs typeface="+mn-cs"/>
              </a:rPr>
              <a:t>Facilitate end-to-end model construction</a:t>
            </a:r>
          </a:p>
          <a:p>
            <a:pPr marL="171450" indent="-171450" fontAlgn="base">
              <a:buFont typeface="Arial" panose="020B0604020202020204" pitchFamily="34" charset="0"/>
              <a:buChar char="•"/>
            </a:pPr>
            <a:endParaRPr lang="en-US" sz="1200" b="0" i="0" kern="1200" dirty="0">
              <a:solidFill>
                <a:schemeClr val="tx1"/>
              </a:solidFill>
              <a:effectLst/>
              <a:ea typeface="+mn-ea"/>
              <a:cs typeface="+mn-cs"/>
            </a:endParaRPr>
          </a:p>
          <a:p>
            <a:pPr fontAlgn="base"/>
            <a:r>
              <a:rPr lang="en-US" sz="1200" b="1" i="0" kern="1200" dirty="0" err="1">
                <a:solidFill>
                  <a:schemeClr val="tx1"/>
                </a:solidFill>
                <a:effectLst/>
                <a:ea typeface="+mn-ea"/>
                <a:cs typeface="+mn-cs"/>
              </a:rPr>
              <a:t>Ecospace</a:t>
            </a:r>
            <a:r>
              <a:rPr lang="en-US" sz="1200" b="0" i="0" kern="1200" dirty="0">
                <a:solidFill>
                  <a:schemeClr val="tx1"/>
                </a:solidFill>
                <a:effectLst/>
                <a:ea typeface="+mn-ea"/>
                <a:cs typeface="+mn-cs"/>
              </a:rPr>
              <a:t> is the dynamic, spatial version of </a:t>
            </a:r>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that incorporates all the key elements of </a:t>
            </a:r>
            <a:r>
              <a:rPr lang="en-US" sz="1200" b="0" i="0" kern="1200" dirty="0" err="1">
                <a:solidFill>
                  <a:schemeClr val="tx1"/>
                </a:solidFill>
                <a:effectLst/>
                <a:ea typeface="+mn-ea"/>
                <a:cs typeface="+mn-cs"/>
              </a:rPr>
              <a:t>Ecosim</a:t>
            </a:r>
            <a:r>
              <a:rPr lang="en-US" sz="1200" b="0" i="0" kern="1200" dirty="0">
                <a:solidFill>
                  <a:schemeClr val="tx1"/>
                </a:solidFill>
                <a:effectLst/>
                <a:ea typeface="+mn-ea"/>
                <a:cs typeface="+mn-cs"/>
              </a:rPr>
              <a:t>. Given its structure, </a:t>
            </a:r>
            <a:r>
              <a:rPr lang="en-US" sz="1200" b="0" i="0" kern="1200" dirty="0" err="1">
                <a:solidFill>
                  <a:schemeClr val="tx1"/>
                </a:solidFill>
                <a:effectLst/>
                <a:ea typeface="+mn-ea"/>
                <a:cs typeface="+mn-cs"/>
              </a:rPr>
              <a:t>Ecospace</a:t>
            </a:r>
            <a:r>
              <a:rPr lang="en-US" sz="1200" b="0" i="0" kern="1200" dirty="0">
                <a:solidFill>
                  <a:schemeClr val="tx1"/>
                </a:solidFill>
                <a:effectLst/>
                <a:ea typeface="+mn-ea"/>
                <a:cs typeface="+mn-cs"/>
              </a:rPr>
              <a:t> allows users to explore the potential role of Marine Protected Areas (MPAs) as a tool to mitigate, and perhaps reverse various ecosystem effects of fishing. </a:t>
            </a:r>
          </a:p>
          <a:p>
            <a:pPr fontAlgn="base"/>
            <a:endParaRPr lang="en-US" sz="1200" b="0" i="0" kern="1200" dirty="0">
              <a:solidFill>
                <a:schemeClr val="tx1"/>
              </a:solidFill>
              <a:effectLst/>
              <a:ea typeface="+mn-ea"/>
              <a:cs typeface="+mn-cs"/>
            </a:endParaRPr>
          </a:p>
          <a:p>
            <a:pPr fontAlgn="base"/>
            <a:endParaRPr lang="en-ZA" dirty="0"/>
          </a:p>
        </p:txBody>
      </p:sp>
      <p:sp>
        <p:nvSpPr>
          <p:cNvPr id="4" name="Slide Number Placeholder 3"/>
          <p:cNvSpPr>
            <a:spLocks noGrp="1"/>
          </p:cNvSpPr>
          <p:nvPr>
            <p:ph type="sldNum" sz="quarter" idx="5"/>
          </p:nvPr>
        </p:nvSpPr>
        <p:spPr/>
        <p:txBody>
          <a:bodyPr/>
          <a:lstStyle/>
          <a:p>
            <a:fld id="{E8E03B18-546F-493A-A451-8856C992E31D}" type="slidenum">
              <a:rPr lang="en-ZA" smtClean="0">
                <a:latin typeface="Calibri" panose="020F0502020204030204" pitchFamily="34" charset="0"/>
                <a:cs typeface="Calibri" panose="020F0502020204030204" pitchFamily="34" charset="0"/>
              </a:rPr>
              <a:t>30</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940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000" dirty="0"/>
              <a:t>Advent of the Anthropocene: </a:t>
            </a:r>
          </a:p>
          <a:p>
            <a:pPr fontAlgn="t"/>
            <a:r>
              <a:rPr lang="en-GB" sz="1000" b="0" i="0" kern="1200" dirty="0">
                <a:solidFill>
                  <a:schemeClr val="tx1"/>
                </a:solidFill>
                <a:effectLst/>
                <a:ea typeface="+mn-ea"/>
                <a:cs typeface="+mn-cs"/>
              </a:rPr>
              <a:t>The </a:t>
            </a:r>
            <a:r>
              <a:rPr lang="en-GB" sz="1000" b="1" i="0" kern="1200" dirty="0">
                <a:solidFill>
                  <a:schemeClr val="tx1"/>
                </a:solidFill>
                <a:effectLst/>
                <a:ea typeface="+mn-ea"/>
                <a:cs typeface="+mn-cs"/>
              </a:rPr>
              <a:t>Anthropocene</a:t>
            </a:r>
            <a:r>
              <a:rPr lang="en-GB" sz="1000" b="0" i="0" kern="1200" dirty="0">
                <a:solidFill>
                  <a:schemeClr val="tx1"/>
                </a:solidFill>
                <a:effectLst/>
                <a:ea typeface="+mn-ea"/>
                <a:cs typeface="+mn-cs"/>
              </a:rPr>
              <a:t> is a proposed </a:t>
            </a:r>
            <a:r>
              <a:rPr lang="en-GB" sz="1000" b="0" i="0" u="none" strike="noStrike" kern="1200" dirty="0">
                <a:solidFill>
                  <a:schemeClr val="tx1"/>
                </a:solidFill>
                <a:effectLst/>
                <a:ea typeface="+mn-ea"/>
                <a:cs typeface="+mn-cs"/>
                <a:hlinkClick r:id="rId3" tooltip="Epoch (geology)"/>
              </a:rPr>
              <a:t>epoch</a:t>
            </a:r>
            <a:r>
              <a:rPr lang="en-GB" sz="1000" b="0" i="0" kern="1200" dirty="0">
                <a:solidFill>
                  <a:schemeClr val="tx1"/>
                </a:solidFill>
                <a:effectLst/>
                <a:ea typeface="+mn-ea"/>
                <a:cs typeface="+mn-cs"/>
              </a:rPr>
              <a:t> dating from the commencement of significant human impact on the </a:t>
            </a:r>
            <a:r>
              <a:rPr lang="en-GB" sz="1000" b="0" i="0" u="none" strike="noStrike" kern="1200" dirty="0">
                <a:solidFill>
                  <a:schemeClr val="tx1"/>
                </a:solidFill>
                <a:effectLst/>
                <a:ea typeface="+mn-ea"/>
                <a:cs typeface="+mn-cs"/>
                <a:hlinkClick r:id="rId4" tooltip="Earth"/>
              </a:rPr>
              <a:t>Earth</a:t>
            </a:r>
            <a:r>
              <a:rPr lang="en-GB" sz="1000" b="0" i="0" kern="1200" dirty="0">
                <a:solidFill>
                  <a:schemeClr val="tx1"/>
                </a:solidFill>
                <a:effectLst/>
                <a:ea typeface="+mn-ea"/>
                <a:cs typeface="+mn-cs"/>
              </a:rPr>
              <a:t>'s </a:t>
            </a:r>
            <a:r>
              <a:rPr lang="en-GB" sz="1000" b="0" i="0" u="none" strike="noStrike" kern="1200" dirty="0">
                <a:solidFill>
                  <a:schemeClr val="tx1"/>
                </a:solidFill>
                <a:effectLst/>
                <a:ea typeface="+mn-ea"/>
                <a:cs typeface="+mn-cs"/>
                <a:hlinkClick r:id="rId5" tooltip="Geology"/>
              </a:rPr>
              <a:t>geology</a:t>
            </a:r>
            <a:r>
              <a:rPr lang="en-GB" sz="1000" b="0" i="0" kern="1200" dirty="0">
                <a:solidFill>
                  <a:schemeClr val="tx1"/>
                </a:solidFill>
                <a:effectLst/>
                <a:ea typeface="+mn-ea"/>
                <a:cs typeface="+mn-cs"/>
              </a:rPr>
              <a:t> and </a:t>
            </a:r>
            <a:r>
              <a:rPr lang="en-GB" sz="1000" b="0" i="0" u="none" strike="noStrike" kern="1200" dirty="0">
                <a:solidFill>
                  <a:schemeClr val="tx1"/>
                </a:solidFill>
                <a:effectLst/>
                <a:ea typeface="+mn-ea"/>
                <a:cs typeface="+mn-cs"/>
                <a:hlinkClick r:id="rId6" tooltip="Ecosystem"/>
              </a:rPr>
              <a:t>ecosystems</a:t>
            </a:r>
            <a:r>
              <a:rPr lang="en-GB" sz="1000" b="0" i="0" kern="1200" dirty="0">
                <a:solidFill>
                  <a:schemeClr val="tx1"/>
                </a:solidFill>
                <a:effectLst/>
                <a:ea typeface="+mn-ea"/>
                <a:cs typeface="+mn-cs"/>
              </a:rPr>
              <a:t>, including, but not limited to, </a:t>
            </a:r>
            <a:r>
              <a:rPr lang="en-GB" sz="1000" b="0" i="0" u="none" strike="noStrike" kern="1200" dirty="0">
                <a:solidFill>
                  <a:schemeClr val="tx1"/>
                </a:solidFill>
                <a:effectLst/>
                <a:ea typeface="+mn-ea"/>
                <a:cs typeface="+mn-cs"/>
                <a:hlinkClick r:id="rId7" tooltip="Anthropogenic climate change"/>
              </a:rPr>
              <a:t>anthropogenic climate change</a:t>
            </a:r>
            <a:endParaRPr lang="en-GB" sz="1000" b="0" i="0" u="none" strike="noStrike" kern="1200" dirty="0">
              <a:solidFill>
                <a:schemeClr val="tx1"/>
              </a:solidFill>
              <a:effectLst/>
              <a:ea typeface="+mn-ea"/>
              <a:cs typeface="+mn-cs"/>
            </a:endParaRPr>
          </a:p>
          <a:p>
            <a:r>
              <a:rPr lang="en-GB" sz="1000" b="0" i="0" kern="1200" dirty="0">
                <a:solidFill>
                  <a:schemeClr val="tx1"/>
                </a:solidFill>
                <a:effectLst/>
                <a:ea typeface="+mn-ea"/>
                <a:cs typeface="+mn-cs"/>
              </a:rPr>
              <a:t>Various different start dates for the Anthropocene have been proposed, ranging from the beginning of the </a:t>
            </a:r>
            <a:r>
              <a:rPr lang="en-GB" sz="1000" b="0" i="0" u="none" strike="noStrike" kern="1200" dirty="0">
                <a:solidFill>
                  <a:schemeClr val="tx1"/>
                </a:solidFill>
                <a:effectLst/>
                <a:ea typeface="+mn-ea"/>
                <a:cs typeface="+mn-cs"/>
                <a:hlinkClick r:id="rId8" tooltip="Neolithic Revolution"/>
              </a:rPr>
              <a:t>Agricultural Revolution</a:t>
            </a:r>
            <a:r>
              <a:rPr lang="en-GB" sz="1000" b="0" i="0" kern="1200" dirty="0">
                <a:solidFill>
                  <a:schemeClr val="tx1"/>
                </a:solidFill>
                <a:effectLst/>
                <a:ea typeface="+mn-ea"/>
                <a:cs typeface="+mn-cs"/>
              </a:rPr>
              <a:t> 12,000–15,000 years ago, to as recent as the </a:t>
            </a:r>
            <a:r>
              <a:rPr lang="en-GB" sz="1000" b="0" i="0" u="none" strike="noStrike" kern="1200" dirty="0">
                <a:solidFill>
                  <a:schemeClr val="tx1"/>
                </a:solidFill>
                <a:effectLst/>
                <a:ea typeface="+mn-ea"/>
                <a:cs typeface="+mn-cs"/>
                <a:hlinkClick r:id="rId9" tooltip="Trinity test"/>
              </a:rPr>
              <a:t>Trinity test</a:t>
            </a:r>
            <a:r>
              <a:rPr lang="en-GB" sz="1000" b="0" i="0" kern="1200" dirty="0">
                <a:solidFill>
                  <a:schemeClr val="tx1"/>
                </a:solidFill>
                <a:effectLst/>
                <a:ea typeface="+mn-ea"/>
                <a:cs typeface="+mn-cs"/>
              </a:rPr>
              <a:t> in 1945. </a:t>
            </a:r>
          </a:p>
          <a:p>
            <a:r>
              <a:rPr lang="en-GB" sz="1000" b="0" i="0" kern="1200" dirty="0">
                <a:solidFill>
                  <a:schemeClr val="tx1"/>
                </a:solidFill>
                <a:effectLst/>
                <a:ea typeface="+mn-ea"/>
                <a:cs typeface="+mn-cs"/>
              </a:rPr>
              <a:t>The most recent period of the Anthropocene also called the </a:t>
            </a:r>
            <a:r>
              <a:rPr lang="en-GB" sz="1000" b="0" i="0" u="none" strike="noStrike" kern="1200" dirty="0">
                <a:solidFill>
                  <a:schemeClr val="tx1"/>
                </a:solidFill>
                <a:effectLst/>
                <a:ea typeface="+mn-ea"/>
                <a:cs typeface="+mn-cs"/>
                <a:hlinkClick r:id="rId10" tooltip="Great Acceleration"/>
              </a:rPr>
              <a:t>Great Acceleration</a:t>
            </a:r>
            <a:r>
              <a:rPr lang="en-GB" sz="1000" b="0" i="0" kern="1200" dirty="0">
                <a:solidFill>
                  <a:schemeClr val="tx1"/>
                </a:solidFill>
                <a:effectLst/>
                <a:ea typeface="+mn-ea"/>
                <a:cs typeface="+mn-cs"/>
              </a:rPr>
              <a:t> during which the socioeconomic and earth system trends are increasing dramatically, especially after the </a:t>
            </a:r>
            <a:r>
              <a:rPr lang="en-GB" sz="1000" b="0" i="0" u="none" strike="noStrike" kern="1200" dirty="0">
                <a:solidFill>
                  <a:schemeClr val="tx1"/>
                </a:solidFill>
                <a:effectLst/>
                <a:ea typeface="+mn-ea"/>
                <a:cs typeface="+mn-cs"/>
                <a:hlinkClick r:id="rId11" tooltip="Second World War"/>
              </a:rPr>
              <a:t>Second World War</a:t>
            </a:r>
            <a:r>
              <a:rPr lang="en-GB" sz="1000" b="0" i="0" kern="1200" dirty="0">
                <a:solidFill>
                  <a:schemeClr val="tx1"/>
                </a:solidFill>
                <a:effectLst/>
                <a:ea typeface="+mn-ea"/>
                <a:cs typeface="+mn-cs"/>
              </a:rPr>
              <a:t>. </a:t>
            </a:r>
          </a:p>
          <a:p>
            <a:r>
              <a:rPr lang="en-GB" sz="1000" b="0" i="0" kern="1200" dirty="0">
                <a:solidFill>
                  <a:schemeClr val="tx1"/>
                </a:solidFill>
                <a:effectLst/>
                <a:ea typeface="+mn-ea"/>
                <a:cs typeface="+mn-cs"/>
              </a:rPr>
              <a:t>Trinity was the </a:t>
            </a:r>
            <a:r>
              <a:rPr lang="en-GB" sz="1000" b="0" i="0" u="none" strike="noStrike" kern="1200" dirty="0">
                <a:solidFill>
                  <a:schemeClr val="tx1"/>
                </a:solidFill>
                <a:effectLst/>
                <a:ea typeface="+mn-ea"/>
                <a:cs typeface="+mn-cs"/>
                <a:hlinkClick r:id="rId12" tooltip="Code name"/>
              </a:rPr>
              <a:t>code name</a:t>
            </a:r>
            <a:r>
              <a:rPr lang="en-GB" sz="1000" b="0" i="0" kern="1200" dirty="0">
                <a:solidFill>
                  <a:schemeClr val="tx1"/>
                </a:solidFill>
                <a:effectLst/>
                <a:ea typeface="+mn-ea"/>
                <a:cs typeface="+mn-cs"/>
              </a:rPr>
              <a:t> of the first detonation of a </a:t>
            </a:r>
            <a:r>
              <a:rPr lang="en-GB" sz="1000" b="0" i="0" u="none" strike="noStrike" kern="1200" dirty="0">
                <a:solidFill>
                  <a:schemeClr val="tx1"/>
                </a:solidFill>
                <a:effectLst/>
                <a:ea typeface="+mn-ea"/>
                <a:cs typeface="+mn-cs"/>
                <a:hlinkClick r:id="rId13" tooltip="Nuclear weapon"/>
              </a:rPr>
              <a:t>nuclear weapon</a:t>
            </a:r>
            <a:r>
              <a:rPr lang="en-GB" sz="1000" b="0" i="0" kern="1200" dirty="0">
                <a:solidFill>
                  <a:schemeClr val="tx1"/>
                </a:solidFill>
                <a:effectLst/>
                <a:ea typeface="+mn-ea"/>
                <a:cs typeface="+mn-cs"/>
              </a:rPr>
              <a:t>. It was conducted by the </a:t>
            </a:r>
            <a:r>
              <a:rPr lang="en-GB" sz="1000" b="0" i="0" u="none" strike="noStrike" kern="1200" dirty="0">
                <a:solidFill>
                  <a:schemeClr val="tx1"/>
                </a:solidFill>
                <a:effectLst/>
                <a:ea typeface="+mn-ea"/>
                <a:cs typeface="+mn-cs"/>
                <a:hlinkClick r:id="rId14" tooltip="United States Army"/>
              </a:rPr>
              <a:t>United States Army</a:t>
            </a:r>
            <a:r>
              <a:rPr lang="en-GB" sz="1000" b="0" i="0" kern="1200" dirty="0">
                <a:solidFill>
                  <a:schemeClr val="tx1"/>
                </a:solidFill>
                <a:effectLst/>
                <a:ea typeface="+mn-ea"/>
                <a:cs typeface="+mn-cs"/>
              </a:rPr>
              <a:t> in 1945</a:t>
            </a:r>
            <a:endParaRPr lang="en-ZA" sz="1000" dirty="0"/>
          </a:p>
        </p:txBody>
      </p:sp>
      <p:sp>
        <p:nvSpPr>
          <p:cNvPr id="4" name="Slide Number Placeholder 3"/>
          <p:cNvSpPr>
            <a:spLocks noGrp="1"/>
          </p:cNvSpPr>
          <p:nvPr>
            <p:ph type="sldNum" sz="quarter" idx="5"/>
          </p:nvPr>
        </p:nvSpPr>
        <p:spPr/>
        <p:txBody>
          <a:bodyPr/>
          <a:lstStyle/>
          <a:p>
            <a:fld id="{C38C25AB-46FA-40E5-859D-A774E0693542}" type="slidenum">
              <a:rPr lang="en-ZA" smtClean="0">
                <a:latin typeface="Calibri" panose="020F0502020204030204" pitchFamily="34" charset="0"/>
                <a:cs typeface="Calibri" panose="020F0502020204030204" pitchFamily="34" charset="0"/>
              </a:rPr>
              <a:t>2</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2305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ea typeface="+mn-ea"/>
                <a:cs typeface="+mn-cs"/>
              </a:rPr>
              <a:t>Ecospace</a:t>
            </a:r>
            <a:r>
              <a:rPr lang="en-US" sz="1200" b="0" i="0" kern="1200" dirty="0">
                <a:solidFill>
                  <a:schemeClr val="tx1"/>
                </a:solidFill>
                <a:effectLst/>
                <a:ea typeface="+mn-ea"/>
                <a:cs typeface="+mn-cs"/>
              </a:rPr>
              <a:t> provides dynamic simulations at the ecosystem level, with key initial parameters inherited from the base </a:t>
            </a:r>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model. Thus, </a:t>
            </a:r>
            <a:r>
              <a:rPr lang="en-US" sz="1200" b="0" i="0" kern="1200" dirty="0" err="1">
                <a:solidFill>
                  <a:schemeClr val="tx1"/>
                </a:solidFill>
                <a:effectLst/>
                <a:ea typeface="+mn-ea"/>
                <a:cs typeface="+mn-cs"/>
              </a:rPr>
              <a:t>ecospace</a:t>
            </a:r>
            <a:r>
              <a:rPr lang="en-US" sz="1200" b="0" i="0" kern="1200" dirty="0">
                <a:solidFill>
                  <a:schemeClr val="tx1"/>
                </a:solidFill>
                <a:effectLst/>
                <a:ea typeface="+mn-ea"/>
                <a:cs typeface="+mn-cs"/>
              </a:rPr>
              <a:t> uses mass-balance results (from </a:t>
            </a:r>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for parameter estimation, where the </a:t>
            </a:r>
          </a:p>
          <a:p>
            <a:pPr fontAlgn="base"/>
            <a:endParaRPr lang="en-US" sz="1200" b="0" i="0" kern="1200" dirty="0">
              <a:solidFill>
                <a:schemeClr val="tx1"/>
              </a:solidFill>
              <a:effectLst/>
              <a:ea typeface="+mn-ea"/>
              <a:cs typeface="+mn-cs"/>
            </a:endParaRPr>
          </a:p>
          <a:p>
            <a:pPr fontAlgn="base"/>
            <a:r>
              <a:rPr lang="en-US" dirty="0"/>
              <a:t>Production = Predation + Fishery + Biomass accumulation + Net migration + Other mortality</a:t>
            </a:r>
            <a:endParaRPr lang="en-US" sz="1200" b="0" i="0" kern="1200" dirty="0">
              <a:solidFill>
                <a:schemeClr val="tx1"/>
              </a:solidFill>
              <a:effectLst/>
              <a:ea typeface="+mn-ea"/>
              <a:cs typeface="+mn-cs"/>
            </a:endParaRPr>
          </a:p>
          <a:p>
            <a:pPr fontAlgn="base"/>
            <a:r>
              <a:rPr lang="en-US" sz="1200" b="0" i="0" kern="1200" dirty="0">
                <a:solidFill>
                  <a:schemeClr val="tx1"/>
                </a:solidFill>
                <a:effectLst/>
                <a:ea typeface="+mn-ea"/>
                <a:cs typeface="+mn-cs"/>
              </a:rPr>
              <a:t>consumption= production+ respiration + unassimilated food</a:t>
            </a:r>
          </a:p>
          <a:p>
            <a:pPr fontAlgn="base"/>
            <a:r>
              <a:rPr lang="en-US" sz="1200" b="0" i="0" kern="1200" dirty="0">
                <a:solidFill>
                  <a:schemeClr val="tx1"/>
                </a:solidFill>
                <a:effectLst/>
                <a:ea typeface="+mn-ea"/>
                <a:cs typeface="+mn-cs"/>
              </a:rPr>
              <a:t>(these are the two </a:t>
            </a:r>
            <a:r>
              <a:rPr lang="en-US" sz="1200" b="0" i="0" kern="1200" dirty="0" err="1">
                <a:solidFill>
                  <a:schemeClr val="tx1"/>
                </a:solidFill>
                <a:effectLst/>
                <a:ea typeface="+mn-ea"/>
                <a:cs typeface="+mn-cs"/>
              </a:rPr>
              <a:t>Ecopath</a:t>
            </a:r>
            <a:r>
              <a:rPr lang="en-US" sz="1200" b="0" i="0" kern="1200" dirty="0">
                <a:solidFill>
                  <a:schemeClr val="tx1"/>
                </a:solidFill>
                <a:effectLst/>
                <a:ea typeface="+mn-ea"/>
                <a:cs typeface="+mn-cs"/>
              </a:rPr>
              <a:t> ‘master equations)</a:t>
            </a:r>
          </a:p>
          <a:p>
            <a:pPr fontAlgn="base"/>
            <a:endParaRPr lang="en-US"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ea typeface="+mn-ea"/>
                <a:cs typeface="+mn-cs"/>
              </a:rPr>
              <a:t>Ecospace</a:t>
            </a:r>
            <a:r>
              <a:rPr lang="en-US" sz="1200" b="0" i="0" kern="1200" dirty="0">
                <a:solidFill>
                  <a:schemeClr val="tx1"/>
                </a:solidFill>
                <a:effectLst/>
                <a:ea typeface="+mn-ea"/>
                <a:cs typeface="+mn-cs"/>
              </a:rPr>
              <a:t>, uses the time-dynamic </a:t>
            </a:r>
            <a:r>
              <a:rPr lang="en-US" sz="1200" b="0" i="0" kern="1200" dirty="0" err="1">
                <a:solidFill>
                  <a:schemeClr val="tx1"/>
                </a:solidFill>
                <a:effectLst/>
                <a:ea typeface="+mn-ea"/>
                <a:cs typeface="+mn-cs"/>
              </a:rPr>
              <a:t>Ecosim</a:t>
            </a:r>
            <a:r>
              <a:rPr lang="en-US" sz="1200" b="0" i="0" kern="1200" dirty="0">
                <a:solidFill>
                  <a:schemeClr val="tx1"/>
                </a:solidFill>
                <a:effectLst/>
                <a:ea typeface="+mn-ea"/>
                <a:cs typeface="+mn-cs"/>
              </a:rPr>
              <a:t> model in each cell of the model area, while accounting for cell connectivity and fish movements explicitly.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Ecospace</a:t>
            </a:r>
            <a:r>
              <a:rPr lang="en-US" dirty="0"/>
              <a:t> is a spatial, meso-scale version of </a:t>
            </a:r>
            <a:r>
              <a:rPr lang="en-US" dirty="0" err="1"/>
              <a:t>Ecosim</a:t>
            </a:r>
            <a:r>
              <a:rPr lang="en-US" dirty="0"/>
              <a:t>, and it replicates </a:t>
            </a:r>
            <a:r>
              <a:rPr lang="en-US" dirty="0" err="1"/>
              <a:t>Ecosim</a:t>
            </a:r>
            <a:r>
              <a:rPr lang="en-US" dirty="0"/>
              <a:t> dynamics over spatial grid of ´homogeneous´ cells (i.e. same size but different properties. </a:t>
            </a:r>
            <a:r>
              <a:rPr lang="en-US" dirty="0" err="1"/>
              <a:t>Ecospace</a:t>
            </a:r>
            <a:r>
              <a:rPr lang="en-US" dirty="0"/>
              <a:t> links cells through dispersal of organisms, and fishing effort movement / allocation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ea typeface="+mn-ea"/>
                <a:cs typeface="+mn-cs"/>
              </a:rPr>
              <a:t>In </a:t>
            </a:r>
            <a:r>
              <a:rPr lang="en-US" sz="1200" b="0" i="0" kern="1200" dirty="0" err="1">
                <a:solidFill>
                  <a:schemeClr val="tx1"/>
                </a:solidFill>
                <a:effectLst/>
                <a:ea typeface="+mn-ea"/>
                <a:cs typeface="+mn-cs"/>
              </a:rPr>
              <a:t>ecospace</a:t>
            </a:r>
            <a:r>
              <a:rPr lang="en-US" sz="1200" b="0" i="0" kern="1200" dirty="0">
                <a:solidFill>
                  <a:schemeClr val="tx1"/>
                </a:solidFill>
                <a:effectLst/>
                <a:ea typeface="+mn-ea"/>
                <a:cs typeface="+mn-cs"/>
              </a:rPr>
              <a:t>, fishing effort is distributed over space. Fish migration and advection can be modeled explicitly.</a:t>
            </a:r>
            <a:endParaRPr lang="en-ZA" dirty="0"/>
          </a:p>
        </p:txBody>
      </p:sp>
      <p:sp>
        <p:nvSpPr>
          <p:cNvPr id="4" name="Slide Number Placeholder 3"/>
          <p:cNvSpPr>
            <a:spLocks noGrp="1"/>
          </p:cNvSpPr>
          <p:nvPr>
            <p:ph type="sldNum" sz="quarter" idx="5"/>
          </p:nvPr>
        </p:nvSpPr>
        <p:spPr/>
        <p:txBody>
          <a:bodyPr/>
          <a:lstStyle/>
          <a:p>
            <a:fld id="{E8E03B18-546F-493A-A451-8856C992E31D}" type="slidenum">
              <a:rPr lang="en-ZA" smtClean="0">
                <a:latin typeface="Calibri" panose="020F0502020204030204" pitchFamily="34" charset="0"/>
                <a:cs typeface="Calibri" panose="020F0502020204030204" pitchFamily="34" charset="0"/>
              </a:rPr>
              <a:t>31</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42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output of </a:t>
            </a:r>
            <a:r>
              <a:rPr lang="en-US" dirty="0" err="1"/>
              <a:t>ecospace</a:t>
            </a:r>
            <a:r>
              <a:rPr lang="en-US" dirty="0"/>
              <a:t> are species distribution maps. All results in </a:t>
            </a:r>
            <a:r>
              <a:rPr lang="en-US" dirty="0" err="1"/>
              <a:t>Ecospace</a:t>
            </a:r>
            <a:r>
              <a:rPr lang="en-US" dirty="0"/>
              <a:t> are relative to the </a:t>
            </a:r>
            <a:r>
              <a:rPr lang="en-US" dirty="0" err="1"/>
              <a:t>Ecopath</a:t>
            </a:r>
            <a:r>
              <a:rPr lang="en-US" dirty="0"/>
              <a:t> baseline.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Ecospace</a:t>
            </a:r>
            <a:r>
              <a:rPr lang="en-US" dirty="0"/>
              <a:t> projects the biomass of species and their distributions as a result of their habitat preferences, the effects of fishing and other stressors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Ecospace</a:t>
            </a:r>
            <a:r>
              <a:rPr lang="en-US" dirty="0"/>
              <a:t> allows simulations of management actions such as setting MPAs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Ecospace</a:t>
            </a:r>
            <a:r>
              <a:rPr lang="en-US" dirty="0"/>
              <a:t> evaluate the effects of cumulative impacts such as environmental change and fishing on species distribution and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0" dirty="0">
                <a:latin typeface="Tw Cen MT" panose="020B0602020104020603" pitchFamily="34" charset="0"/>
              </a:rPr>
              <a:t>The habitat capacity model (habitat preferences) allow to bridge the gap between species distribution model and food web models and thus it becomes an integrated food web/species envelope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0" dirty="0">
                <a:latin typeface="Tw Cen MT" panose="020B0602020104020603" pitchFamily="34" charset="0"/>
              </a:rPr>
              <a:t>The biomass and catch outputs allow to calculate a suite of indicators describing the structure and functioning of the system. Some example indicators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0" dirty="0">
                <a:latin typeface="Tw Cen MT" panose="020B0602020104020603" pitchFamily="34" charset="0"/>
              </a:rPr>
              <a:t>Following the marine strategy framework directive (MSFD) indicators: species distribution/range, population size (abundance and biomass), proportion of species at the top of the food web, substrate characteristics and physical damage (e.g. </a:t>
            </a:r>
            <a:r>
              <a:rPr lang="en-US" sz="1200" b="0" i="0" u="none" strike="noStrike" kern="1200" baseline="0" dirty="0">
                <a:solidFill>
                  <a:schemeClr val="tx1"/>
                </a:solidFill>
                <a:ea typeface="+mn-ea"/>
                <a:cs typeface="+mn-cs"/>
              </a:rPr>
              <a:t>Extent of seabed significantly affect by human activities for the different substrate types), condition of benthic community (species diversity and richness, proportion of opportunistic to sensitive 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a typeface="+mn-ea"/>
                <a:cs typeface="+mn-cs"/>
              </a:rPr>
              <a:t>Full list of indicators in the next slide</a:t>
            </a:r>
            <a:endParaRPr lang="en-ZA" b="0" dirty="0">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b="0" dirty="0">
              <a:latin typeface="Arial Narrow" panose="020B0606020202030204" pitchFamily="34" charset="0"/>
            </a:endParaRPr>
          </a:p>
          <a:p>
            <a:endParaRPr lang="en-ZA" dirty="0"/>
          </a:p>
          <a:p>
            <a:endParaRPr lang="en-ZA" dirty="0"/>
          </a:p>
          <a:p>
            <a:endParaRPr lang="en-ZA" dirty="0"/>
          </a:p>
        </p:txBody>
      </p:sp>
      <p:sp>
        <p:nvSpPr>
          <p:cNvPr id="4" name="Slide Number Placeholder 3"/>
          <p:cNvSpPr>
            <a:spLocks noGrp="1"/>
          </p:cNvSpPr>
          <p:nvPr>
            <p:ph type="sldNum" sz="quarter" idx="5"/>
          </p:nvPr>
        </p:nvSpPr>
        <p:spPr/>
        <p:txBody>
          <a:bodyPr/>
          <a:lstStyle/>
          <a:p>
            <a:fld id="{E8E03B18-546F-493A-A451-8856C992E31D}" type="slidenum">
              <a:rPr lang="en-ZA" smtClean="0">
                <a:latin typeface="Calibri" panose="020F0502020204030204" pitchFamily="34" charset="0"/>
                <a:cs typeface="Calibri" panose="020F0502020204030204" pitchFamily="34" charset="0"/>
              </a:rPr>
              <a:t>32</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252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pc="20" dirty="0">
                <a:ea typeface="Arial" panose="020B0604020202020204" pitchFamily="34" charset="0"/>
              </a:rPr>
              <a:t>The </a:t>
            </a:r>
            <a:r>
              <a:rPr lang="en-US" spc="20" dirty="0" err="1">
                <a:ea typeface="Arial" panose="020B0604020202020204" pitchFamily="34" charset="0"/>
              </a:rPr>
              <a:t>Algoa</a:t>
            </a:r>
            <a:r>
              <a:rPr lang="en-US" spc="20" dirty="0">
                <a:ea typeface="Arial" panose="020B0604020202020204" pitchFamily="34" charset="0"/>
              </a:rPr>
              <a:t> Bay Marine Planning tool, a system dynamics model composed of five sub-models for the main human uses in </a:t>
            </a:r>
            <a:r>
              <a:rPr lang="en-US" spc="20" dirty="0" err="1">
                <a:ea typeface="Arial" panose="020B0604020202020204" pitchFamily="34" charset="0"/>
              </a:rPr>
              <a:t>Algoa</a:t>
            </a:r>
            <a:r>
              <a:rPr lang="en-US" spc="20" dirty="0">
                <a:ea typeface="Arial" panose="020B0604020202020204" pitchFamily="34" charset="0"/>
              </a:rPr>
              <a:t> Bay, simulates towards the overarching goal of the central model variable, the Marine Sustainability Index (MSI). </a:t>
            </a:r>
          </a:p>
          <a:p>
            <a:endParaRPr lang="en-US" dirty="0"/>
          </a:p>
          <a:p>
            <a:pPr marL="285750" indent="-285750">
              <a:buFont typeface="Arial" panose="020B0604020202020204" pitchFamily="34" charset="0"/>
              <a:buChar char="•"/>
            </a:pPr>
            <a:r>
              <a:rPr lang="en-US" dirty="0"/>
              <a:t>The MSI measures marine sustainability across the sectors in </a:t>
            </a:r>
            <a:r>
              <a:rPr lang="en-US" dirty="0" err="1"/>
              <a:t>Algoa</a:t>
            </a:r>
            <a:r>
              <a:rPr lang="en-US" dirty="0"/>
              <a:t> Bay and couples the sustainability of the marine environment to the human uses, to demonstrate potential conflicts or synergies in the socio-ecological marine system.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term ‘marine sustainability’ in this study, interpreted from a marine spatial planning (MSP) perspective, therefore refers to the ecological integrity of the marine system and its ability to sustain human uses. </a:t>
            </a: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FDF62E00-2ED5-7543-800F-2EFC6234A786}" type="slidenum">
              <a:rPr lang="en-US" smtClean="0">
                <a:latin typeface="Calibri" panose="020F0502020204030204" pitchFamily="34" charset="0"/>
                <a:cs typeface="Calibri" panose="020F0502020204030204" pitchFamily="34" charset="0"/>
              </a:rPr>
              <a:t>33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42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Phase 1 in the process included extensive literature research and preliminary model development </a:t>
            </a:r>
          </a:p>
          <a:p>
            <a:r>
              <a:rPr lang="en-US" sz="1200" kern="1200" dirty="0">
                <a:solidFill>
                  <a:schemeClr val="tx1"/>
                </a:solidFill>
                <a:effectLst/>
                <a:ea typeface="+mn-ea"/>
                <a:cs typeface="+mn-cs"/>
              </a:rPr>
              <a:t>In phase 2 we hosted several initial stakeholder meetings with individuals from each human use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In between phase 2 and 3- we are hosting an academic dry run of the multisectoral workshop amongst internal researchers to test the process.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Phase 3- sectoral meetings with representatives from each human use </a:t>
            </a:r>
          </a:p>
          <a:p>
            <a:r>
              <a:rPr lang="en-US" sz="1200" kern="1200" dirty="0">
                <a:solidFill>
                  <a:schemeClr val="tx1"/>
                </a:solidFill>
                <a:effectLst/>
                <a:ea typeface="+mn-ea"/>
                <a:cs typeface="+mn-cs"/>
              </a:rPr>
              <a:t>Phase 4- multi-sectoral meeting with all stakeholders consulted in the process </a:t>
            </a:r>
          </a:p>
          <a:p>
            <a:r>
              <a:rPr lang="en-US" sz="1200" kern="1200" dirty="0">
                <a:solidFill>
                  <a:schemeClr val="tx1"/>
                </a:solidFill>
                <a:effectLst/>
                <a:ea typeface="+mn-ea"/>
                <a:cs typeface="+mn-cs"/>
              </a:rPr>
              <a:t>Phase5 –refining an upscaling of the model and the ABCODYM process</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FDF62E00-2ED5-7543-800F-2EFC6234A786}" type="slidenum">
              <a:rPr lang="en-US" smtClean="0">
                <a:latin typeface="Calibri" panose="020F0502020204030204" pitchFamily="34" charset="0"/>
                <a:cs typeface="Calibri" panose="020F0502020204030204" pitchFamily="34" charset="0"/>
              </a:rPr>
              <a:t>35</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4103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62E00-2ED5-7543-800F-2EFC6234A786}" type="slidenum">
              <a:rPr lang="en-US" smtClean="0">
                <a:latin typeface="Calibri" panose="020F0502020204030204" pitchFamily="34" charset="0"/>
                <a:cs typeface="Calibri" panose="020F0502020204030204" pitchFamily="34" charset="0"/>
              </a:rPr>
              <a:t>39</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2582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65187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38C25AB-46FA-40E5-859D-A774E0693542}" type="slidenum">
              <a:rPr lang="en-ZA" smtClean="0">
                <a:latin typeface="Calibri" panose="020F0502020204030204" pitchFamily="34" charset="0"/>
                <a:cs typeface="Calibri" panose="020F0502020204030204" pitchFamily="34" charset="0"/>
              </a:rPr>
              <a:t>3</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505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000" b="0" i="0" u="none" strike="noStrike" kern="1200" baseline="0" dirty="0">
                <a:solidFill>
                  <a:schemeClr val="tx1"/>
                </a:solidFill>
                <a:ea typeface="+mn-ea"/>
                <a:cs typeface="+mn-cs"/>
              </a:rPr>
              <a:t>Timeline (log scale) of marine and terrestrial </a:t>
            </a:r>
            <a:r>
              <a:rPr lang="en-ZA" sz="1000" b="0" i="0" u="none" strike="noStrike" kern="1200" baseline="0" dirty="0" err="1">
                <a:solidFill>
                  <a:schemeClr val="tx1"/>
                </a:solidFill>
                <a:ea typeface="+mn-ea"/>
                <a:cs typeface="+mn-cs"/>
              </a:rPr>
              <a:t>defaunation</a:t>
            </a:r>
            <a:r>
              <a:rPr lang="en-ZA" sz="1000" b="0" i="0" u="none" strike="noStrike" kern="1200" baseline="0" dirty="0">
                <a:solidFill>
                  <a:schemeClr val="tx1"/>
                </a:solidFill>
                <a:ea typeface="+mn-ea"/>
                <a:cs typeface="+mn-cs"/>
              </a:rPr>
              <a:t>. The marine </a:t>
            </a:r>
            <a:r>
              <a:rPr lang="en-ZA" sz="1000" b="0" i="0" u="none" strike="noStrike" kern="1200" baseline="0" dirty="0" err="1">
                <a:solidFill>
                  <a:schemeClr val="tx1"/>
                </a:solidFill>
                <a:ea typeface="+mn-ea"/>
                <a:cs typeface="+mn-cs"/>
              </a:rPr>
              <a:t>defaunation</a:t>
            </a:r>
            <a:r>
              <a:rPr lang="en-ZA" sz="1000" b="0" i="0" u="none" strike="noStrike" kern="1200" baseline="0" dirty="0">
                <a:solidFill>
                  <a:schemeClr val="tx1"/>
                </a:solidFill>
                <a:ea typeface="+mn-ea"/>
                <a:cs typeface="+mn-cs"/>
              </a:rPr>
              <a:t> experience is much less advanced, even though humans have been harvesting ocean wildlife for thousands of years. The recent industrialization of this harvest, however, initiated an era of intense marine wildlife declines. If left unmanaged, we predict that marine habitat alteration, along with climate change (</a:t>
            </a:r>
            <a:r>
              <a:rPr lang="en-ZA" sz="1000" b="0" i="0" u="none" strike="noStrike" kern="1200" baseline="0" dirty="0" err="1">
                <a:solidFill>
                  <a:schemeClr val="tx1"/>
                </a:solidFill>
                <a:ea typeface="+mn-ea"/>
                <a:cs typeface="+mn-cs"/>
              </a:rPr>
              <a:t>colored</a:t>
            </a:r>
            <a:r>
              <a:rPr lang="en-ZA" sz="1000" b="0" i="0" u="none" strike="noStrike" kern="1200" baseline="0" dirty="0">
                <a:solidFill>
                  <a:schemeClr val="tx1"/>
                </a:solidFill>
                <a:ea typeface="+mn-ea"/>
                <a:cs typeface="+mn-cs"/>
              </a:rPr>
              <a:t> bar: IPCC warming), will exacerbate marine </a:t>
            </a:r>
            <a:r>
              <a:rPr lang="en-ZA" sz="1000" b="0" i="0" u="none" strike="noStrike" kern="1200" baseline="0" dirty="0" err="1">
                <a:solidFill>
                  <a:schemeClr val="tx1"/>
                </a:solidFill>
                <a:ea typeface="+mn-ea"/>
                <a:cs typeface="+mn-cs"/>
              </a:rPr>
              <a:t>defaunation</a:t>
            </a:r>
            <a:r>
              <a:rPr lang="en-ZA" sz="1000" b="0" i="0" u="none" strike="noStrike" kern="1200" baseline="0" dirty="0">
                <a:solidFill>
                  <a:schemeClr val="tx1"/>
                </a:solidFill>
                <a:ea typeface="+mn-ea"/>
                <a:cs typeface="+mn-cs"/>
              </a:rPr>
              <a:t>.</a:t>
            </a:r>
          </a:p>
          <a:p>
            <a:endParaRPr lang="en-ZA" sz="1000" b="0" i="0" u="none" strike="noStrike" kern="1200" baseline="0" dirty="0">
              <a:solidFill>
                <a:schemeClr val="tx1"/>
              </a:solidFill>
              <a:ea typeface="+mn-ea"/>
              <a:cs typeface="+mn-cs"/>
            </a:endParaRPr>
          </a:p>
          <a:p>
            <a:r>
              <a:rPr lang="en-ZA" sz="1000" dirty="0"/>
              <a:t>Advent of the Anthropocene: </a:t>
            </a:r>
          </a:p>
          <a:p>
            <a:pPr fontAlgn="t"/>
            <a:r>
              <a:rPr lang="en-GB" sz="1000" b="0" i="0" kern="1200" dirty="0">
                <a:solidFill>
                  <a:schemeClr val="tx1"/>
                </a:solidFill>
                <a:effectLst/>
                <a:ea typeface="+mn-ea"/>
                <a:cs typeface="+mn-cs"/>
              </a:rPr>
              <a:t>The </a:t>
            </a:r>
            <a:r>
              <a:rPr lang="en-GB" sz="1000" b="1" i="0" kern="1200" dirty="0">
                <a:solidFill>
                  <a:schemeClr val="tx1"/>
                </a:solidFill>
                <a:effectLst/>
                <a:ea typeface="+mn-ea"/>
                <a:cs typeface="+mn-cs"/>
              </a:rPr>
              <a:t>Anthropocene</a:t>
            </a:r>
            <a:r>
              <a:rPr lang="en-GB" sz="1000" b="0" i="0" kern="1200" dirty="0">
                <a:solidFill>
                  <a:schemeClr val="tx1"/>
                </a:solidFill>
                <a:effectLst/>
                <a:ea typeface="+mn-ea"/>
                <a:cs typeface="+mn-cs"/>
              </a:rPr>
              <a:t> is a proposed </a:t>
            </a:r>
            <a:r>
              <a:rPr lang="en-GB" sz="1000" b="0" i="0" u="none" strike="noStrike" kern="1200" dirty="0">
                <a:solidFill>
                  <a:schemeClr val="tx1"/>
                </a:solidFill>
                <a:effectLst/>
                <a:ea typeface="+mn-ea"/>
                <a:cs typeface="+mn-cs"/>
                <a:hlinkClick r:id="rId3" tooltip="Epoch (geology)"/>
              </a:rPr>
              <a:t>epoch</a:t>
            </a:r>
            <a:r>
              <a:rPr lang="en-GB" sz="1000" b="0" i="0" kern="1200" dirty="0">
                <a:solidFill>
                  <a:schemeClr val="tx1"/>
                </a:solidFill>
                <a:effectLst/>
                <a:ea typeface="+mn-ea"/>
                <a:cs typeface="+mn-cs"/>
              </a:rPr>
              <a:t> dating from the commencement of significant human impact on the </a:t>
            </a:r>
            <a:r>
              <a:rPr lang="en-GB" sz="1000" b="0" i="0" u="none" strike="noStrike" kern="1200" dirty="0">
                <a:solidFill>
                  <a:schemeClr val="tx1"/>
                </a:solidFill>
                <a:effectLst/>
                <a:ea typeface="+mn-ea"/>
                <a:cs typeface="+mn-cs"/>
                <a:hlinkClick r:id="rId4" tooltip="Earth"/>
              </a:rPr>
              <a:t>Earth</a:t>
            </a:r>
            <a:r>
              <a:rPr lang="en-GB" sz="1000" b="0" i="0" kern="1200" dirty="0">
                <a:solidFill>
                  <a:schemeClr val="tx1"/>
                </a:solidFill>
                <a:effectLst/>
                <a:ea typeface="+mn-ea"/>
                <a:cs typeface="+mn-cs"/>
              </a:rPr>
              <a:t>'s </a:t>
            </a:r>
            <a:r>
              <a:rPr lang="en-GB" sz="1000" b="0" i="0" u="none" strike="noStrike" kern="1200" dirty="0">
                <a:solidFill>
                  <a:schemeClr val="tx1"/>
                </a:solidFill>
                <a:effectLst/>
                <a:ea typeface="+mn-ea"/>
                <a:cs typeface="+mn-cs"/>
                <a:hlinkClick r:id="rId5" tooltip="Geology"/>
              </a:rPr>
              <a:t>geology</a:t>
            </a:r>
            <a:r>
              <a:rPr lang="en-GB" sz="1000" b="0" i="0" kern="1200" dirty="0">
                <a:solidFill>
                  <a:schemeClr val="tx1"/>
                </a:solidFill>
                <a:effectLst/>
                <a:ea typeface="+mn-ea"/>
                <a:cs typeface="+mn-cs"/>
              </a:rPr>
              <a:t> and </a:t>
            </a:r>
            <a:r>
              <a:rPr lang="en-GB" sz="1000" b="0" i="0" u="none" strike="noStrike" kern="1200" dirty="0">
                <a:solidFill>
                  <a:schemeClr val="tx1"/>
                </a:solidFill>
                <a:effectLst/>
                <a:ea typeface="+mn-ea"/>
                <a:cs typeface="+mn-cs"/>
                <a:hlinkClick r:id="rId6" tooltip="Ecosystem"/>
              </a:rPr>
              <a:t>ecosystems</a:t>
            </a:r>
            <a:r>
              <a:rPr lang="en-GB" sz="1000" b="0" i="0" kern="1200" dirty="0">
                <a:solidFill>
                  <a:schemeClr val="tx1"/>
                </a:solidFill>
                <a:effectLst/>
                <a:ea typeface="+mn-ea"/>
                <a:cs typeface="+mn-cs"/>
              </a:rPr>
              <a:t>, including, but not limited to, </a:t>
            </a:r>
            <a:r>
              <a:rPr lang="en-GB" sz="1000" b="0" i="0" u="none" strike="noStrike" kern="1200" dirty="0">
                <a:solidFill>
                  <a:schemeClr val="tx1"/>
                </a:solidFill>
                <a:effectLst/>
                <a:ea typeface="+mn-ea"/>
                <a:cs typeface="+mn-cs"/>
                <a:hlinkClick r:id="rId7" tooltip="Anthropogenic climate change"/>
              </a:rPr>
              <a:t>anthropogenic climate change</a:t>
            </a:r>
            <a:endParaRPr lang="en-GB" sz="1000" b="0" i="0" u="none" strike="noStrike" kern="1200" dirty="0">
              <a:solidFill>
                <a:schemeClr val="tx1"/>
              </a:solidFill>
              <a:effectLst/>
              <a:ea typeface="+mn-ea"/>
              <a:cs typeface="+mn-cs"/>
            </a:endParaRPr>
          </a:p>
          <a:p>
            <a:r>
              <a:rPr lang="en-GB" sz="1000" b="0" i="0" kern="1200" dirty="0">
                <a:solidFill>
                  <a:schemeClr val="tx1"/>
                </a:solidFill>
                <a:effectLst/>
                <a:ea typeface="+mn-ea"/>
                <a:cs typeface="+mn-cs"/>
              </a:rPr>
              <a:t>Various different start dates for the Anthropocene have been proposed, ranging from the beginning of the </a:t>
            </a:r>
            <a:r>
              <a:rPr lang="en-GB" sz="1000" b="0" i="0" u="none" strike="noStrike" kern="1200" dirty="0">
                <a:solidFill>
                  <a:schemeClr val="tx1"/>
                </a:solidFill>
                <a:effectLst/>
                <a:ea typeface="+mn-ea"/>
                <a:cs typeface="+mn-cs"/>
                <a:hlinkClick r:id="rId8" tooltip="Neolithic Revolution"/>
              </a:rPr>
              <a:t>Agricultural Revolution</a:t>
            </a:r>
            <a:r>
              <a:rPr lang="en-GB" sz="1000" b="0" i="0" kern="1200" dirty="0">
                <a:solidFill>
                  <a:schemeClr val="tx1"/>
                </a:solidFill>
                <a:effectLst/>
                <a:ea typeface="+mn-ea"/>
                <a:cs typeface="+mn-cs"/>
              </a:rPr>
              <a:t> 12,000–15,000 years ago, to as recent as the </a:t>
            </a:r>
            <a:r>
              <a:rPr lang="en-GB" sz="1000" b="0" i="0" u="none" strike="noStrike" kern="1200" dirty="0">
                <a:solidFill>
                  <a:schemeClr val="tx1"/>
                </a:solidFill>
                <a:effectLst/>
                <a:ea typeface="+mn-ea"/>
                <a:cs typeface="+mn-cs"/>
                <a:hlinkClick r:id="rId9" tooltip="Trinity test"/>
              </a:rPr>
              <a:t>Trinity test</a:t>
            </a:r>
            <a:r>
              <a:rPr lang="en-GB" sz="1000" b="0" i="0" kern="1200" dirty="0">
                <a:solidFill>
                  <a:schemeClr val="tx1"/>
                </a:solidFill>
                <a:effectLst/>
                <a:ea typeface="+mn-ea"/>
                <a:cs typeface="+mn-cs"/>
              </a:rPr>
              <a:t> in 1945. </a:t>
            </a:r>
          </a:p>
          <a:p>
            <a:r>
              <a:rPr lang="en-GB" sz="1000" b="0" i="0" kern="1200" dirty="0">
                <a:solidFill>
                  <a:schemeClr val="tx1"/>
                </a:solidFill>
                <a:effectLst/>
                <a:ea typeface="+mn-ea"/>
                <a:cs typeface="+mn-cs"/>
              </a:rPr>
              <a:t>The most recent period of the Anthropocene also called the </a:t>
            </a:r>
            <a:r>
              <a:rPr lang="en-GB" sz="1000" b="0" i="0" u="none" strike="noStrike" kern="1200" dirty="0">
                <a:solidFill>
                  <a:schemeClr val="tx1"/>
                </a:solidFill>
                <a:effectLst/>
                <a:ea typeface="+mn-ea"/>
                <a:cs typeface="+mn-cs"/>
                <a:hlinkClick r:id="rId10" tooltip="Great Acceleration"/>
              </a:rPr>
              <a:t>Great Acceleration</a:t>
            </a:r>
            <a:r>
              <a:rPr lang="en-GB" sz="1000" b="0" i="0" kern="1200" dirty="0">
                <a:solidFill>
                  <a:schemeClr val="tx1"/>
                </a:solidFill>
                <a:effectLst/>
                <a:ea typeface="+mn-ea"/>
                <a:cs typeface="+mn-cs"/>
              </a:rPr>
              <a:t> during which the socioeconomic and earth system trends are increasing dramatically, especially after the </a:t>
            </a:r>
            <a:r>
              <a:rPr lang="en-GB" sz="1000" b="0" i="0" u="none" strike="noStrike" kern="1200" dirty="0">
                <a:solidFill>
                  <a:schemeClr val="tx1"/>
                </a:solidFill>
                <a:effectLst/>
                <a:ea typeface="+mn-ea"/>
                <a:cs typeface="+mn-cs"/>
                <a:hlinkClick r:id="rId11" tooltip="Second World War"/>
              </a:rPr>
              <a:t>Second World War</a:t>
            </a:r>
            <a:r>
              <a:rPr lang="en-GB" sz="1000" b="0" i="0" kern="1200" dirty="0">
                <a:solidFill>
                  <a:schemeClr val="tx1"/>
                </a:solidFill>
                <a:effectLst/>
                <a:ea typeface="+mn-ea"/>
                <a:cs typeface="+mn-cs"/>
              </a:rPr>
              <a:t>. </a:t>
            </a:r>
          </a:p>
          <a:p>
            <a:r>
              <a:rPr lang="en-GB" sz="1000" b="0" i="0" kern="1200" dirty="0">
                <a:solidFill>
                  <a:schemeClr val="tx1"/>
                </a:solidFill>
                <a:effectLst/>
                <a:ea typeface="+mn-ea"/>
                <a:cs typeface="+mn-cs"/>
              </a:rPr>
              <a:t>Trinity was the </a:t>
            </a:r>
            <a:r>
              <a:rPr lang="en-GB" sz="1000" b="0" i="0" u="none" strike="noStrike" kern="1200" dirty="0">
                <a:solidFill>
                  <a:schemeClr val="tx1"/>
                </a:solidFill>
                <a:effectLst/>
                <a:ea typeface="+mn-ea"/>
                <a:cs typeface="+mn-cs"/>
                <a:hlinkClick r:id="rId12" tooltip="Code name"/>
              </a:rPr>
              <a:t>code name</a:t>
            </a:r>
            <a:r>
              <a:rPr lang="en-GB" sz="1000" b="0" i="0" kern="1200" dirty="0">
                <a:solidFill>
                  <a:schemeClr val="tx1"/>
                </a:solidFill>
                <a:effectLst/>
                <a:ea typeface="+mn-ea"/>
                <a:cs typeface="+mn-cs"/>
              </a:rPr>
              <a:t> of the first detonation of a </a:t>
            </a:r>
            <a:r>
              <a:rPr lang="en-GB" sz="1000" b="0" i="0" u="none" strike="noStrike" kern="1200" dirty="0">
                <a:solidFill>
                  <a:schemeClr val="tx1"/>
                </a:solidFill>
                <a:effectLst/>
                <a:ea typeface="+mn-ea"/>
                <a:cs typeface="+mn-cs"/>
                <a:hlinkClick r:id="rId13" tooltip="Nuclear weapon"/>
              </a:rPr>
              <a:t>nuclear weapon</a:t>
            </a:r>
            <a:r>
              <a:rPr lang="en-GB" sz="1000" b="0" i="0" kern="1200" dirty="0">
                <a:solidFill>
                  <a:schemeClr val="tx1"/>
                </a:solidFill>
                <a:effectLst/>
                <a:ea typeface="+mn-ea"/>
                <a:cs typeface="+mn-cs"/>
              </a:rPr>
              <a:t>. It was conducted by the </a:t>
            </a:r>
            <a:r>
              <a:rPr lang="en-GB" sz="1000" b="0" i="0" u="none" strike="noStrike" kern="1200" dirty="0">
                <a:solidFill>
                  <a:schemeClr val="tx1"/>
                </a:solidFill>
                <a:effectLst/>
                <a:ea typeface="+mn-ea"/>
                <a:cs typeface="+mn-cs"/>
                <a:hlinkClick r:id="rId14" tooltip="United States Army"/>
              </a:rPr>
              <a:t>United States Army</a:t>
            </a:r>
            <a:r>
              <a:rPr lang="en-GB" sz="1000" b="0" i="0" kern="1200" dirty="0">
                <a:solidFill>
                  <a:schemeClr val="tx1"/>
                </a:solidFill>
                <a:effectLst/>
                <a:ea typeface="+mn-ea"/>
                <a:cs typeface="+mn-cs"/>
              </a:rPr>
              <a:t> in 1945</a:t>
            </a:r>
            <a:endParaRPr lang="en-ZA" sz="1000" dirty="0"/>
          </a:p>
          <a:p>
            <a:endParaRPr lang="en-ZA" sz="1000" dirty="0"/>
          </a:p>
        </p:txBody>
      </p:sp>
      <p:sp>
        <p:nvSpPr>
          <p:cNvPr id="4" name="Slide Number Placeholder 3"/>
          <p:cNvSpPr>
            <a:spLocks noGrp="1"/>
          </p:cNvSpPr>
          <p:nvPr>
            <p:ph type="sldNum" sz="quarter" idx="10"/>
          </p:nvPr>
        </p:nvSpPr>
        <p:spPr/>
        <p:txBody>
          <a:bodyPr/>
          <a:lstStyle/>
          <a:p>
            <a:fld id="{333E2092-5A94-49BF-A7B3-6038CCB56A78}" type="slidenum">
              <a:rPr lang="en-ZA" smtClean="0">
                <a:latin typeface="Calibri" panose="020F0502020204030204" pitchFamily="34" charset="0"/>
                <a:cs typeface="Calibri" panose="020F0502020204030204" pitchFamily="34" charset="0"/>
              </a:rPr>
              <a:t>4</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77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000" b="0" i="0" kern="1200" dirty="0">
                <a:solidFill>
                  <a:schemeClr val="tx1"/>
                </a:solidFill>
                <a:effectLst/>
                <a:ea typeface="+mn-ea"/>
                <a:cs typeface="+mn-cs"/>
              </a:rPr>
              <a:t>The graph tells a grim story.</a:t>
            </a:r>
          </a:p>
          <a:p>
            <a:r>
              <a:rPr lang="en-ZA" sz="1000" b="0" i="0" kern="1200" dirty="0">
                <a:solidFill>
                  <a:schemeClr val="tx1"/>
                </a:solidFill>
                <a:effectLst/>
                <a:ea typeface="+mn-ea"/>
                <a:cs typeface="+mn-cs"/>
              </a:rPr>
              <a:t>Despite the best efforts of millions of dedicated activists, the world's ecological footprint keeps rising. Year after year, decade after decade, it just keeps going up. Every dot on the graph is a major effort to solve the problem. There are thousands of more dots not on the graph. But none have made more than a modest difference. The footprint is now at about 50% overshoot. If this overshoot is not brought down below the one planet limit very soon, collapse is dead ahead. (pun intended)</a:t>
            </a:r>
          </a:p>
          <a:p>
            <a:r>
              <a:rPr lang="en-ZA" sz="1000" b="0" i="0" kern="1200" dirty="0">
                <a:solidFill>
                  <a:schemeClr val="tx1"/>
                </a:solidFill>
                <a:effectLst/>
                <a:ea typeface="+mn-ea"/>
                <a:cs typeface="+mn-cs"/>
              </a:rPr>
              <a:t>So what are the world's problem solvers doing wrong? Why are popular solutions failing to solve the sustainability problem?</a:t>
            </a:r>
            <a:endParaRPr lang="en-ZA" sz="1000" dirty="0"/>
          </a:p>
        </p:txBody>
      </p:sp>
      <p:sp>
        <p:nvSpPr>
          <p:cNvPr id="4" name="Slide Number Placeholder 3"/>
          <p:cNvSpPr>
            <a:spLocks noGrp="1"/>
          </p:cNvSpPr>
          <p:nvPr>
            <p:ph type="sldNum" sz="quarter" idx="10"/>
          </p:nvPr>
        </p:nvSpPr>
        <p:spPr/>
        <p:txBody>
          <a:bodyPr/>
          <a:lstStyle/>
          <a:p>
            <a:fld id="{B6A88E4E-74EA-4A55-89B7-ACB7730A90BA}" type="slidenum">
              <a:rPr lang="en-ZA" smtClean="0">
                <a:latin typeface="Calibri" panose="020F0502020204030204" pitchFamily="34" charset="0"/>
                <a:cs typeface="Calibri" panose="020F0502020204030204" pitchFamily="34" charset="0"/>
              </a:rPr>
              <a:t>5</a:t>
            </a:fld>
            <a:endParaRPr lang="en-ZA">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483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83711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000" dirty="0"/>
              <a:t>Easy to measure trade offs because of small groups (know cheaters)</a:t>
            </a:r>
          </a:p>
          <a:p>
            <a:r>
              <a:rPr lang="en-ZA" sz="1000" dirty="0"/>
              <a:t>Archaeologist Matthew </a:t>
            </a:r>
            <a:r>
              <a:rPr lang="en-ZA" sz="1000" dirty="0" err="1"/>
              <a:t>Pailes</a:t>
            </a:r>
            <a:r>
              <a:rPr lang="en-ZA" sz="1000" dirty="0"/>
              <a:t> </a:t>
            </a:r>
          </a:p>
          <a:p>
            <a:endParaRPr lang="en-ZA" sz="1000" dirty="0"/>
          </a:p>
          <a:p>
            <a:r>
              <a:rPr lang="en-ZA" sz="1000" dirty="0"/>
              <a:t>The particular brand of anthropology I work in is called Human </a:t>
            </a:r>
            <a:r>
              <a:rPr lang="en-ZA" sz="1000" dirty="0" err="1"/>
              <a:t>Behavioral</a:t>
            </a:r>
            <a:r>
              <a:rPr lang="en-ZA" sz="1000" dirty="0"/>
              <a:t> Ecology. Like the name suggests, we try to identify the evolutionary basis that made certain human </a:t>
            </a:r>
            <a:r>
              <a:rPr lang="en-ZA" sz="1000" dirty="0" err="1"/>
              <a:t>behaviors</a:t>
            </a:r>
            <a:r>
              <a:rPr lang="en-ZA" sz="1000" dirty="0"/>
              <a:t> adaptive, or beneficial. Generally we assume that, all things being equal, </a:t>
            </a:r>
            <a:r>
              <a:rPr lang="en-ZA" sz="1000" u="sng" dirty="0"/>
              <a:t>most </a:t>
            </a:r>
            <a:r>
              <a:rPr lang="en-ZA" sz="1000" u="sng" dirty="0" err="1"/>
              <a:t>behaviors</a:t>
            </a:r>
            <a:r>
              <a:rPr lang="en-ZA" sz="1000" u="sng" dirty="0"/>
              <a:t> arose to optimize getting food and attract potential mates.</a:t>
            </a:r>
            <a:r>
              <a:rPr lang="en-ZA" sz="1000" dirty="0"/>
              <a:t> </a:t>
            </a:r>
          </a:p>
          <a:p>
            <a:endParaRPr lang="en-ZA" sz="1000" dirty="0"/>
          </a:p>
          <a:p>
            <a:r>
              <a:rPr lang="en-ZA" sz="1000" dirty="0"/>
              <a:t>To answer why this is so, we have to break conservation down to its most fundamental parts. When we talk of </a:t>
            </a:r>
            <a:r>
              <a:rPr lang="en-ZA" sz="1000" u="sng" dirty="0"/>
              <a:t>conservation</a:t>
            </a:r>
            <a:r>
              <a:rPr lang="en-ZA" sz="1000" dirty="0"/>
              <a:t> today we generally are referring to </a:t>
            </a:r>
            <a:r>
              <a:rPr lang="en-ZA" sz="1000" u="sng" dirty="0"/>
              <a:t>public property or resources drawn upon by a large community</a:t>
            </a:r>
            <a:r>
              <a:rPr lang="en-ZA" sz="1000" dirty="0"/>
              <a:t>. In order for the conservation effort to be successful we all, or at least </a:t>
            </a:r>
            <a:r>
              <a:rPr lang="en-ZA" sz="1000" u="sng" dirty="0"/>
              <a:t>most of us, have to agree to forgo the benefits of utilizing a resource now so that it will be available later</a:t>
            </a:r>
            <a:r>
              <a:rPr lang="en-ZA" sz="1000" dirty="0"/>
              <a:t>. So in essence conservation is merely a form of cooperation in which we all trust each other not to cheat by using the resource now. The problem is, as we all know, humans love to cheat.</a:t>
            </a:r>
          </a:p>
          <a:p>
            <a:endParaRPr lang="en-ZA" sz="1000" dirty="0"/>
          </a:p>
          <a:p>
            <a:r>
              <a:rPr lang="en-ZA" sz="1000" dirty="0"/>
              <a:t>As I mentioned last time conservation is essentially a question of cooperation amongst members of a group, be it a local park </a:t>
            </a:r>
            <a:r>
              <a:rPr lang="en-ZA" sz="1000" dirty="0" err="1"/>
              <a:t>cleanup</a:t>
            </a:r>
            <a:r>
              <a:rPr lang="en-ZA" sz="1000" dirty="0"/>
              <a:t> or nations signing onto a global warming treaty. From an evolutionary standpoint then, we want to think about why groups exist and why they </a:t>
            </a:r>
            <a:r>
              <a:rPr lang="en-ZA" sz="1000" dirty="0" smtClean="0"/>
              <a:t>cooperate</a:t>
            </a:r>
            <a:endParaRPr lang="en-ZA" sz="10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E64976-A4F1-4C99-A9E0-3EE886B054BD}" type="slidenum">
              <a:rPr lang="en-ZA" smtClean="0"/>
              <a:t>7</a:t>
            </a:fld>
            <a:endParaRPr lang="en-ZA"/>
          </a:p>
        </p:txBody>
      </p:sp>
    </p:spTree>
    <p:extLst>
      <p:ext uri="{BB962C8B-B14F-4D97-AF65-F5344CB8AC3E}">
        <p14:creationId xmlns:p14="http://schemas.microsoft.com/office/powerpoint/2010/main" val="331326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latin typeface="+mn-lt"/>
                <a:ea typeface="+mn-ea"/>
                <a:cs typeface="+mn-cs"/>
              </a:rPr>
              <a:t>This is why we find it so hard to do what we need to do, namely redistribute wealth to non-kin, control population growth, and consume less.</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Daly, H., 2009. Three anathemas on limiting economic growth. </a:t>
            </a:r>
            <a:r>
              <a:rPr lang="en-GB" sz="1200" b="0" i="1" kern="1200" dirty="0">
                <a:solidFill>
                  <a:schemeClr val="tx1"/>
                </a:solidFill>
                <a:effectLst/>
                <a:latin typeface="+mn-lt"/>
                <a:ea typeface="+mn-ea"/>
                <a:cs typeface="+mn-cs"/>
              </a:rPr>
              <a:t>Conservation Biology</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23</a:t>
            </a:r>
            <a:r>
              <a:rPr lang="en-GB" sz="1200" b="0" i="0" kern="1200" dirty="0">
                <a:solidFill>
                  <a:schemeClr val="tx1"/>
                </a:solidFill>
                <a:effectLst/>
                <a:latin typeface="+mn-lt"/>
                <a:ea typeface="+mn-ea"/>
                <a:cs typeface="+mn-cs"/>
              </a:rPr>
              <a:t>(2), pp.252-253</a:t>
            </a:r>
            <a:r>
              <a:rPr lang="en-GB"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0" i="0" kern="1200" dirty="0" smtClean="0">
                <a:solidFill>
                  <a:schemeClr val="tx1"/>
                </a:solidFill>
                <a:effectLst/>
                <a:latin typeface="+mn-lt"/>
                <a:ea typeface="+mn-ea"/>
                <a:cs typeface="+mn-cs"/>
              </a:rPr>
              <a:t>We have many problems, but apparently only one solution: economic growth, or as the pundits now like to say, “to grow the economy” (as if it were a potted plant). But let us stop right there and ask two questions that all students of economics should put to their professors. First, do you think of growth as a temporary process necessary to bring wealth to a level or state of sufficiency, which will then be maintained more or less in a steady state, or as a continuous process of getting bigger that is desirable in itself?</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830E247-2E5C-4CCF-9277-C9902946659F}" type="slidenum">
              <a:rPr lang="en-ZA" smtClean="0"/>
              <a:pPr/>
              <a:t>8</a:t>
            </a:fld>
            <a:endParaRPr lang="en-ZA"/>
          </a:p>
        </p:txBody>
      </p:sp>
    </p:spTree>
    <p:extLst>
      <p:ext uri="{BB962C8B-B14F-4D97-AF65-F5344CB8AC3E}">
        <p14:creationId xmlns:p14="http://schemas.microsoft.com/office/powerpoint/2010/main" val="140238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Calibri" panose="020F0502020204030204" pitchFamily="34" charset="0"/>
                <a:ea typeface="+mn-ea"/>
                <a:cs typeface="+mn-cs"/>
              </a:rPr>
              <a:t>A sustainable economy</a:t>
            </a:r>
          </a:p>
          <a:p>
            <a:pPr marL="342900" indent="-342900">
              <a:lnSpc>
                <a:spcPct val="150000"/>
              </a:lnSpc>
              <a:buFont typeface="Arial" panose="020B0604020202020204" pitchFamily="34" charset="0"/>
              <a:buChar char="•"/>
            </a:pPr>
            <a:r>
              <a:rPr lang="en-ZA" altLang="en-US" sz="1100" b="1" dirty="0" smtClean="0"/>
              <a:t>Is of relatively stable size</a:t>
            </a:r>
          </a:p>
          <a:p>
            <a:pPr marL="342900" indent="-342900">
              <a:buFont typeface="Arial" panose="020B0604020202020204" pitchFamily="34" charset="0"/>
              <a:buChar char="•"/>
            </a:pPr>
            <a:r>
              <a:rPr lang="en-ZA" altLang="en-US" sz="1100" b="1" dirty="0" smtClean="0"/>
              <a:t>Features stable population &amp; stable consumption that remain at/below carrying capacity</a:t>
            </a:r>
          </a:p>
          <a:p>
            <a:pPr marL="342900" indent="-342900">
              <a:buFont typeface="Arial" panose="020B0604020202020204" pitchFamily="34" charset="0"/>
              <a:buChar char="•"/>
            </a:pPr>
            <a:r>
              <a:rPr lang="en-ZA" altLang="en-US" sz="1100" b="1" dirty="0" smtClean="0"/>
              <a:t>Has environmental, lifestyle &amp; moral advantages</a:t>
            </a:r>
            <a:endParaRPr lang="en-US" sz="1100" b="1" dirty="0" smtClean="0"/>
          </a:p>
          <a:p>
            <a:endParaRPr lang="en-ZA" dirty="0"/>
          </a:p>
        </p:txBody>
      </p:sp>
    </p:spTree>
    <p:extLst>
      <p:ext uri="{BB962C8B-B14F-4D97-AF65-F5344CB8AC3E}">
        <p14:creationId xmlns:p14="http://schemas.microsoft.com/office/powerpoint/2010/main" val="321810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8A432C8-69A7-458B-9684-2BFA64B31948}" type="datetime2">
              <a:rPr lang="en-US" smtClean="0"/>
              <a:pPr/>
              <a:t>Wednesday, January 22, 2020</a:t>
            </a:fld>
            <a:endParaRPr lang="en-US" dirty="0"/>
          </a:p>
        </p:txBody>
      </p:sp>
      <p:sp>
        <p:nvSpPr>
          <p:cNvPr id="5" name="Footer Placeholder 4"/>
          <p:cNvSpPr>
            <a:spLocks noGrp="1"/>
          </p:cNvSpPr>
          <p:nvPr>
            <p:ph type="ftr" sz="quarter" idx="11"/>
          </p:nvPr>
        </p:nvSpPr>
        <p:spPr/>
        <p:txBody>
          <a:bodyPr/>
          <a:lstStyle>
            <a:lvl1pPr>
              <a:defRPr/>
            </a:lvl1pPr>
          </a:lstStyle>
          <a:p>
            <a:pPr algn="r"/>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31623295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C057FC-95B6-4D89-AFDA-ABA33EE921E5}" type="datetime2">
              <a:rPr lang="en-US" smtClean="0"/>
              <a:pPr/>
              <a:t>Wednesday, January 22, 2020</a:t>
            </a:fld>
            <a:endParaRPr lang="en-US" dirty="0"/>
          </a:p>
        </p:txBody>
      </p:sp>
      <p:sp>
        <p:nvSpPr>
          <p:cNvPr id="5" name="Footer Placeholder 4"/>
          <p:cNvSpPr>
            <a:spLocks noGrp="1"/>
          </p:cNvSpPr>
          <p:nvPr>
            <p:ph type="ftr" sz="quarter" idx="11"/>
          </p:nvPr>
        </p:nvSpPr>
        <p:spPr/>
        <p:txBody>
          <a:bodyPr/>
          <a:lstStyle>
            <a:lvl1pPr>
              <a:defRPr/>
            </a:lvl1pPr>
          </a:lstStyle>
          <a:p>
            <a:pPr algn="r"/>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23662804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C4549AC-EB31-477F-92A9-B1988E232878}" type="datetime2">
              <a:rPr lang="en-US" smtClean="0"/>
              <a:pPr/>
              <a:t>Wednesday, January 22, 2020</a:t>
            </a:fld>
            <a:endParaRPr lang="en-US" dirty="0"/>
          </a:p>
        </p:txBody>
      </p:sp>
      <p:sp>
        <p:nvSpPr>
          <p:cNvPr id="5" name="Footer Placeholder 4"/>
          <p:cNvSpPr>
            <a:spLocks noGrp="1"/>
          </p:cNvSpPr>
          <p:nvPr>
            <p:ph type="ftr" sz="quarter" idx="11"/>
          </p:nvPr>
        </p:nvSpPr>
        <p:spPr/>
        <p:txBody>
          <a:bodyPr/>
          <a:lstStyle>
            <a:lvl1pPr>
              <a:defRPr/>
            </a:lvl1pPr>
          </a:lstStyle>
          <a:p>
            <a:pPr algn="r"/>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263179944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8D178FB-8C03-784E-BCF6-5D12A2667080}" type="datetimeFigureOut">
              <a:rPr lang="en-US" smtClean="0"/>
              <a:pPr/>
              <a:t>1/22/2020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E37169E4-2B88-DA41-B43F-F0B6834E99FA}" type="slidenum">
              <a:rPr lang="en-US" smtClean="0"/>
              <a:pPr/>
              <a:t>‹#›</a:t>
            </a:fld>
            <a:endParaRPr lang="en-US" dirty="0"/>
          </a:p>
        </p:txBody>
      </p:sp>
    </p:spTree>
    <p:extLst>
      <p:ext uri="{BB962C8B-B14F-4D97-AF65-F5344CB8AC3E}">
        <p14:creationId xmlns:p14="http://schemas.microsoft.com/office/powerpoint/2010/main" val="114215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933D019-A32C-4EAD-B8E6-DBDA699692FD}" type="datetime2">
              <a:rPr lang="en-US" smtClean="0"/>
              <a:pPr/>
              <a:t>Wednesday, January 22, 2020</a:t>
            </a:fld>
            <a:endParaRPr lang="en-US" dirty="0"/>
          </a:p>
        </p:txBody>
      </p:sp>
      <p:sp>
        <p:nvSpPr>
          <p:cNvPr id="5" name="Footer Placeholder 4"/>
          <p:cNvSpPr>
            <a:spLocks noGrp="1"/>
          </p:cNvSpPr>
          <p:nvPr>
            <p:ph type="ftr" sz="quarter" idx="11"/>
          </p:nvPr>
        </p:nvSpPr>
        <p:spPr/>
        <p:txBody>
          <a:bodyPr/>
          <a:lstStyle>
            <a:lvl1pPr>
              <a:defRPr/>
            </a:lvl1pPr>
          </a:lstStyle>
          <a:p>
            <a:pPr algn="r"/>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16447696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CEBA98F-560C-4997-81C4-81D4D9187EAB}" type="datetime2">
              <a:rPr lang="en-US" smtClean="0"/>
              <a:pPr/>
              <a:t>Wednesday, January 22, 2020</a:t>
            </a:fld>
            <a:endParaRPr lang="en-US" dirty="0"/>
          </a:p>
        </p:txBody>
      </p:sp>
      <p:sp>
        <p:nvSpPr>
          <p:cNvPr id="6" name="Footer Placeholder 5"/>
          <p:cNvSpPr>
            <a:spLocks noGrp="1"/>
          </p:cNvSpPr>
          <p:nvPr>
            <p:ph type="ftr" sz="quarter" idx="11"/>
          </p:nvPr>
        </p:nvSpPr>
        <p:spPr/>
        <p:txBody>
          <a:bodyPr/>
          <a:lstStyle>
            <a:lvl1pPr>
              <a:defRPr/>
            </a:lvl1pPr>
          </a:lstStyle>
          <a:p>
            <a:pPr algn="r"/>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129670987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50972B2-CA5C-437D-87D0-8081271A9E4B}" type="datetime2">
              <a:rPr lang="en-US" smtClean="0"/>
              <a:pPr/>
              <a:t>Wednesday, January 22, 2020</a:t>
            </a:fld>
            <a:endParaRPr lang="en-US" dirty="0"/>
          </a:p>
        </p:txBody>
      </p:sp>
      <p:sp>
        <p:nvSpPr>
          <p:cNvPr id="8" name="Footer Placeholder 7"/>
          <p:cNvSpPr>
            <a:spLocks noGrp="1"/>
          </p:cNvSpPr>
          <p:nvPr>
            <p:ph type="ftr" sz="quarter" idx="11"/>
          </p:nvPr>
        </p:nvSpPr>
        <p:spPr/>
        <p:txBody>
          <a:bodyPr/>
          <a:lstStyle>
            <a:lvl1pPr>
              <a:defRPr/>
            </a:lvl1pPr>
          </a:lstStyle>
          <a:p>
            <a:pPr algn="r"/>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20802035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9CD4847-11EF-4466-A8AD-85CDB7B49118}" type="datetime2">
              <a:rPr lang="en-US" smtClean="0"/>
              <a:pPr/>
              <a:t>Wednesday, January 22, 2020</a:t>
            </a:fld>
            <a:endParaRPr lang="en-US" dirty="0"/>
          </a:p>
        </p:txBody>
      </p:sp>
      <p:sp>
        <p:nvSpPr>
          <p:cNvPr id="4" name="Footer Placeholder 3"/>
          <p:cNvSpPr>
            <a:spLocks noGrp="1"/>
          </p:cNvSpPr>
          <p:nvPr>
            <p:ph type="ftr" sz="quarter" idx="11"/>
          </p:nvPr>
        </p:nvSpPr>
        <p:spPr/>
        <p:txBody>
          <a:bodyPr/>
          <a:lstStyle>
            <a:lvl1pPr>
              <a:defRPr/>
            </a:lvl1pPr>
          </a:lstStyle>
          <a:p>
            <a:pPr algn="r"/>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16387399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168457A-3AB9-4880-8A0C-9F8524491207}" type="datetime2">
              <a:rPr lang="en-US" smtClean="0"/>
              <a:pPr/>
              <a:t>Wednesday, January 22, 2020</a:t>
            </a:fld>
            <a:endParaRPr lang="en-US" dirty="0"/>
          </a:p>
        </p:txBody>
      </p:sp>
      <p:sp>
        <p:nvSpPr>
          <p:cNvPr id="3" name="Footer Placeholder 2"/>
          <p:cNvSpPr>
            <a:spLocks noGrp="1"/>
          </p:cNvSpPr>
          <p:nvPr>
            <p:ph type="ftr" sz="quarter" idx="11"/>
          </p:nvPr>
        </p:nvSpPr>
        <p:spPr/>
        <p:txBody>
          <a:bodyPr/>
          <a:lstStyle>
            <a:lvl1pPr>
              <a:defRPr/>
            </a:lvl1pPr>
          </a:lstStyle>
          <a:p>
            <a:pPr algn="r"/>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2675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E976D3-5B7F-4300-ABED-C91F1B2AE209}" type="datetime2">
              <a:rPr lang="en-US" smtClean="0"/>
              <a:pPr/>
              <a:t>Wednesday, January 22, 2020</a:t>
            </a:fld>
            <a:endParaRPr lang="en-US" dirty="0"/>
          </a:p>
        </p:txBody>
      </p:sp>
      <p:sp>
        <p:nvSpPr>
          <p:cNvPr id="6" name="Footer Placeholder 5"/>
          <p:cNvSpPr>
            <a:spLocks noGrp="1"/>
          </p:cNvSpPr>
          <p:nvPr>
            <p:ph type="ftr" sz="quarter" idx="11"/>
          </p:nvPr>
        </p:nvSpPr>
        <p:spPr/>
        <p:txBody>
          <a:bodyPr/>
          <a:lstStyle>
            <a:lvl1pPr>
              <a:defRPr/>
            </a:lvl1pPr>
          </a:lstStyle>
          <a:p>
            <a:pPr algn="r"/>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29898232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BDC1E59-17DD-41CE-97CA-624A472382D4}" type="datetime2">
              <a:rPr lang="en-US" smtClean="0"/>
              <a:pPr/>
              <a:t>Wednesday, January 22, 2020</a:t>
            </a:fld>
            <a:endParaRPr lang="en-US" dirty="0"/>
          </a:p>
        </p:txBody>
      </p:sp>
      <p:sp>
        <p:nvSpPr>
          <p:cNvPr id="6" name="Footer Placeholder 5"/>
          <p:cNvSpPr>
            <a:spLocks noGrp="1"/>
          </p:cNvSpPr>
          <p:nvPr>
            <p:ph type="ftr" sz="quarter" idx="11"/>
          </p:nvPr>
        </p:nvSpPr>
        <p:spPr/>
        <p:txBody>
          <a:bodyPr/>
          <a:lstStyle>
            <a:lvl1pPr>
              <a:defRPr/>
            </a:lvl1pPr>
          </a:lstStyle>
          <a:p>
            <a:pPr algn="r"/>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42689344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fld id="{A80CB818-7379-467D-8E76-EF9D9074A26C}" type="datetime2">
              <a:rPr lang="en-US" smtClean="0"/>
              <a:pPr/>
              <a:t>Wednesday, January 22, 2020</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pPr algn="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00000000-1234-1234-1234-123412341234}" type="slidenum">
              <a:rPr lang="en" sz="1000" smtClean="0">
                <a:solidFill>
                  <a:schemeClr val="accent1"/>
                </a:solidFill>
                <a:ea typeface="Source Code Pro"/>
                <a:sym typeface="Source Code Pro"/>
              </a:rPr>
              <a:pPr/>
              <a:t>‹#›</a:t>
            </a:fld>
            <a:endParaRPr lang="en" sz="1000" dirty="0">
              <a:solidFill>
                <a:schemeClr val="accent1"/>
              </a:solidFill>
              <a:ea typeface="Source Code Pro"/>
              <a:sym typeface="Source Code Pro"/>
            </a:endParaRPr>
          </a:p>
        </p:txBody>
      </p:sp>
    </p:spTree>
    <p:extLst>
      <p:ext uri="{BB962C8B-B14F-4D97-AF65-F5344CB8AC3E}">
        <p14:creationId xmlns:p14="http://schemas.microsoft.com/office/powerpoint/2010/main" val="36090549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3.jpeg"/><Relationship Id="rId7"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png"/><Relationship Id="rId9"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3.jpe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3.jpe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83.jpe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10" cy="5143500"/>
          </a:xfrm>
          <a:prstGeom prst="rect">
            <a:avLst/>
          </a:prstGeom>
        </p:spPr>
      </p:pic>
      <p:sp>
        <p:nvSpPr>
          <p:cNvPr id="3" name="Rectangle 2">
            <a:extLst>
              <a:ext uri="{FF2B5EF4-FFF2-40B4-BE49-F238E27FC236}">
                <a16:creationId xmlns:a16="http://schemas.microsoft.com/office/drawing/2014/main" xmlns="" id="{3F2B5288-943C-402C-A08B-AA0ECE1D58E8}"/>
              </a:ext>
            </a:extLst>
          </p:cNvPr>
          <p:cNvSpPr/>
          <p:nvPr/>
        </p:nvSpPr>
        <p:spPr>
          <a:xfrm>
            <a:off x="3027132" y="76238"/>
            <a:ext cx="3068868" cy="993926"/>
          </a:xfrm>
          <a:prstGeom prst="rect">
            <a:avLst/>
          </a:prstGeom>
        </p:spPr>
        <p:txBody>
          <a:bodyPr wrap="square">
            <a:spAutoFit/>
          </a:bodyPr>
          <a:lstStyle/>
          <a:p>
            <a:pPr algn="ctr">
              <a:lnSpc>
                <a:spcPct val="107000"/>
              </a:lnSpc>
              <a:spcAft>
                <a:spcPts val="600"/>
              </a:spcAft>
            </a:pPr>
            <a:r>
              <a:rPr lang="en-GB" sz="2800" b="1" dirty="0">
                <a:latin typeface="Calibri" panose="020F0502020204030204" pitchFamily="34" charset="0"/>
                <a:ea typeface="Calibri" panose="020F0502020204030204" pitchFamily="34" charset="0"/>
                <a:cs typeface="Times New Roman" panose="02020603050405020304" pitchFamily="18" charset="0"/>
              </a:rPr>
              <a:t>The Measurement of Ocean Health</a:t>
            </a:r>
            <a:endParaRPr lang="en-ZA"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E2E3CCC5-DC93-456E-8F8C-BEA13A8FA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93" y="125070"/>
            <a:ext cx="572571" cy="327773"/>
          </a:xfrm>
          <a:prstGeom prst="rect">
            <a:avLst/>
          </a:prstGeom>
        </p:spPr>
      </p:pic>
      <p:sp>
        <p:nvSpPr>
          <p:cNvPr id="7" name="Rectangle 6">
            <a:extLst>
              <a:ext uri="{FF2B5EF4-FFF2-40B4-BE49-F238E27FC236}">
                <a16:creationId xmlns:a16="http://schemas.microsoft.com/office/drawing/2014/main" xmlns="" id="{28F355F6-7B15-4F41-97AE-B22E98C82305}"/>
              </a:ext>
            </a:extLst>
          </p:cNvPr>
          <p:cNvSpPr/>
          <p:nvPr/>
        </p:nvSpPr>
        <p:spPr>
          <a:xfrm>
            <a:off x="0" y="463069"/>
            <a:ext cx="2133600" cy="874085"/>
          </a:xfrm>
          <a:prstGeom prst="rect">
            <a:avLst/>
          </a:prstGeom>
        </p:spPr>
        <p:txBody>
          <a:bodyPr wrap="square">
            <a:spAutoFit/>
          </a:bodyPr>
          <a:lstStyle/>
          <a:p>
            <a:pPr>
              <a:lnSpc>
                <a:spcPct val="107000"/>
              </a:lnSpc>
              <a:spcAft>
                <a:spcPts val="800"/>
              </a:spcAft>
            </a:pPr>
            <a:r>
              <a:rPr lang="en-ZA"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Mandy Lombard, Kaylee Smit, Estee Vermeulen, Kelly </a:t>
            </a:r>
            <a:r>
              <a:rPr lang="en-ZA" sz="12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Orgeta</a:t>
            </a:r>
            <a:r>
              <a:rPr lang="en-ZA"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-Cisneros, Jai  Clifford-Holmes, Teun Sluijs and Berny Snow</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2AE33A11-1943-4F90-BCEC-80BDB4DDBBE9}"/>
              </a:ext>
            </a:extLst>
          </p:cNvPr>
          <p:cNvPicPr>
            <a:picLocks noChangeAspect="1"/>
          </p:cNvPicPr>
          <p:nvPr/>
        </p:nvPicPr>
        <p:blipFill>
          <a:blip r:embed="rId5"/>
          <a:stretch>
            <a:fillRect/>
          </a:stretch>
        </p:blipFill>
        <p:spPr>
          <a:xfrm>
            <a:off x="4949524" y="4848906"/>
            <a:ext cx="844830" cy="243311"/>
          </a:xfrm>
          <a:prstGeom prst="rect">
            <a:avLst/>
          </a:prstGeom>
        </p:spPr>
      </p:pic>
      <p:pic>
        <p:nvPicPr>
          <p:cNvPr id="9" name="Picture 8">
            <a:extLst>
              <a:ext uri="{FF2B5EF4-FFF2-40B4-BE49-F238E27FC236}">
                <a16:creationId xmlns:a16="http://schemas.microsoft.com/office/drawing/2014/main" xmlns="" id="{26891549-990C-43F8-842C-8FA35CFBDD68}"/>
              </a:ext>
            </a:extLst>
          </p:cNvPr>
          <p:cNvPicPr>
            <a:picLocks noChangeAspect="1"/>
          </p:cNvPicPr>
          <p:nvPr/>
        </p:nvPicPr>
        <p:blipFill>
          <a:blip r:embed="rId6"/>
          <a:stretch>
            <a:fillRect/>
          </a:stretch>
        </p:blipFill>
        <p:spPr>
          <a:xfrm>
            <a:off x="4953001" y="4295731"/>
            <a:ext cx="841353" cy="274568"/>
          </a:xfrm>
          <a:prstGeom prst="rect">
            <a:avLst/>
          </a:prstGeom>
        </p:spPr>
      </p:pic>
      <p:pic>
        <p:nvPicPr>
          <p:cNvPr id="10" name="Picture 2" descr="Image result for uct logo">
            <a:extLst>
              <a:ext uri="{FF2B5EF4-FFF2-40B4-BE49-F238E27FC236}">
                <a16:creationId xmlns:a16="http://schemas.microsoft.com/office/drawing/2014/main" xmlns="" id="{C8D0A04A-66FB-4BC5-9C9F-206DB7D9DD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971" y="4665123"/>
            <a:ext cx="406018" cy="412252"/>
          </a:xfrm>
          <a:prstGeom prst="rect">
            <a:avLst/>
          </a:prstGeom>
          <a:solidFill>
            <a:schemeClr val="bg1"/>
          </a:solidFill>
        </p:spPr>
      </p:pic>
      <p:pic>
        <p:nvPicPr>
          <p:cNvPr id="11" name="Picture 10">
            <a:extLst>
              <a:ext uri="{FF2B5EF4-FFF2-40B4-BE49-F238E27FC236}">
                <a16:creationId xmlns:a16="http://schemas.microsoft.com/office/drawing/2014/main" xmlns="" id="{25ECA890-71D0-4C6B-AC0F-ABE6FFD3E9DE}"/>
              </a:ext>
            </a:extLst>
          </p:cNvPr>
          <p:cNvPicPr>
            <a:picLocks noChangeAspect="1"/>
          </p:cNvPicPr>
          <p:nvPr/>
        </p:nvPicPr>
        <p:blipFill>
          <a:blip r:embed="rId8"/>
          <a:stretch>
            <a:fillRect/>
          </a:stretch>
        </p:blipFill>
        <p:spPr>
          <a:xfrm>
            <a:off x="3352800" y="4235186"/>
            <a:ext cx="422359" cy="395658"/>
          </a:xfrm>
          <a:prstGeom prst="rect">
            <a:avLst/>
          </a:prstGeom>
        </p:spPr>
      </p:pic>
      <p:sp>
        <p:nvSpPr>
          <p:cNvPr id="12" name="Rectangle 11">
            <a:extLst>
              <a:ext uri="{FF2B5EF4-FFF2-40B4-BE49-F238E27FC236}">
                <a16:creationId xmlns:a16="http://schemas.microsoft.com/office/drawing/2014/main" xmlns="" id="{0CBB2335-BBAF-4ACB-8B4F-96B255B269FD}"/>
              </a:ext>
            </a:extLst>
          </p:cNvPr>
          <p:cNvSpPr/>
          <p:nvPr/>
        </p:nvSpPr>
        <p:spPr>
          <a:xfrm>
            <a:off x="3907974" y="4218132"/>
            <a:ext cx="1181500" cy="874085"/>
          </a:xfrm>
          <a:prstGeom prst="rect">
            <a:avLst/>
          </a:prstGeom>
        </p:spPr>
        <p:txBody>
          <a:bodyPr wrap="square">
            <a:spAutoFit/>
          </a:bodyPr>
          <a:lstStyle/>
          <a:p>
            <a:pPr>
              <a:lnSpc>
                <a:spcPct val="107000"/>
              </a:lnSpc>
              <a:spcAft>
                <a:spcPts val="800"/>
              </a:spcAft>
            </a:pPr>
            <a:r>
              <a:rPr lang="en-ZA"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Ben Halpern Ant Bernard Lynne Shannon Kerry Sink</a:t>
            </a:r>
            <a:endParaRPr lang="en-ZA"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mage result for nmu logo">
            <a:extLst>
              <a:ext uri="{FF2B5EF4-FFF2-40B4-BE49-F238E27FC236}">
                <a16:creationId xmlns:a16="http://schemas.microsoft.com/office/drawing/2014/main" xmlns="" id="{FB62A912-990D-4B7E-B058-69B505BA10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17" b="41304"/>
          <a:stretch/>
        </p:blipFill>
        <p:spPr bwMode="auto">
          <a:xfrm>
            <a:off x="914400" y="125070"/>
            <a:ext cx="1034255" cy="30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79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04950"/>
            <a:ext cx="38862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120822"/>
            <a:ext cx="9156357" cy="1200329"/>
          </a:xfrm>
          <a:prstGeom prst="rect">
            <a:avLst/>
          </a:prstGeom>
          <a:noFill/>
        </p:spPr>
        <p:txBody>
          <a:bodyPr wrap="square" rtlCol="0">
            <a:spAutoFit/>
          </a:bodyPr>
          <a:lstStyle/>
          <a:p>
            <a:pPr algn="ctr"/>
            <a:r>
              <a:rPr lang="en-ZA" sz="3600" b="1" dirty="0">
                <a:latin typeface="+mn-lt"/>
              </a:rPr>
              <a:t>We are good at making                 tools but we are not good at working out the future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233" y="2434958"/>
            <a:ext cx="4176464" cy="253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751184">
            <a:off x="3805710" y="1894176"/>
            <a:ext cx="1544933" cy="574122"/>
          </a:xfrm>
          <a:prstGeom prst="right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42" name="Picture 2" descr="C:\Program Files (x86)\Microsoft Office\MEDIA\CAGCAT10\j0252349.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233" y="-8164"/>
            <a:ext cx="1826971" cy="8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406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Image result for limits to growth book"/>
          <p:cNvPicPr>
            <a:picLocks noChangeAspect="1" noChangeArrowheads="1"/>
          </p:cNvPicPr>
          <p:nvPr/>
        </p:nvPicPr>
        <p:blipFill rotWithShape="1">
          <a:blip r:embed="rId2">
            <a:extLst>
              <a:ext uri="{28A0092B-C50C-407E-A947-70E740481C1C}">
                <a14:useLocalDpi xmlns:a14="http://schemas.microsoft.com/office/drawing/2010/main" val="0"/>
              </a:ext>
            </a:extLst>
          </a:blip>
          <a:srcRect l="2446" t="-12" r="3058" b="3648"/>
          <a:stretch/>
        </p:blipFill>
        <p:spPr bwMode="auto">
          <a:xfrm>
            <a:off x="990600" y="936626"/>
            <a:ext cx="2425158" cy="3270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oup 2"/>
          <p:cNvGrpSpPr/>
          <p:nvPr/>
        </p:nvGrpSpPr>
        <p:grpSpPr>
          <a:xfrm>
            <a:off x="3962400" y="336629"/>
            <a:ext cx="4788024" cy="3942336"/>
            <a:chOff x="3312408" y="381000"/>
            <a:chExt cx="6384032" cy="5256446"/>
          </a:xfrm>
        </p:grpSpPr>
        <p:sp>
          <p:nvSpPr>
            <p:cNvPr id="2" name="Rectangle 1"/>
            <p:cNvSpPr/>
            <p:nvPr/>
          </p:nvSpPr>
          <p:spPr>
            <a:xfrm>
              <a:off x="3312408" y="2636027"/>
              <a:ext cx="6384032" cy="3001419"/>
            </a:xfrm>
            <a:prstGeom prst="rect">
              <a:avLst/>
            </a:prstGeom>
          </p:spPr>
          <p:txBody>
            <a:bodyPr wrap="square">
              <a:spAutoFit/>
            </a:bodyPr>
            <a:lstStyle/>
            <a:p>
              <a:pPr algn="ctr">
                <a:lnSpc>
                  <a:spcPct val="150000"/>
                </a:lnSpc>
              </a:pPr>
              <a:r>
                <a:rPr lang="en-ZA" sz="2400" b="1" dirty="0">
                  <a:latin typeface="Calibri" panose="020F0502020204030204" pitchFamily="34" charset="0"/>
                  <a:cs typeface="Calibri" panose="020F0502020204030204" pitchFamily="34" charset="0"/>
                </a:rPr>
                <a:t>Computer simulation </a:t>
              </a:r>
            </a:p>
            <a:p>
              <a:pPr algn="ctr">
                <a:lnSpc>
                  <a:spcPct val="150000"/>
                </a:lnSpc>
              </a:pPr>
              <a:r>
                <a:rPr lang="en-ZA" sz="2400" b="1" dirty="0">
                  <a:latin typeface="Calibri" panose="020F0502020204030204" pitchFamily="34" charset="0"/>
                  <a:cs typeface="Calibri" panose="020F0502020204030204" pitchFamily="34" charset="0"/>
                </a:rPr>
                <a:t>of exponential </a:t>
              </a:r>
            </a:p>
            <a:p>
              <a:pPr algn="ctr">
                <a:lnSpc>
                  <a:spcPct val="150000"/>
                </a:lnSpc>
              </a:pPr>
              <a:r>
                <a:rPr lang="en-ZA" sz="2400" b="1" dirty="0">
                  <a:latin typeface="Calibri" panose="020F0502020204030204" pitchFamily="34" charset="0"/>
                  <a:cs typeface="Calibri" panose="020F0502020204030204" pitchFamily="34" charset="0"/>
                </a:rPr>
                <a:t>economic &amp; population growth with a finite supply of resources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106" t="-2911" r="25423" b="27613"/>
            <a:stretch/>
          </p:blipFill>
          <p:spPr>
            <a:xfrm>
              <a:off x="5242808" y="381000"/>
              <a:ext cx="2304256" cy="1915956"/>
            </a:xfrm>
            <a:prstGeom prst="rect">
              <a:avLst/>
            </a:prstGeom>
            <a:ln>
              <a:noFill/>
            </a:ln>
            <a:effectLst>
              <a:softEdge rad="112500"/>
            </a:effectLst>
          </p:spPr>
        </p:pic>
      </p:grpSp>
      <p:sp>
        <p:nvSpPr>
          <p:cNvPr id="10" name="Folded Corner 9"/>
          <p:cNvSpPr/>
          <p:nvPr/>
        </p:nvSpPr>
        <p:spPr>
          <a:xfrm rot="1931686">
            <a:off x="7466623" y="492455"/>
            <a:ext cx="1239787" cy="573939"/>
          </a:xfrm>
          <a:prstGeom prst="foldedCorner">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000" b="1" dirty="0">
                <a:solidFill>
                  <a:schemeClr val="tx1"/>
                </a:solidFill>
                <a:latin typeface="Calibri" panose="020F0502020204030204" pitchFamily="34" charset="0"/>
                <a:cs typeface="Calibri" panose="020F0502020204030204" pitchFamily="34" charset="0"/>
              </a:rPr>
              <a:t>1972</a:t>
            </a:r>
          </a:p>
        </p:txBody>
      </p:sp>
    </p:spTree>
    <p:extLst>
      <p:ext uri="{BB962C8B-B14F-4D97-AF65-F5344CB8AC3E}">
        <p14:creationId xmlns:p14="http://schemas.microsoft.com/office/powerpoint/2010/main" val="236382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148158-CA9A-46A8-891C-CE1388205511}"/>
              </a:ext>
            </a:extLst>
          </p:cNvPr>
          <p:cNvPicPr>
            <a:picLocks noChangeAspect="1"/>
          </p:cNvPicPr>
          <p:nvPr/>
        </p:nvPicPr>
        <p:blipFill rotWithShape="1">
          <a:blip r:embed="rId3"/>
          <a:srcRect b="8193"/>
          <a:stretch/>
        </p:blipFill>
        <p:spPr>
          <a:xfrm>
            <a:off x="76200" y="370518"/>
            <a:ext cx="5946588" cy="4207747"/>
          </a:xfrm>
          <a:prstGeom prst="rect">
            <a:avLst/>
          </a:prstGeom>
        </p:spPr>
      </p:pic>
      <p:sp>
        <p:nvSpPr>
          <p:cNvPr id="4" name="TextBox 3">
            <a:extLst>
              <a:ext uri="{FF2B5EF4-FFF2-40B4-BE49-F238E27FC236}">
                <a16:creationId xmlns:a16="http://schemas.microsoft.com/office/drawing/2014/main" xmlns="" id="{D96C85BC-3A22-44A4-99BE-7DF6B3209194}"/>
              </a:ext>
            </a:extLst>
          </p:cNvPr>
          <p:cNvSpPr txBox="1"/>
          <p:nvPr/>
        </p:nvSpPr>
        <p:spPr>
          <a:xfrm>
            <a:off x="1752600" y="4705350"/>
            <a:ext cx="1840568" cy="253916"/>
          </a:xfrm>
          <a:prstGeom prst="rect">
            <a:avLst/>
          </a:prstGeom>
          <a:noFill/>
        </p:spPr>
        <p:txBody>
          <a:bodyPr wrap="none" rtlCol="0">
            <a:spAutoFit/>
          </a:bodyPr>
          <a:lstStyle/>
          <a:p>
            <a:r>
              <a:rPr lang="en-ZA" sz="1050" dirty="0">
                <a:latin typeface="Calibri" panose="020F0502020204030204" pitchFamily="34" charset="0"/>
                <a:cs typeface="Calibri" panose="020F0502020204030204" pitchFamily="34" charset="0"/>
              </a:rPr>
              <a:t>Constanza </a:t>
            </a:r>
            <a:r>
              <a:rPr lang="en-ZA" sz="1050" i="1" dirty="0">
                <a:latin typeface="Calibri" panose="020F0502020204030204" pitchFamily="34" charset="0"/>
                <a:cs typeface="Calibri" panose="020F0502020204030204" pitchFamily="34" charset="0"/>
              </a:rPr>
              <a:t>et al. (</a:t>
            </a:r>
            <a:r>
              <a:rPr lang="en-ZA" sz="1050" dirty="0">
                <a:latin typeface="Calibri" panose="020F0502020204030204" pitchFamily="34" charset="0"/>
                <a:cs typeface="Calibri" panose="020F0502020204030204" pitchFamily="34" charset="0"/>
              </a:rPr>
              <a:t>2014)</a:t>
            </a:r>
            <a:r>
              <a:rPr lang="en-ZA" sz="1050" i="1" dirty="0">
                <a:latin typeface="Calibri" panose="020F0502020204030204" pitchFamily="34" charset="0"/>
                <a:cs typeface="Calibri" panose="020F0502020204030204" pitchFamily="34" charset="0"/>
              </a:rPr>
              <a:t> Nature</a:t>
            </a:r>
          </a:p>
        </p:txBody>
      </p:sp>
      <p:sp>
        <p:nvSpPr>
          <p:cNvPr id="5" name="TextBox 4">
            <a:extLst>
              <a:ext uri="{FF2B5EF4-FFF2-40B4-BE49-F238E27FC236}">
                <a16:creationId xmlns:a16="http://schemas.microsoft.com/office/drawing/2014/main" xmlns="" id="{C0DD1840-1C60-45E1-B190-560920E749E4}"/>
              </a:ext>
            </a:extLst>
          </p:cNvPr>
          <p:cNvSpPr txBox="1"/>
          <p:nvPr/>
        </p:nvSpPr>
        <p:spPr>
          <a:xfrm>
            <a:off x="6096000" y="1427268"/>
            <a:ext cx="2724345" cy="2585323"/>
          </a:xfrm>
          <a:prstGeom prst="rect">
            <a:avLst/>
          </a:prstGeom>
          <a:noFill/>
        </p:spPr>
        <p:txBody>
          <a:bodyPr wrap="square" rtlCol="0">
            <a:spAutoFit/>
          </a:bodyPr>
          <a:lstStyle/>
          <a:p>
            <a:pPr algn="ctr"/>
            <a:r>
              <a:rPr lang="en-GB" sz="1800" dirty="0">
                <a:latin typeface="Calibri" panose="020F0502020204030204" pitchFamily="34" charset="0"/>
                <a:cs typeface="Calibri" panose="020F0502020204030204" pitchFamily="34" charset="0"/>
              </a:rPr>
              <a:t>The successor to GDP should be a </a:t>
            </a:r>
            <a:r>
              <a:rPr lang="en-GB" sz="1800" dirty="0">
                <a:solidFill>
                  <a:srgbClr val="FF0000"/>
                </a:solidFill>
                <a:latin typeface="Calibri" panose="020F0502020204030204" pitchFamily="34" charset="0"/>
                <a:cs typeface="Calibri" panose="020F0502020204030204" pitchFamily="34" charset="0"/>
              </a:rPr>
              <a:t>new set of metrics </a:t>
            </a:r>
            <a:r>
              <a:rPr lang="en-GB" sz="1800" dirty="0">
                <a:latin typeface="Calibri" panose="020F0502020204030204" pitchFamily="34" charset="0"/>
                <a:cs typeface="Calibri" panose="020F0502020204030204" pitchFamily="34" charset="0"/>
              </a:rPr>
              <a:t>that </a:t>
            </a:r>
            <a:r>
              <a:rPr lang="en-GB" sz="1800" dirty="0">
                <a:solidFill>
                  <a:srgbClr val="FF0000"/>
                </a:solidFill>
                <a:latin typeface="Calibri" panose="020F0502020204030204" pitchFamily="34" charset="0"/>
                <a:cs typeface="Calibri" panose="020F0502020204030204" pitchFamily="34" charset="0"/>
              </a:rPr>
              <a:t>integrates</a:t>
            </a:r>
            <a:r>
              <a:rPr lang="en-GB" sz="1800" dirty="0">
                <a:latin typeface="Calibri" panose="020F0502020204030204" pitchFamily="34" charset="0"/>
                <a:cs typeface="Calibri" panose="020F0502020204030204" pitchFamily="34" charset="0"/>
              </a:rPr>
              <a:t> current knowledge of how </a:t>
            </a:r>
            <a:r>
              <a:rPr lang="en-GB" sz="1800" dirty="0">
                <a:solidFill>
                  <a:srgbClr val="FF0000"/>
                </a:solidFill>
                <a:latin typeface="Calibri" panose="020F0502020204030204" pitchFamily="34" charset="0"/>
                <a:cs typeface="Calibri" panose="020F0502020204030204" pitchFamily="34" charset="0"/>
              </a:rPr>
              <a:t>ecology, economics, psychology and sociology</a:t>
            </a:r>
            <a:r>
              <a:rPr lang="en-GB" sz="1800" dirty="0">
                <a:latin typeface="Calibri" panose="020F0502020204030204" pitchFamily="34" charset="0"/>
                <a:cs typeface="Calibri" panose="020F0502020204030204" pitchFamily="34" charset="0"/>
              </a:rPr>
              <a:t> collectively  contribute to establishing and measuring </a:t>
            </a:r>
            <a:r>
              <a:rPr lang="en-GB" sz="1800" dirty="0">
                <a:solidFill>
                  <a:srgbClr val="FF0000"/>
                </a:solidFill>
                <a:latin typeface="Calibri" panose="020F0502020204030204" pitchFamily="34" charset="0"/>
                <a:cs typeface="Calibri" panose="020F0502020204030204" pitchFamily="34" charset="0"/>
              </a:rPr>
              <a:t>sustainable well-being</a:t>
            </a:r>
            <a:r>
              <a:rPr lang="en-GB" sz="1800" dirty="0">
                <a:latin typeface="Calibri" panose="020F0502020204030204" pitchFamily="34" charset="0"/>
                <a:cs typeface="Calibri" panose="020F0502020204030204" pitchFamily="34" charset="0"/>
              </a:rPr>
              <a:t> </a:t>
            </a:r>
            <a:endParaRPr lang="en-ZA" sz="1800" dirty="0">
              <a:latin typeface="Calibri" panose="020F0502020204030204" pitchFamily="34" charset="0"/>
              <a:cs typeface="Calibri" panose="020F0502020204030204" pitchFamily="34" charset="0"/>
            </a:endParaRPr>
          </a:p>
        </p:txBody>
      </p:sp>
      <p:sp>
        <p:nvSpPr>
          <p:cNvPr id="6" name="Folded Corner 9">
            <a:extLst>
              <a:ext uri="{FF2B5EF4-FFF2-40B4-BE49-F238E27FC236}">
                <a16:creationId xmlns:a16="http://schemas.microsoft.com/office/drawing/2014/main" xmlns="" id="{1A0759B7-72FC-461A-A193-83573934199E}"/>
              </a:ext>
            </a:extLst>
          </p:cNvPr>
          <p:cNvSpPr/>
          <p:nvPr/>
        </p:nvSpPr>
        <p:spPr>
          <a:xfrm rot="1931686">
            <a:off x="7593651" y="488140"/>
            <a:ext cx="1421732" cy="607050"/>
          </a:xfrm>
          <a:prstGeom prst="foldedCorner">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500" b="1" dirty="0">
                <a:solidFill>
                  <a:schemeClr val="tx1"/>
                </a:solidFill>
                <a:latin typeface="Calibri" panose="020F0502020204030204" pitchFamily="34" charset="0"/>
                <a:cs typeface="Calibri" panose="020F0502020204030204" pitchFamily="34" charset="0"/>
              </a:rPr>
              <a:t>2014</a:t>
            </a:r>
          </a:p>
        </p:txBody>
      </p:sp>
    </p:spTree>
    <p:extLst>
      <p:ext uri="{BB962C8B-B14F-4D97-AF65-F5344CB8AC3E}">
        <p14:creationId xmlns:p14="http://schemas.microsoft.com/office/powerpoint/2010/main" val="4148186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5717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3230"/>
            <a:ext cx="4572000" cy="199072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8" y="-19050"/>
            <a:ext cx="4572002" cy="249129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8" y="1712383"/>
            <a:ext cx="4572001" cy="2383367"/>
          </a:xfrm>
          <a:prstGeom prst="rect">
            <a:avLst/>
          </a:prstGeom>
        </p:spPr>
      </p:pic>
      <p:pic>
        <p:nvPicPr>
          <p:cNvPr id="1032" name="Picture 8" descr="Image result for industrial fish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9631" y="3420110"/>
            <a:ext cx="2587169" cy="1724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ocean tipping poi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7" y="3428999"/>
            <a:ext cx="4572001"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rtisanal fish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19997"/>
            <a:ext cx="2303356" cy="1727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590550"/>
            <a:ext cx="2504212" cy="461665"/>
          </a:xfrm>
          <a:prstGeom prst="rect">
            <a:avLst/>
          </a:prstGeom>
          <a:solidFill>
            <a:schemeClr val="bg1">
              <a:alpha val="50000"/>
            </a:schemeClr>
          </a:solidFill>
        </p:spPr>
        <p:txBody>
          <a:bodyPr wrap="none" rtlCol="0">
            <a:spAutoFit/>
          </a:bodyPr>
          <a:lstStyle/>
          <a:p>
            <a:r>
              <a:rPr lang="en-US" sz="2400" b="1" dirty="0">
                <a:solidFill>
                  <a:schemeClr val="tx1"/>
                </a:solidFill>
                <a:latin typeface="Calibri" panose="020F0502020204030204" pitchFamily="34" charset="0"/>
                <a:cs typeface="Calibri" panose="020F0502020204030204" pitchFamily="34" charset="0"/>
              </a:rPr>
              <a:t>Multiple Stressors</a:t>
            </a:r>
          </a:p>
        </p:txBody>
      </p:sp>
      <p:sp>
        <p:nvSpPr>
          <p:cNvPr id="4" name="TextBox 3"/>
          <p:cNvSpPr txBox="1"/>
          <p:nvPr/>
        </p:nvSpPr>
        <p:spPr>
          <a:xfrm>
            <a:off x="5505033" y="587483"/>
            <a:ext cx="2499402" cy="461665"/>
          </a:xfrm>
          <a:prstGeom prst="rect">
            <a:avLst/>
          </a:prstGeom>
          <a:solidFill>
            <a:schemeClr val="bg1">
              <a:alpha val="50000"/>
            </a:schemeClr>
          </a:solidFill>
        </p:spPr>
        <p:txBody>
          <a:bodyPr wrap="none" rtlCol="0">
            <a:spAutoFit/>
          </a:bodyPr>
          <a:lstStyle/>
          <a:p>
            <a:r>
              <a:rPr lang="en-US" sz="2400" b="1" dirty="0">
                <a:solidFill>
                  <a:schemeClr val="tx1"/>
                </a:solidFill>
                <a:latin typeface="Calibri" panose="020F0502020204030204" pitchFamily="34" charset="0"/>
                <a:cs typeface="Calibri" panose="020F0502020204030204" pitchFamily="34" charset="0"/>
              </a:rPr>
              <a:t>Measuring Impact</a:t>
            </a:r>
          </a:p>
        </p:txBody>
      </p:sp>
      <p:sp>
        <p:nvSpPr>
          <p:cNvPr id="5" name="TextBox 4"/>
          <p:cNvSpPr txBox="1"/>
          <p:nvPr/>
        </p:nvSpPr>
        <p:spPr>
          <a:xfrm>
            <a:off x="5795176" y="2414885"/>
            <a:ext cx="2180405" cy="461665"/>
          </a:xfrm>
          <a:prstGeom prst="rect">
            <a:avLst/>
          </a:prstGeom>
          <a:solidFill>
            <a:schemeClr val="bg1">
              <a:alpha val="50000"/>
            </a:schemeClr>
          </a:solidFill>
        </p:spPr>
        <p:txBody>
          <a:bodyPr wrap="none" rtlCol="0">
            <a:spAutoFit/>
          </a:bodyPr>
          <a:lstStyle/>
          <a:p>
            <a:r>
              <a:rPr lang="en-US" sz="2400" b="1" dirty="0">
                <a:solidFill>
                  <a:schemeClr val="tx1"/>
                </a:solidFill>
                <a:latin typeface="Calibri" panose="020F0502020204030204" pitchFamily="34" charset="0"/>
                <a:cs typeface="Calibri" panose="020F0502020204030204" pitchFamily="34" charset="0"/>
              </a:rPr>
              <a:t>Climate Change</a:t>
            </a:r>
          </a:p>
        </p:txBody>
      </p:sp>
      <p:sp>
        <p:nvSpPr>
          <p:cNvPr id="6" name="TextBox 5"/>
          <p:cNvSpPr txBox="1"/>
          <p:nvPr/>
        </p:nvSpPr>
        <p:spPr>
          <a:xfrm>
            <a:off x="838200" y="2414885"/>
            <a:ext cx="2573140" cy="461665"/>
          </a:xfrm>
          <a:prstGeom prst="rect">
            <a:avLst/>
          </a:prstGeom>
          <a:solidFill>
            <a:schemeClr val="bg1">
              <a:alpha val="50000"/>
            </a:schemeClr>
          </a:solidFill>
        </p:spPr>
        <p:txBody>
          <a:bodyPr wrap="none" rtlCol="0">
            <a:spAutoFit/>
          </a:bodyPr>
          <a:lstStyle/>
          <a:p>
            <a:r>
              <a:rPr lang="en-US" sz="2400" b="1" dirty="0">
                <a:solidFill>
                  <a:schemeClr val="tx1"/>
                </a:solidFill>
                <a:latin typeface="Calibri" panose="020F0502020204030204" pitchFamily="34" charset="0"/>
                <a:cs typeface="Calibri" panose="020F0502020204030204" pitchFamily="34" charset="0"/>
              </a:rPr>
              <a:t>Feeding the Planet</a:t>
            </a:r>
          </a:p>
        </p:txBody>
      </p:sp>
      <p:sp>
        <p:nvSpPr>
          <p:cNvPr id="7" name="TextBox 6"/>
          <p:cNvSpPr txBox="1"/>
          <p:nvPr/>
        </p:nvSpPr>
        <p:spPr>
          <a:xfrm>
            <a:off x="934720" y="4029710"/>
            <a:ext cx="2774734" cy="461665"/>
          </a:xfrm>
          <a:prstGeom prst="rect">
            <a:avLst/>
          </a:prstGeom>
          <a:solidFill>
            <a:schemeClr val="bg1">
              <a:alpha val="50000"/>
            </a:schemeClr>
          </a:solidFill>
        </p:spPr>
        <p:txBody>
          <a:bodyPr wrap="square" rtlCol="0">
            <a:spAutoFit/>
          </a:bodyPr>
          <a:lstStyle/>
          <a:p>
            <a:pPr algn="ctr"/>
            <a:r>
              <a:rPr lang="en-US" sz="2400" b="1" dirty="0">
                <a:latin typeface="Calibri" panose="020F0502020204030204" pitchFamily="34" charset="0"/>
                <a:cs typeface="Calibri" panose="020F0502020204030204" pitchFamily="34" charset="0"/>
              </a:rPr>
              <a:t>Equity</a:t>
            </a:r>
          </a:p>
        </p:txBody>
      </p:sp>
      <p:sp>
        <p:nvSpPr>
          <p:cNvPr id="8" name="TextBox 7"/>
          <p:cNvSpPr txBox="1"/>
          <p:nvPr/>
        </p:nvSpPr>
        <p:spPr>
          <a:xfrm>
            <a:off x="5938340" y="4055110"/>
            <a:ext cx="1997663" cy="461665"/>
          </a:xfrm>
          <a:prstGeom prst="rect">
            <a:avLst/>
          </a:prstGeom>
          <a:solidFill>
            <a:schemeClr val="bg1">
              <a:alpha val="50000"/>
            </a:schemeClr>
          </a:solidFill>
        </p:spPr>
        <p:txBody>
          <a:bodyPr wrap="none" rtlCol="0">
            <a:spAutoFit/>
          </a:bodyPr>
          <a:lstStyle/>
          <a:p>
            <a:r>
              <a:rPr lang="en-US" sz="2400" b="1" dirty="0">
                <a:latin typeface="Calibri" panose="020F0502020204030204" pitchFamily="34" charset="0"/>
                <a:cs typeface="Calibri" panose="020F0502020204030204" pitchFamily="34" charset="0"/>
              </a:rPr>
              <a:t>Tipping Points</a:t>
            </a:r>
          </a:p>
        </p:txBody>
      </p:sp>
      <p:sp>
        <p:nvSpPr>
          <p:cNvPr id="14" name="AutoShape 4" descr="Image result for industrial fish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5" name="AutoShape 6" descr="Image result for industrial fish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892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90853" y="1188763"/>
            <a:ext cx="5381622" cy="3766804"/>
            <a:chOff x="1757955" y="1821783"/>
            <a:chExt cx="7175495" cy="5022403"/>
          </a:xfrm>
        </p:grpSpPr>
        <p:cxnSp>
          <p:nvCxnSpPr>
            <p:cNvPr id="7" name="Straight Connector 6"/>
            <p:cNvCxnSpPr/>
            <p:nvPr/>
          </p:nvCxnSpPr>
          <p:spPr>
            <a:xfrm>
              <a:off x="1757957" y="1821783"/>
              <a:ext cx="0" cy="3888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7957" y="5691696"/>
              <a:ext cx="6840846" cy="1856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52488" y="6167078"/>
              <a:ext cx="1506601" cy="677108"/>
            </a:xfrm>
            <a:prstGeom prst="rect">
              <a:avLst/>
            </a:prstGeom>
            <a:noFill/>
          </p:spPr>
          <p:txBody>
            <a:bodyPr wrap="square" rtlCol="0">
              <a:spAutoFit/>
            </a:bodyPr>
            <a:lstStyle>
              <a:defPPr>
                <a:defRPr lang="en-US"/>
              </a:defPPr>
              <a:lvl1pPr>
                <a:defRPr sz="2400" b="1"/>
              </a:lvl1pPr>
            </a:lstStyle>
            <a:p>
              <a:r>
                <a:rPr lang="en-ZA" sz="2700" dirty="0">
                  <a:latin typeface="+mn-lt"/>
                  <a:cs typeface="Calibri" panose="020F0502020204030204" pitchFamily="34" charset="0"/>
                </a:rPr>
                <a:t>Time</a:t>
              </a:r>
            </a:p>
          </p:txBody>
        </p:sp>
        <p:sp>
          <p:nvSpPr>
            <p:cNvPr id="11" name="TextBox 10"/>
            <p:cNvSpPr txBox="1"/>
            <p:nvPr/>
          </p:nvSpPr>
          <p:spPr>
            <a:xfrm>
              <a:off x="1757955" y="5720517"/>
              <a:ext cx="2132937" cy="861774"/>
            </a:xfrm>
            <a:prstGeom prst="rect">
              <a:avLst/>
            </a:prstGeom>
            <a:noFill/>
          </p:spPr>
          <p:txBody>
            <a:bodyPr wrap="square" rtlCol="0">
              <a:spAutoFit/>
            </a:bodyPr>
            <a:lstStyle/>
            <a:p>
              <a:r>
                <a:rPr lang="en-ZA" sz="1800" dirty="0">
                  <a:latin typeface="+mn-lt"/>
                  <a:cs typeface="Calibri" panose="020F0502020204030204" pitchFamily="34" charset="0"/>
                </a:rPr>
                <a:t>Onset of </a:t>
              </a:r>
              <a:r>
                <a:rPr lang="en-ZA" sz="1800" dirty="0" err="1">
                  <a:latin typeface="+mn-lt"/>
                  <a:cs typeface="Calibri" panose="020F0502020204030204" pitchFamily="34" charset="0"/>
                </a:rPr>
                <a:t>anthropocene</a:t>
              </a:r>
              <a:endParaRPr lang="en-ZA" sz="1800" dirty="0">
                <a:latin typeface="+mn-lt"/>
                <a:cs typeface="Calibri" panose="020F0502020204030204" pitchFamily="34" charset="0"/>
              </a:endParaRPr>
            </a:p>
          </p:txBody>
        </p:sp>
        <p:sp>
          <p:nvSpPr>
            <p:cNvPr id="12" name="TextBox 11"/>
            <p:cNvSpPr txBox="1"/>
            <p:nvPr/>
          </p:nvSpPr>
          <p:spPr>
            <a:xfrm>
              <a:off x="7379597" y="5726379"/>
              <a:ext cx="1553853" cy="861774"/>
            </a:xfrm>
            <a:prstGeom prst="rect">
              <a:avLst/>
            </a:prstGeom>
            <a:noFill/>
          </p:spPr>
          <p:txBody>
            <a:bodyPr wrap="square" rtlCol="0">
              <a:spAutoFit/>
            </a:bodyPr>
            <a:lstStyle/>
            <a:p>
              <a:r>
                <a:rPr lang="en-ZA" sz="1800" dirty="0">
                  <a:latin typeface="+mn-lt"/>
                  <a:cs typeface="Calibri" panose="020F0502020204030204" pitchFamily="34" charset="0"/>
                </a:rPr>
                <a:t>Planning horizon</a:t>
              </a:r>
            </a:p>
          </p:txBody>
        </p:sp>
      </p:grpSp>
      <p:grpSp>
        <p:nvGrpSpPr>
          <p:cNvPr id="8" name="Group 7"/>
          <p:cNvGrpSpPr/>
          <p:nvPr/>
        </p:nvGrpSpPr>
        <p:grpSpPr>
          <a:xfrm>
            <a:off x="2535062" y="1350818"/>
            <a:ext cx="2258723" cy="3168738"/>
            <a:chOff x="1950233" y="2037855"/>
            <a:chExt cx="3011631" cy="4224984"/>
          </a:xfrm>
        </p:grpSpPr>
        <p:cxnSp>
          <p:nvCxnSpPr>
            <p:cNvPr id="14" name="Straight Connector 13"/>
            <p:cNvCxnSpPr/>
            <p:nvPr/>
          </p:nvCxnSpPr>
          <p:spPr>
            <a:xfrm>
              <a:off x="1950233" y="2037855"/>
              <a:ext cx="2400098" cy="748637"/>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34287" y="5770396"/>
              <a:ext cx="827577" cy="492443"/>
            </a:xfrm>
            <a:prstGeom prst="rect">
              <a:avLst/>
            </a:prstGeom>
            <a:noFill/>
          </p:spPr>
          <p:txBody>
            <a:bodyPr wrap="none" rtlCol="0">
              <a:spAutoFit/>
            </a:bodyPr>
            <a:lstStyle/>
            <a:p>
              <a:r>
                <a:rPr lang="en-ZA" sz="1800" dirty="0">
                  <a:latin typeface="+mn-lt"/>
                  <a:cs typeface="Calibri" panose="020F0502020204030204" pitchFamily="34" charset="0"/>
                </a:rPr>
                <a:t>Now</a:t>
              </a:r>
            </a:p>
          </p:txBody>
        </p:sp>
        <p:cxnSp>
          <p:nvCxnSpPr>
            <p:cNvPr id="33" name="Straight Connector 32"/>
            <p:cNvCxnSpPr/>
            <p:nvPr/>
          </p:nvCxnSpPr>
          <p:spPr>
            <a:xfrm flipV="1">
              <a:off x="4386407" y="5547736"/>
              <a:ext cx="0" cy="14396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130407" y="1909742"/>
            <a:ext cx="3870593" cy="3405208"/>
            <a:chOff x="4077360" y="2783087"/>
            <a:chExt cx="5160791" cy="4540277"/>
          </a:xfrm>
        </p:grpSpPr>
        <p:cxnSp>
          <p:nvCxnSpPr>
            <p:cNvPr id="25" name="Straight Connector 24"/>
            <p:cNvCxnSpPr/>
            <p:nvPr/>
          </p:nvCxnSpPr>
          <p:spPr>
            <a:xfrm>
              <a:off x="4350331" y="2786492"/>
              <a:ext cx="1920407" cy="51675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077360" y="2783087"/>
              <a:ext cx="5160791" cy="4540277"/>
              <a:chOff x="4077360" y="2783087"/>
              <a:chExt cx="5160791" cy="4540277"/>
            </a:xfrm>
          </p:grpSpPr>
          <p:cxnSp>
            <p:nvCxnSpPr>
              <p:cNvPr id="20" name="Straight Connector 19"/>
              <p:cNvCxnSpPr/>
              <p:nvPr/>
            </p:nvCxnSpPr>
            <p:spPr>
              <a:xfrm>
                <a:off x="4350331" y="2783087"/>
                <a:ext cx="4104456" cy="109097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a:off x="4077360" y="3146900"/>
                <a:ext cx="3217132" cy="4176464"/>
              </a:xfrm>
              <a:prstGeom prst="arc">
                <a:avLst>
                  <a:gd name="adj1" fmla="val 17203918"/>
                  <a:gd name="adj2" fmla="val 0"/>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1050"/>
              </a:p>
            </p:txBody>
          </p:sp>
          <p:sp>
            <p:nvSpPr>
              <p:cNvPr id="45" name="TextBox 44"/>
              <p:cNvSpPr txBox="1"/>
              <p:nvPr/>
            </p:nvSpPr>
            <p:spPr>
              <a:xfrm>
                <a:off x="7268594" y="3118578"/>
                <a:ext cx="1898384" cy="553997"/>
              </a:xfrm>
              <a:prstGeom prst="rect">
                <a:avLst/>
              </a:prstGeom>
              <a:noFill/>
              <a:ln>
                <a:noFill/>
              </a:ln>
            </p:spPr>
            <p:txBody>
              <a:bodyPr wrap="none" rtlCol="0">
                <a:spAutoFit/>
              </a:bodyPr>
              <a:lstStyle/>
              <a:p>
                <a:r>
                  <a:rPr lang="en-ZA" sz="2100" b="1" dirty="0">
                    <a:solidFill>
                      <a:srgbClr val="FF0000"/>
                    </a:solidFill>
                    <a:latin typeface="+mn-lt"/>
                    <a:cs typeface="Calibri" panose="020F0502020204030204" pitchFamily="34" charset="0"/>
                  </a:rPr>
                  <a:t>Do nothing</a:t>
                </a:r>
              </a:p>
            </p:txBody>
          </p:sp>
          <p:sp>
            <p:nvSpPr>
              <p:cNvPr id="46" name="TextBox 45"/>
              <p:cNvSpPr txBox="1"/>
              <p:nvPr/>
            </p:nvSpPr>
            <p:spPr>
              <a:xfrm>
                <a:off x="7258548" y="4558163"/>
                <a:ext cx="1979603" cy="553997"/>
              </a:xfrm>
              <a:prstGeom prst="rect">
                <a:avLst/>
              </a:prstGeom>
              <a:noFill/>
              <a:ln>
                <a:noFill/>
              </a:ln>
            </p:spPr>
            <p:txBody>
              <a:bodyPr wrap="none" rtlCol="0">
                <a:spAutoFit/>
              </a:bodyPr>
              <a:lstStyle/>
              <a:p>
                <a:r>
                  <a:rPr lang="en-ZA" sz="2100" b="1" dirty="0">
                    <a:solidFill>
                      <a:srgbClr val="FF0000"/>
                    </a:solidFill>
                    <a:latin typeface="+mn-lt"/>
                    <a:cs typeface="Calibri" panose="020F0502020204030204" pitchFamily="34" charset="0"/>
                  </a:rPr>
                  <a:t>Do nothing </a:t>
                </a:r>
              </a:p>
            </p:txBody>
          </p:sp>
        </p:grpSp>
      </p:grpSp>
      <p:sp>
        <p:nvSpPr>
          <p:cNvPr id="47" name="AutoShape 4" descr="Image result for concerned face cartoon"/>
          <p:cNvSpPr>
            <a:spLocks noChangeAspect="1" noChangeArrowheads="1"/>
          </p:cNvSpPr>
          <p:nvPr/>
        </p:nvSpPr>
        <p:spPr bwMode="auto">
          <a:xfrm>
            <a:off x="147147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ZA" sz="1050" dirty="0">
              <a:latin typeface="+mn-lt"/>
              <a:cs typeface="Calibri" panose="020F0502020204030204" pitchFamily="34" charset="0"/>
            </a:endParaRPr>
          </a:p>
        </p:txBody>
      </p:sp>
      <p:sp>
        <p:nvSpPr>
          <p:cNvPr id="48" name="AutoShape 6" descr="Image result for concerned face cartoon"/>
          <p:cNvSpPr>
            <a:spLocks noChangeAspect="1" noChangeArrowheads="1"/>
          </p:cNvSpPr>
          <p:nvPr/>
        </p:nvSpPr>
        <p:spPr bwMode="auto">
          <a:xfrm>
            <a:off x="1585772" y="821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ZA" sz="1050" dirty="0">
              <a:latin typeface="+mn-lt"/>
              <a:cs typeface="Calibri" panose="020F0502020204030204" pitchFamily="34" charset="0"/>
            </a:endParaRPr>
          </a:p>
        </p:txBody>
      </p:sp>
      <p:sp>
        <p:nvSpPr>
          <p:cNvPr id="49" name="AutoShape 8" descr="Image result for concerned face cartoon"/>
          <p:cNvSpPr>
            <a:spLocks noChangeAspect="1" noChangeArrowheads="1"/>
          </p:cNvSpPr>
          <p:nvPr/>
        </p:nvSpPr>
        <p:spPr bwMode="auto">
          <a:xfrm>
            <a:off x="1629459" y="-13352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ZA" sz="1050" dirty="0">
              <a:latin typeface="+mn-lt"/>
              <a:cs typeface="Calibri" panose="020F0502020204030204" pitchFamily="34" charset="0"/>
            </a:endParaRPr>
          </a:p>
        </p:txBody>
      </p:sp>
      <p:grpSp>
        <p:nvGrpSpPr>
          <p:cNvPr id="6" name="Group 5"/>
          <p:cNvGrpSpPr/>
          <p:nvPr/>
        </p:nvGrpSpPr>
        <p:grpSpPr>
          <a:xfrm>
            <a:off x="675483" y="1120812"/>
            <a:ext cx="1373686" cy="2984312"/>
            <a:chOff x="40971" y="1791314"/>
            <a:chExt cx="1831581" cy="3979082"/>
          </a:xfrm>
        </p:grpSpPr>
        <p:sp>
          <p:nvSpPr>
            <p:cNvPr id="5" name="TextBox 4"/>
            <p:cNvSpPr txBox="1"/>
            <p:nvPr/>
          </p:nvSpPr>
          <p:spPr>
            <a:xfrm>
              <a:off x="40971" y="3061870"/>
              <a:ext cx="1831581" cy="861775"/>
            </a:xfrm>
            <a:prstGeom prst="rect">
              <a:avLst/>
            </a:prstGeom>
            <a:noFill/>
          </p:spPr>
          <p:txBody>
            <a:bodyPr wrap="square" rtlCol="0">
              <a:spAutoFit/>
            </a:bodyPr>
            <a:lstStyle/>
            <a:p>
              <a:pPr algn="ctr"/>
              <a:r>
                <a:rPr lang="en-ZA" sz="1800" b="1" dirty="0">
                  <a:latin typeface="+mn-lt"/>
                  <a:cs typeface="Calibri" panose="020F0502020204030204" pitchFamily="34" charset="0"/>
                </a:rPr>
                <a:t>Ocean health</a:t>
              </a:r>
            </a:p>
          </p:txBody>
        </p:sp>
        <p:pic>
          <p:nvPicPr>
            <p:cNvPr id="1039"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206" y="1791314"/>
              <a:ext cx="1126066" cy="97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descr="Image result for sad penguin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24" y="4280125"/>
              <a:ext cx="1229473" cy="1490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3968" y="591159"/>
            <a:ext cx="3483711" cy="1321136"/>
            <a:chOff x="4375441" y="1024978"/>
            <a:chExt cx="4644948" cy="1761514"/>
          </a:xfrm>
        </p:grpSpPr>
        <p:sp>
          <p:nvSpPr>
            <p:cNvPr id="42" name="TextBox 41"/>
            <p:cNvSpPr txBox="1"/>
            <p:nvPr/>
          </p:nvSpPr>
          <p:spPr>
            <a:xfrm>
              <a:off x="4890269" y="2003379"/>
              <a:ext cx="2107843" cy="553997"/>
            </a:xfrm>
            <a:prstGeom prst="rect">
              <a:avLst/>
            </a:prstGeom>
            <a:noFill/>
            <a:ln>
              <a:noFill/>
            </a:ln>
          </p:spPr>
          <p:txBody>
            <a:bodyPr wrap="none" rtlCol="0">
              <a:spAutoFit/>
            </a:bodyPr>
            <a:lstStyle/>
            <a:p>
              <a:r>
                <a:rPr lang="en-ZA" sz="2100" b="1" dirty="0">
                  <a:solidFill>
                    <a:srgbClr val="00B050"/>
                  </a:solidFill>
                  <a:latin typeface="+mn-lt"/>
                  <a:cs typeface="Calibri" panose="020F0502020204030204" pitchFamily="34" charset="0"/>
                </a:rPr>
                <a:t>Intervention</a:t>
              </a:r>
            </a:p>
          </p:txBody>
        </p:sp>
        <p:sp>
          <p:nvSpPr>
            <p:cNvPr id="43" name="Down Arrow 42"/>
            <p:cNvSpPr/>
            <p:nvPr/>
          </p:nvSpPr>
          <p:spPr>
            <a:xfrm rot="2305473">
              <a:off x="4650265" y="1495869"/>
              <a:ext cx="404444" cy="12508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50" dirty="0"/>
                <a:t>    </a:t>
              </a:r>
            </a:p>
          </p:txBody>
        </p:sp>
        <p:cxnSp>
          <p:nvCxnSpPr>
            <p:cNvPr id="30" name="Straight Connector 29"/>
            <p:cNvCxnSpPr/>
            <p:nvPr/>
          </p:nvCxnSpPr>
          <p:spPr>
            <a:xfrm>
              <a:off x="4375441" y="2786492"/>
              <a:ext cx="4104456"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pic>
          <p:nvPicPr>
            <p:cNvPr id="1032" name="Picture 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0923" t="16170" r="7138" b="10705"/>
            <a:stretch/>
          </p:blipFill>
          <p:spPr bwMode="auto">
            <a:xfrm>
              <a:off x="6876102" y="1024978"/>
              <a:ext cx="2144287" cy="17222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050083" y="235158"/>
            <a:ext cx="2003437" cy="1114056"/>
            <a:chOff x="2349554" y="903382"/>
            <a:chExt cx="2671249" cy="1485408"/>
          </a:xfrm>
        </p:grpSpPr>
        <p:grpSp>
          <p:nvGrpSpPr>
            <p:cNvPr id="13" name="Group 12"/>
            <p:cNvGrpSpPr/>
            <p:nvPr/>
          </p:nvGrpSpPr>
          <p:grpSpPr>
            <a:xfrm>
              <a:off x="2349554" y="903382"/>
              <a:ext cx="2671249" cy="1246741"/>
              <a:chOff x="2070233" y="850748"/>
              <a:chExt cx="2671249" cy="1246741"/>
            </a:xfrm>
          </p:grpSpPr>
          <p:sp>
            <p:nvSpPr>
              <p:cNvPr id="40" name="TextBox 39"/>
              <p:cNvSpPr txBox="1"/>
              <p:nvPr/>
            </p:nvSpPr>
            <p:spPr>
              <a:xfrm>
                <a:off x="3268429" y="950899"/>
                <a:ext cx="1473053" cy="553997"/>
              </a:xfrm>
              <a:prstGeom prst="rect">
                <a:avLst/>
              </a:prstGeom>
              <a:noFill/>
              <a:ln>
                <a:noFill/>
              </a:ln>
            </p:spPr>
            <p:txBody>
              <a:bodyPr wrap="none" rtlCol="0">
                <a:spAutoFit/>
              </a:bodyPr>
              <a:lstStyle/>
              <a:p>
                <a:r>
                  <a:rPr lang="en-ZA" sz="2100" b="1" dirty="0">
                    <a:latin typeface="+mn-lt"/>
                    <a:cs typeface="Calibri" panose="020F0502020204030204" pitchFamily="34" charset="0"/>
                  </a:rPr>
                  <a:t>Concern</a:t>
                </a:r>
              </a:p>
            </p:txBody>
          </p:sp>
          <p:pic>
            <p:nvPicPr>
              <p:cNvPr id="1034" name="Picture 10" descr="Image result for worried penguin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0" t="3346" r="8520"/>
              <a:stretch/>
            </p:blipFill>
            <p:spPr bwMode="auto">
              <a:xfrm>
                <a:off x="2070233" y="850748"/>
                <a:ext cx="1132457" cy="124674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Down Arrow 14"/>
            <p:cNvSpPr/>
            <p:nvPr/>
          </p:nvSpPr>
          <p:spPr>
            <a:xfrm>
              <a:off x="3117442" y="1282259"/>
              <a:ext cx="430306" cy="11065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grpSp>
      <p:grpSp>
        <p:nvGrpSpPr>
          <p:cNvPr id="28" name="Group 27"/>
          <p:cNvGrpSpPr/>
          <p:nvPr/>
        </p:nvGrpSpPr>
        <p:grpSpPr>
          <a:xfrm>
            <a:off x="2901188" y="1429450"/>
            <a:ext cx="3872552" cy="2204013"/>
            <a:chOff x="2438401" y="2142699"/>
            <a:chExt cx="5163402" cy="2938684"/>
          </a:xfrm>
        </p:grpSpPr>
        <p:grpSp>
          <p:nvGrpSpPr>
            <p:cNvPr id="22" name="Group 21"/>
            <p:cNvGrpSpPr/>
            <p:nvPr/>
          </p:nvGrpSpPr>
          <p:grpSpPr>
            <a:xfrm>
              <a:off x="2438401" y="3044868"/>
              <a:ext cx="4063998" cy="2036515"/>
              <a:chOff x="2438401" y="3044868"/>
              <a:chExt cx="4063998" cy="2036515"/>
            </a:xfrm>
          </p:grpSpPr>
          <p:sp>
            <p:nvSpPr>
              <p:cNvPr id="2" name="TextBox 1"/>
              <p:cNvSpPr txBox="1"/>
              <p:nvPr/>
            </p:nvSpPr>
            <p:spPr>
              <a:xfrm>
                <a:off x="4612231" y="3897589"/>
                <a:ext cx="1890168" cy="984885"/>
              </a:xfrm>
              <a:prstGeom prst="rect">
                <a:avLst/>
              </a:prstGeom>
              <a:noFill/>
              <a:ln>
                <a:noFill/>
              </a:ln>
            </p:spPr>
            <p:txBody>
              <a:bodyPr wrap="square" rtlCol="0">
                <a:spAutoFit/>
              </a:bodyPr>
              <a:lstStyle>
                <a:defPPr>
                  <a:defRPr lang="en-US"/>
                </a:defPPr>
                <a:lvl1pPr>
                  <a:defRPr sz="2800" b="1">
                    <a:solidFill>
                      <a:srgbClr val="00B050"/>
                    </a:solidFill>
                  </a:defRPr>
                </a:lvl1pPr>
              </a:lstStyle>
              <a:p>
                <a:r>
                  <a:rPr lang="en-ZA" sz="2100" dirty="0">
                    <a:latin typeface="+mn-lt"/>
                    <a:cs typeface="Calibri" panose="020F0502020204030204" pitchFamily="34" charset="0"/>
                  </a:rPr>
                  <a:t>Do something</a:t>
                </a:r>
              </a:p>
            </p:txBody>
          </p:sp>
          <p:pic>
            <p:nvPicPr>
              <p:cNvPr id="1028" name="Picture 4"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7940" r="5668" b="5474"/>
              <a:stretch/>
            </p:blipFill>
            <p:spPr bwMode="auto">
              <a:xfrm>
                <a:off x="2438401" y="3044868"/>
                <a:ext cx="2218694" cy="20365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Freeform 25"/>
            <p:cNvSpPr/>
            <p:nvPr/>
          </p:nvSpPr>
          <p:spPr>
            <a:xfrm>
              <a:off x="4476466" y="2142699"/>
              <a:ext cx="3125337" cy="1883391"/>
            </a:xfrm>
            <a:custGeom>
              <a:avLst/>
              <a:gdLst>
                <a:gd name="connsiteX0" fmla="*/ 3125337 w 3125337"/>
                <a:gd name="connsiteY0" fmla="*/ 0 h 1883391"/>
                <a:gd name="connsiteX1" fmla="*/ 2565779 w 3125337"/>
                <a:gd name="connsiteY1" fmla="*/ 750626 h 1883391"/>
                <a:gd name="connsiteX2" fmla="*/ 1610435 w 3125337"/>
                <a:gd name="connsiteY2" fmla="*/ 941695 h 1883391"/>
                <a:gd name="connsiteX3" fmla="*/ 805218 w 3125337"/>
                <a:gd name="connsiteY3" fmla="*/ 1187355 h 1883391"/>
                <a:gd name="connsiteX4" fmla="*/ 0 w 3125337"/>
                <a:gd name="connsiteY4" fmla="*/ 1883391 h 188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37" h="1883391">
                  <a:moveTo>
                    <a:pt x="3125337" y="0"/>
                  </a:moveTo>
                  <a:cubicBezTo>
                    <a:pt x="2971800" y="296838"/>
                    <a:pt x="2818263" y="593677"/>
                    <a:pt x="2565779" y="750626"/>
                  </a:cubicBezTo>
                  <a:cubicBezTo>
                    <a:pt x="2313295" y="907575"/>
                    <a:pt x="1903862" y="868907"/>
                    <a:pt x="1610435" y="941695"/>
                  </a:cubicBezTo>
                  <a:cubicBezTo>
                    <a:pt x="1317008" y="1014483"/>
                    <a:pt x="1073624" y="1030406"/>
                    <a:pt x="805218" y="1187355"/>
                  </a:cubicBezTo>
                  <a:cubicBezTo>
                    <a:pt x="536812" y="1344304"/>
                    <a:pt x="268406" y="1613847"/>
                    <a:pt x="0" y="1883391"/>
                  </a:cubicBezTo>
                </a:path>
              </a:pathLst>
            </a:custGeom>
            <a:noFill/>
            <a:ln w="19050">
              <a:solidFill>
                <a:schemeClr val="bg1">
                  <a:lumMod val="65000"/>
                </a:schemeClr>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grpSp>
      <p:sp>
        <p:nvSpPr>
          <p:cNvPr id="19" name="TextBox 18">
            <a:extLst>
              <a:ext uri="{FF2B5EF4-FFF2-40B4-BE49-F238E27FC236}">
                <a16:creationId xmlns:a16="http://schemas.microsoft.com/office/drawing/2014/main" xmlns="" id="{2FF85391-EC37-45C1-ADE4-3159BCFF6395}"/>
              </a:ext>
            </a:extLst>
          </p:cNvPr>
          <p:cNvSpPr txBox="1"/>
          <p:nvPr/>
        </p:nvSpPr>
        <p:spPr>
          <a:xfrm rot="19844032">
            <a:off x="76233" y="237156"/>
            <a:ext cx="1971349" cy="707886"/>
          </a:xfrm>
          <a:prstGeom prst="rect">
            <a:avLst/>
          </a:prstGeom>
          <a:noFill/>
        </p:spPr>
        <p:txBody>
          <a:bodyPr wrap="square" rtlCol="0">
            <a:spAutoFit/>
          </a:bodyPr>
          <a:lstStyle>
            <a:defPPr marR="0" lvl="0" algn="l" rtl="0">
              <a:lnSpc>
                <a:spcPct val="100000"/>
              </a:lnSpc>
              <a:spcBef>
                <a:spcPts val="0"/>
              </a:spcBef>
              <a:spcAft>
                <a:spcPts val="0"/>
              </a:spcAft>
            </a:defPPr>
            <a:lvl1pPr>
              <a:defRPr sz="2000" b="1">
                <a:solidFill>
                  <a:srgbClr val="00B050"/>
                </a:solidFill>
                <a:latin typeface="Viner Hand ITC" panose="03070502030502020203" pitchFamily="66" charset="0"/>
              </a:defRPr>
            </a:lvl1pPr>
          </a:lstStyle>
          <a:p>
            <a:r>
              <a:rPr lang="en-GB" dirty="0">
                <a:cs typeface="Calibri" panose="020F0502020204030204" pitchFamily="34" charset="0"/>
              </a:rPr>
              <a:t>Set goals/</a:t>
            </a:r>
          </a:p>
          <a:p>
            <a:r>
              <a:rPr lang="en-GB" dirty="0">
                <a:cs typeface="Calibri" panose="020F0502020204030204" pitchFamily="34" charset="0"/>
              </a:rPr>
              <a:t>objectives</a:t>
            </a:r>
            <a:endParaRPr lang="en-ZA" dirty="0">
              <a:cs typeface="Calibri" panose="020F0502020204030204" pitchFamily="34" charset="0"/>
            </a:endParaRPr>
          </a:p>
        </p:txBody>
      </p:sp>
      <p:sp>
        <p:nvSpPr>
          <p:cNvPr id="44" name="TextBox 43">
            <a:extLst>
              <a:ext uri="{FF2B5EF4-FFF2-40B4-BE49-F238E27FC236}">
                <a16:creationId xmlns:a16="http://schemas.microsoft.com/office/drawing/2014/main" xmlns="" id="{43F6D9BC-5FF1-407E-A596-B034E02C6A02}"/>
              </a:ext>
            </a:extLst>
          </p:cNvPr>
          <p:cNvSpPr txBox="1"/>
          <p:nvPr/>
        </p:nvSpPr>
        <p:spPr>
          <a:xfrm rot="19669521">
            <a:off x="140902" y="2282103"/>
            <a:ext cx="963725" cy="400110"/>
          </a:xfrm>
          <a:prstGeom prst="rect">
            <a:avLst/>
          </a:prstGeom>
          <a:noFill/>
        </p:spPr>
        <p:txBody>
          <a:bodyPr wrap="none" rtlCol="0">
            <a:spAutoFit/>
          </a:bodyPr>
          <a:lstStyle/>
          <a:p>
            <a:r>
              <a:rPr lang="en-GB" sz="2000" b="1" dirty="0">
                <a:solidFill>
                  <a:srgbClr val="00B050"/>
                </a:solidFill>
                <a:latin typeface="Viner Hand ITC" panose="03070502030502020203" pitchFamily="66" charset="0"/>
                <a:cs typeface="Calibri" panose="020F0502020204030204" pitchFamily="34" charset="0"/>
              </a:rPr>
              <a:t>Define</a:t>
            </a:r>
            <a:endParaRPr lang="en-ZA" sz="2000" b="1" dirty="0">
              <a:solidFill>
                <a:srgbClr val="00B050"/>
              </a:solidFill>
              <a:latin typeface="Viner Hand ITC" panose="03070502030502020203" pitchFamily="66" charset="0"/>
              <a:cs typeface="Calibri" panose="020F0502020204030204" pitchFamily="34" charset="0"/>
            </a:endParaRPr>
          </a:p>
        </p:txBody>
      </p:sp>
    </p:spTree>
    <p:extLst>
      <p:ext uri="{BB962C8B-B14F-4D97-AF65-F5344CB8AC3E}">
        <p14:creationId xmlns:p14="http://schemas.microsoft.com/office/powerpoint/2010/main" val="32403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81200" y="438150"/>
            <a:ext cx="5410200" cy="4265169"/>
            <a:chOff x="271485" y="311646"/>
            <a:chExt cx="5845947" cy="3279943"/>
          </a:xfrm>
        </p:grpSpPr>
        <p:pic>
          <p:nvPicPr>
            <p:cNvPr id="14" name="Picture 3">
              <a:extLst>
                <a:ext uri="{FF2B5EF4-FFF2-40B4-BE49-F238E27FC236}">
                  <a16:creationId xmlns:a16="http://schemas.microsoft.com/office/drawing/2014/main" xmlns="" id="{78F5293E-5710-4FDF-B113-7DD5A0EC74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85" y="1706873"/>
              <a:ext cx="5845947" cy="188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Image result for un">
              <a:extLst>
                <a:ext uri="{FF2B5EF4-FFF2-40B4-BE49-F238E27FC236}">
                  <a16:creationId xmlns:a16="http://schemas.microsoft.com/office/drawing/2014/main" xmlns="" id="{ED3E1FE5-4D7E-453A-86B0-5CDDBA8ED2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87" y="368859"/>
              <a:ext cx="1635711" cy="1160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un sdg">
              <a:extLst>
                <a:ext uri="{FF2B5EF4-FFF2-40B4-BE49-F238E27FC236}">
                  <a16:creationId xmlns:a16="http://schemas.microsoft.com/office/drawing/2014/main" xmlns="" id="{97932D16-C533-4B7B-B9BA-ABC92AA44A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284" b="7965"/>
            <a:stretch/>
          </p:blipFill>
          <p:spPr bwMode="auto">
            <a:xfrm>
              <a:off x="2249648" y="311646"/>
              <a:ext cx="3348133" cy="127459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Arrow: Right 5">
            <a:extLst>
              <a:ext uri="{FF2B5EF4-FFF2-40B4-BE49-F238E27FC236}">
                <a16:creationId xmlns:a16="http://schemas.microsoft.com/office/drawing/2014/main" xmlns="" id="{AC2B80E3-C2A4-4663-9654-1EE43ADAAE22}"/>
              </a:ext>
            </a:extLst>
          </p:cNvPr>
          <p:cNvSpPr/>
          <p:nvPr/>
        </p:nvSpPr>
        <p:spPr>
          <a:xfrm>
            <a:off x="4726340" y="1389091"/>
            <a:ext cx="377155" cy="222885"/>
          </a:xfrm>
          <a:prstGeom prst="rightArrow">
            <a:avLst/>
          </a:prstGeom>
          <a:solidFill>
            <a:srgbClr val="219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sp>
        <p:nvSpPr>
          <p:cNvPr id="10" name="Folded Corner 9">
            <a:extLst>
              <a:ext uri="{FF2B5EF4-FFF2-40B4-BE49-F238E27FC236}">
                <a16:creationId xmlns:a16="http://schemas.microsoft.com/office/drawing/2014/main" xmlns="" id="{D5580757-10A2-4B44-AE82-C0BB158CDC4D}"/>
              </a:ext>
            </a:extLst>
          </p:cNvPr>
          <p:cNvSpPr/>
          <p:nvPr/>
        </p:nvSpPr>
        <p:spPr>
          <a:xfrm rot="1931686">
            <a:off x="7615920" y="549821"/>
            <a:ext cx="1344970" cy="607050"/>
          </a:xfrm>
          <a:prstGeom prst="foldedCorner">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500" b="1" dirty="0">
                <a:solidFill>
                  <a:schemeClr val="tx1"/>
                </a:solidFill>
                <a:latin typeface="Calibri" panose="020F0502020204030204" pitchFamily="34" charset="0"/>
                <a:cs typeface="Calibri" panose="020F0502020204030204" pitchFamily="34" charset="0"/>
              </a:rPr>
              <a:t>2015</a:t>
            </a:r>
          </a:p>
        </p:txBody>
      </p:sp>
      <p:pic>
        <p:nvPicPr>
          <p:cNvPr id="12" name="Picture 12" descr="Related image">
            <a:extLst>
              <a:ext uri="{FF2B5EF4-FFF2-40B4-BE49-F238E27FC236}">
                <a16:creationId xmlns:a16="http://schemas.microsoft.com/office/drawing/2014/main" xmlns="" id="{A56E01BF-B21C-40E9-AD86-B000C1634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8" y="73341"/>
            <a:ext cx="1669203" cy="12519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28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EADC308-CC07-499E-BF56-611365FD9456}"/>
              </a:ext>
            </a:extLst>
          </p:cNvPr>
          <p:cNvGrpSpPr/>
          <p:nvPr/>
        </p:nvGrpSpPr>
        <p:grpSpPr>
          <a:xfrm>
            <a:off x="3104922" y="666750"/>
            <a:ext cx="4953000" cy="3676184"/>
            <a:chOff x="91258" y="2931895"/>
            <a:chExt cx="4659111" cy="3430005"/>
          </a:xfrm>
        </p:grpSpPr>
        <p:sp>
          <p:nvSpPr>
            <p:cNvPr id="9" name="Rectangle 8">
              <a:extLst>
                <a:ext uri="{FF2B5EF4-FFF2-40B4-BE49-F238E27FC236}">
                  <a16:creationId xmlns:a16="http://schemas.microsoft.com/office/drawing/2014/main" xmlns="" id="{92F82868-93DA-4DEE-BB0D-7C3A7B445285}"/>
                </a:ext>
              </a:extLst>
            </p:cNvPr>
            <p:cNvSpPr/>
            <p:nvPr/>
          </p:nvSpPr>
          <p:spPr>
            <a:xfrm>
              <a:off x="101276" y="2931895"/>
              <a:ext cx="4649093" cy="660482"/>
            </a:xfrm>
            <a:prstGeom prst="rect">
              <a:avLst/>
            </a:prstGeom>
            <a:solidFill>
              <a:schemeClr val="tx1"/>
            </a:solidFill>
          </p:spPr>
          <p:txBody>
            <a:bodyPr wrap="square">
              <a:spAutoFit/>
            </a:bodyPr>
            <a:lstStyle/>
            <a:p>
              <a:pPr algn="ctr"/>
              <a:r>
                <a:rPr lang="en-ZA" sz="4000" b="1" dirty="0">
                  <a:solidFill>
                    <a:schemeClr val="bg1"/>
                  </a:solidFill>
                  <a:latin typeface="Calibri" panose="020F0502020204030204" pitchFamily="34" charset="0"/>
                  <a:ea typeface="Calibri" panose="020F0502020204030204" pitchFamily="34" charset="0"/>
                  <a:cs typeface="Calibri" panose="020F0502020204030204" pitchFamily="34" charset="0"/>
                </a:rPr>
                <a:t>SMART objectives</a:t>
              </a:r>
            </a:p>
          </p:txBody>
        </p:sp>
        <p:pic>
          <p:nvPicPr>
            <p:cNvPr id="10" name="Picture 2" descr="Image result for smart objectives">
              <a:extLst>
                <a:ext uri="{FF2B5EF4-FFF2-40B4-BE49-F238E27FC236}">
                  <a16:creationId xmlns:a16="http://schemas.microsoft.com/office/drawing/2014/main" xmlns="" id="{CD667B13-FB46-4E3E-A1B6-322F236B7E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25" b="9893"/>
            <a:stretch/>
          </p:blipFill>
          <p:spPr bwMode="auto">
            <a:xfrm>
              <a:off x="91258" y="3803090"/>
              <a:ext cx="4659111" cy="25588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18" name="Picture 2" descr="Image result for penguin with a clipboard cartoon">
            <a:extLst>
              <a:ext uri="{FF2B5EF4-FFF2-40B4-BE49-F238E27FC236}">
                <a16:creationId xmlns:a16="http://schemas.microsoft.com/office/drawing/2014/main" xmlns="" id="{F44A4FC4-6C9A-42DD-9122-6CE9D8E1D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18"/>
          <a:stretch/>
        </p:blipFill>
        <p:spPr bwMode="auto">
          <a:xfrm>
            <a:off x="74040" y="72686"/>
            <a:ext cx="2470684" cy="23666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08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F1EF52E-6E27-4F64-8391-7ED39C2518A1}"/>
              </a:ext>
            </a:extLst>
          </p:cNvPr>
          <p:cNvGraphicFramePr>
            <a:graphicFrameLocks noGrp="1"/>
          </p:cNvGraphicFramePr>
          <p:nvPr>
            <p:extLst>
              <p:ext uri="{D42A27DB-BD31-4B8C-83A1-F6EECF244321}">
                <p14:modId xmlns:p14="http://schemas.microsoft.com/office/powerpoint/2010/main" val="1520889975"/>
              </p:ext>
            </p:extLst>
          </p:nvPr>
        </p:nvGraphicFramePr>
        <p:xfrm>
          <a:off x="1799304" y="29620"/>
          <a:ext cx="7315201" cy="4988618"/>
        </p:xfrm>
        <a:graphic>
          <a:graphicData uri="http://schemas.openxmlformats.org/drawingml/2006/table">
            <a:tbl>
              <a:tblPr firstRow="1" firstCol="1" bandRow="1">
                <a:tableStyleId>{5C22544A-7EE6-4342-B048-85BDC9FD1C3A}</a:tableStyleId>
              </a:tblPr>
              <a:tblGrid>
                <a:gridCol w="452487">
                  <a:extLst>
                    <a:ext uri="{9D8B030D-6E8A-4147-A177-3AD203B41FA5}">
                      <a16:colId xmlns:a16="http://schemas.microsoft.com/office/drawing/2014/main" xmlns="" val="20000"/>
                    </a:ext>
                  </a:extLst>
                </a:gridCol>
                <a:gridCol w="1583703">
                  <a:extLst>
                    <a:ext uri="{9D8B030D-6E8A-4147-A177-3AD203B41FA5}">
                      <a16:colId xmlns:a16="http://schemas.microsoft.com/office/drawing/2014/main" xmlns="" val="20001"/>
                    </a:ext>
                  </a:extLst>
                </a:gridCol>
                <a:gridCol w="1914019">
                  <a:extLst>
                    <a:ext uri="{9D8B030D-6E8A-4147-A177-3AD203B41FA5}">
                      <a16:colId xmlns:a16="http://schemas.microsoft.com/office/drawing/2014/main" xmlns="" val="20002"/>
                    </a:ext>
                  </a:extLst>
                </a:gridCol>
                <a:gridCol w="1651772">
                  <a:extLst>
                    <a:ext uri="{9D8B030D-6E8A-4147-A177-3AD203B41FA5}">
                      <a16:colId xmlns:a16="http://schemas.microsoft.com/office/drawing/2014/main" xmlns="" val="20003"/>
                    </a:ext>
                  </a:extLst>
                </a:gridCol>
                <a:gridCol w="1713220">
                  <a:extLst>
                    <a:ext uri="{9D8B030D-6E8A-4147-A177-3AD203B41FA5}">
                      <a16:colId xmlns:a16="http://schemas.microsoft.com/office/drawing/2014/main" xmlns="" val="20004"/>
                    </a:ext>
                  </a:extLst>
                </a:gridCol>
              </a:tblGrid>
              <a:tr h="266233">
                <a:tc>
                  <a:txBody>
                    <a:bodyPr/>
                    <a:lstStyle/>
                    <a:p>
                      <a:pPr>
                        <a:lnSpc>
                          <a:spcPct val="115000"/>
                        </a:lnSpc>
                      </a:pPr>
                      <a:endParaRPr lang="en-US" sz="1000" dirty="0">
                        <a:effectLst/>
                        <a:latin typeface="+mn-lt"/>
                      </a:endParaRPr>
                    </a:p>
                  </a:txBody>
                  <a:tcPr marL="33020" marR="33020" marT="0" marB="0" anchor="b"/>
                </a:tc>
                <a:tc gridSpan="4">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US" sz="1200" dirty="0">
                        <a:effectLst/>
                        <a:latin typeface="+mn-lt"/>
                        <a:ea typeface="Times New Roman" panose="02020603050405020304" pitchFamily="18" charset="0"/>
                        <a:cs typeface="Times New Roman" panose="02020603050405020304" pitchFamily="18" charset="0"/>
                      </a:endParaRPr>
                    </a:p>
                  </a:txBody>
                  <a:tcPr marL="33020" marR="3302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43288">
                <a:tc>
                  <a:txBody>
                    <a:bodyPr/>
                    <a:lstStyle/>
                    <a:p>
                      <a:pPr>
                        <a:lnSpc>
                          <a:spcPct val="115000"/>
                        </a:lnSpc>
                      </a:pPr>
                      <a:endParaRPr lang="en-US" sz="1000">
                        <a:effectLst/>
                        <a:latin typeface="+mn-lt"/>
                      </a:endParaRPr>
                    </a:p>
                  </a:txBody>
                  <a:tcPr marL="33020" marR="33020" marT="0" marB="0" anchor="b"/>
                </a:tc>
                <a:tc>
                  <a:txBody>
                    <a:bodyPr/>
                    <a:lstStyle/>
                    <a:p>
                      <a:pPr marL="0" marR="0" algn="ctr">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ctr">
                        <a:lnSpc>
                          <a:spcPct val="150000"/>
                        </a:lnSpc>
                        <a:spcBef>
                          <a:spcPts val="0"/>
                        </a:spcBef>
                        <a:spcAft>
                          <a:spcPts val="0"/>
                        </a:spcAft>
                      </a:pPr>
                      <a:r>
                        <a:rPr lang="en-US" sz="1000" dirty="0">
                          <a:effectLst/>
                          <a:latin typeface="+mn-lt"/>
                        </a:rPr>
                        <a:t> </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ctr">
                        <a:lnSpc>
                          <a:spcPct val="150000"/>
                        </a:lnSpc>
                        <a:spcBef>
                          <a:spcPts val="0"/>
                        </a:spcBef>
                        <a:spcAft>
                          <a:spcPts val="0"/>
                        </a:spcAft>
                      </a:pPr>
                      <a:r>
                        <a:rPr lang="en-US" sz="1000" dirty="0">
                          <a:effectLst/>
                          <a:latin typeface="+mn-lt"/>
                        </a:rPr>
                        <a:t> </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ctr">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extLst>
                  <a:ext uri="{0D108BD9-81ED-4DB2-BD59-A6C34878D82A}">
                    <a16:rowId xmlns:a16="http://schemas.microsoft.com/office/drawing/2014/main" xmlns="" val="10001"/>
                  </a:ext>
                </a:extLst>
              </a:tr>
              <a:tr h="569355">
                <a:tc>
                  <a:txBody>
                    <a:bodyPr/>
                    <a:lstStyle/>
                    <a:p>
                      <a:pPr marL="0" marR="0" algn="ctr">
                        <a:lnSpc>
                          <a:spcPct val="150000"/>
                        </a:lnSpc>
                        <a:spcBef>
                          <a:spcPts val="0"/>
                        </a:spcBef>
                        <a:spcAft>
                          <a:spcPts val="0"/>
                        </a:spcAft>
                      </a:pPr>
                      <a:r>
                        <a:rPr lang="en-US" sz="1000" dirty="0">
                          <a:effectLst/>
                          <a:latin typeface="+mn-lt"/>
                        </a:rPr>
                        <a:t>Approach</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vert="vert270" anchor="ctr"/>
                </a:tc>
                <a:tc>
                  <a:txBody>
                    <a:bodyPr/>
                    <a:lstStyle/>
                    <a:p>
                      <a:pPr marL="0" marR="0" algn="ctr">
                        <a:lnSpc>
                          <a:spcPct val="150000"/>
                        </a:lnSpc>
                        <a:spcBef>
                          <a:spcPts val="0"/>
                        </a:spcBef>
                        <a:spcAft>
                          <a:spcPts val="0"/>
                        </a:spcAft>
                      </a:pPr>
                      <a:r>
                        <a:rPr lang="en-US" sz="1000" dirty="0">
                          <a:effectLst/>
                          <a:latin typeface="+mn-lt"/>
                        </a:rPr>
                        <a:t>Water quality/Physical</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Structural</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Functional</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Ecosystem services/broad-scale proxies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extLst>
                  <a:ext uri="{0D108BD9-81ED-4DB2-BD59-A6C34878D82A}">
                    <a16:rowId xmlns:a16="http://schemas.microsoft.com/office/drawing/2014/main" xmlns="" val="10002"/>
                  </a:ext>
                </a:extLst>
              </a:tr>
              <a:tr h="243288">
                <a:tc>
                  <a:txBody>
                    <a:bodyPr/>
                    <a:lstStyle/>
                    <a:p>
                      <a:pPr>
                        <a:lnSpc>
                          <a:spcPct val="115000"/>
                        </a:lnSpc>
                      </a:pPr>
                      <a:endParaRPr lang="en-US" sz="1000">
                        <a:effectLst/>
                        <a:latin typeface="+mn-lt"/>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extLst>
                  <a:ext uri="{0D108BD9-81ED-4DB2-BD59-A6C34878D82A}">
                    <a16:rowId xmlns:a16="http://schemas.microsoft.com/office/drawing/2014/main" xmlns="" val="10003"/>
                  </a:ext>
                </a:extLst>
              </a:tr>
              <a:tr h="1057263">
                <a:tc>
                  <a:txBody>
                    <a:bodyPr/>
                    <a:lstStyle/>
                    <a:p>
                      <a:pPr marL="0" marR="0" algn="ctr">
                        <a:lnSpc>
                          <a:spcPct val="150000"/>
                        </a:lnSpc>
                        <a:spcBef>
                          <a:spcPts val="0"/>
                        </a:spcBef>
                        <a:spcAft>
                          <a:spcPts val="0"/>
                        </a:spcAft>
                      </a:pPr>
                      <a:r>
                        <a:rPr lang="en-US" sz="1000" dirty="0">
                          <a:effectLst/>
                          <a:latin typeface="+mn-lt"/>
                        </a:rPr>
                        <a:t>Types of pressure</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vert="vert270" anchor="ctr"/>
                </a:tc>
                <a:tc>
                  <a:txBody>
                    <a:bodyPr/>
                    <a:lstStyle/>
                    <a:p>
                      <a:pPr marL="0" marR="0" algn="ctr">
                        <a:lnSpc>
                          <a:spcPct val="150000"/>
                        </a:lnSpc>
                        <a:spcBef>
                          <a:spcPts val="0"/>
                        </a:spcBef>
                        <a:spcAft>
                          <a:spcPts val="0"/>
                        </a:spcAft>
                      </a:pPr>
                      <a:r>
                        <a:rPr lang="en-US" sz="1000" dirty="0">
                          <a:effectLst/>
                          <a:latin typeface="+mn-lt"/>
                        </a:rPr>
                        <a:t>Pollution</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Mostly fishing. Also pollution, multiple/cumulative pressures, no specific pressure (inside/outside MPAs)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Mostly fishing. Also pollution, multiple/cumulative pressures, no specific pressure (inside/outside MPAs)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Not often related to specific pressures/cumulative pressures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extLst>
                  <a:ext uri="{0D108BD9-81ED-4DB2-BD59-A6C34878D82A}">
                    <a16:rowId xmlns:a16="http://schemas.microsoft.com/office/drawing/2014/main" xmlns="" val="10004"/>
                  </a:ext>
                </a:extLst>
              </a:tr>
              <a:tr h="243288">
                <a:tc>
                  <a:txBody>
                    <a:bodyPr/>
                    <a:lstStyle/>
                    <a:p>
                      <a:pPr>
                        <a:lnSpc>
                          <a:spcPct val="115000"/>
                        </a:lnSpc>
                      </a:pPr>
                      <a:endParaRPr lang="en-US" sz="1000" dirty="0">
                        <a:effectLst/>
                        <a:latin typeface="+mn-lt"/>
                      </a:endParaRPr>
                    </a:p>
                  </a:txBody>
                  <a:tcPr marL="33020" marR="33020" marT="0" marB="0" vert="vert27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extLst>
                  <a:ext uri="{0D108BD9-81ED-4DB2-BD59-A6C34878D82A}">
                    <a16:rowId xmlns:a16="http://schemas.microsoft.com/office/drawing/2014/main" xmlns="" val="10005"/>
                  </a:ext>
                </a:extLst>
              </a:tr>
              <a:tr h="1599914">
                <a:tc>
                  <a:txBody>
                    <a:bodyPr/>
                    <a:lstStyle/>
                    <a:p>
                      <a:pPr marL="0" marR="0" algn="ctr">
                        <a:lnSpc>
                          <a:spcPct val="150000"/>
                        </a:lnSpc>
                        <a:spcBef>
                          <a:spcPts val="0"/>
                        </a:spcBef>
                        <a:spcAft>
                          <a:spcPts val="0"/>
                        </a:spcAft>
                      </a:pPr>
                      <a:r>
                        <a:rPr lang="en-US" sz="1000" dirty="0">
                          <a:effectLst/>
                          <a:latin typeface="+mn-lt"/>
                        </a:rPr>
                        <a:t>Type of data</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vert="vert270" anchor="ctr"/>
                </a:tc>
                <a:tc>
                  <a:txBody>
                    <a:bodyPr/>
                    <a:lstStyle/>
                    <a:p>
                      <a:pPr marL="0" marR="0" algn="ctr">
                        <a:lnSpc>
                          <a:spcPct val="150000"/>
                        </a:lnSpc>
                        <a:spcBef>
                          <a:spcPts val="0"/>
                        </a:spcBef>
                        <a:spcAft>
                          <a:spcPts val="0"/>
                        </a:spcAft>
                      </a:pPr>
                      <a:r>
                        <a:rPr lang="en-US" sz="1000" dirty="0">
                          <a:effectLst/>
                          <a:latin typeface="+mn-lt"/>
                        </a:rPr>
                        <a:t>Abiotic, </a:t>
                      </a:r>
                    </a:p>
                    <a:p>
                      <a:pPr marL="0" marR="0" algn="ctr">
                        <a:lnSpc>
                          <a:spcPct val="150000"/>
                        </a:lnSpc>
                        <a:spcBef>
                          <a:spcPts val="0"/>
                        </a:spcBef>
                        <a:spcAft>
                          <a:spcPts val="0"/>
                        </a:spcAft>
                      </a:pPr>
                      <a:r>
                        <a:rPr lang="en-US" sz="1000" dirty="0">
                          <a:effectLst/>
                          <a:latin typeface="+mn-lt"/>
                        </a:rPr>
                        <a:t>Algae (macro-algae and phytoplankton)</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Biological data. EBM - algae, invertebrates, fish, target species, fish stocks, keystone species, mammals, seabirds. One or multiple indicators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Biological traits - mostly invertebrates and fish</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a:txBody>
                    <a:bodyPr/>
                    <a:lstStyle/>
                    <a:p>
                      <a:pPr marL="0" marR="0" algn="ctr">
                        <a:lnSpc>
                          <a:spcPct val="150000"/>
                        </a:lnSpc>
                        <a:spcBef>
                          <a:spcPts val="0"/>
                        </a:spcBef>
                        <a:spcAft>
                          <a:spcPts val="0"/>
                        </a:spcAft>
                      </a:pPr>
                      <a:r>
                        <a:rPr lang="en-US" sz="1000" dirty="0">
                          <a:effectLst/>
                          <a:latin typeface="+mn-lt"/>
                        </a:rPr>
                        <a:t>Provisioning, supporting, regulating and cultural service data - e.g. seafood, nutrient cycling, tourism. </a:t>
                      </a:r>
                    </a:p>
                    <a:p>
                      <a:pPr marL="0" marR="0" algn="ctr">
                        <a:lnSpc>
                          <a:spcPct val="150000"/>
                        </a:lnSpc>
                        <a:spcBef>
                          <a:spcPts val="0"/>
                        </a:spcBef>
                        <a:spcAft>
                          <a:spcPts val="0"/>
                        </a:spcAft>
                      </a:pPr>
                      <a:r>
                        <a:rPr lang="en-US" sz="1000" dirty="0">
                          <a:effectLst/>
                          <a:latin typeface="+mn-lt"/>
                        </a:rPr>
                        <a:t>E.g. Ocean Health Index</a:t>
                      </a:r>
                    </a:p>
                    <a:p>
                      <a:pPr marL="0" marR="0" algn="ctr">
                        <a:lnSpc>
                          <a:spcPct val="150000"/>
                        </a:lnSpc>
                        <a:spcBef>
                          <a:spcPts val="0"/>
                        </a:spcBef>
                        <a:spcAft>
                          <a:spcPts val="0"/>
                        </a:spcAft>
                      </a:pPr>
                      <a:r>
                        <a:rPr lang="en-US" sz="1000" dirty="0">
                          <a:effectLst/>
                          <a:latin typeface="+mn-lt"/>
                        </a:rPr>
                        <a:t>Cumulative impacts</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extLst>
                  <a:ext uri="{0D108BD9-81ED-4DB2-BD59-A6C34878D82A}">
                    <a16:rowId xmlns:a16="http://schemas.microsoft.com/office/drawing/2014/main" xmlns="" val="10006"/>
                  </a:ext>
                </a:extLst>
              </a:tr>
              <a:tr h="243288">
                <a:tc>
                  <a:txBody>
                    <a:bodyPr/>
                    <a:lstStyle/>
                    <a:p>
                      <a:pPr>
                        <a:lnSpc>
                          <a:spcPct val="115000"/>
                        </a:lnSpc>
                      </a:pPr>
                      <a:endParaRPr lang="en-US" sz="1000" dirty="0">
                        <a:effectLst/>
                        <a:latin typeface="+mn-lt"/>
                      </a:endParaRPr>
                    </a:p>
                  </a:txBody>
                  <a:tcPr marL="33020" marR="33020" marT="0" marB="0" vert="vert27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tc>
                  <a:txBody>
                    <a:bodyPr/>
                    <a:lstStyle/>
                    <a:p>
                      <a:pPr marL="0" marR="0" algn="just">
                        <a:lnSpc>
                          <a:spcPct val="150000"/>
                        </a:lnSpc>
                        <a:spcBef>
                          <a:spcPts val="0"/>
                        </a:spcBef>
                        <a:spcAft>
                          <a:spcPts val="0"/>
                        </a:spcAft>
                      </a:pPr>
                      <a:r>
                        <a:rPr lang="en-US" sz="1000">
                          <a:effectLst/>
                          <a:latin typeface="+mn-lt"/>
                        </a:rPr>
                        <a:t> </a:t>
                      </a:r>
                      <a:endParaRPr lang="en-US" sz="1000">
                        <a:effectLst/>
                        <a:latin typeface="+mn-lt"/>
                        <a:ea typeface="Times New Roman" panose="02020603050405020304" pitchFamily="18" charset="0"/>
                        <a:cs typeface="Times New Roman" panose="02020603050405020304" pitchFamily="18" charset="0"/>
                      </a:endParaRPr>
                    </a:p>
                  </a:txBody>
                  <a:tcPr marL="33020" marR="33020" marT="0" marB="0" anchor="b"/>
                </a:tc>
                <a:extLst>
                  <a:ext uri="{0D108BD9-81ED-4DB2-BD59-A6C34878D82A}">
                    <a16:rowId xmlns:a16="http://schemas.microsoft.com/office/drawing/2014/main" xmlns="" val="10007"/>
                  </a:ext>
                </a:extLst>
              </a:tr>
              <a:tr h="514614">
                <a:tc>
                  <a:txBody>
                    <a:bodyPr/>
                    <a:lstStyle/>
                    <a:p>
                      <a:pPr marL="0" marR="0" algn="ctr">
                        <a:lnSpc>
                          <a:spcPct val="150000"/>
                        </a:lnSpc>
                        <a:spcBef>
                          <a:spcPts val="0"/>
                        </a:spcBef>
                        <a:spcAft>
                          <a:spcPts val="0"/>
                        </a:spcAft>
                      </a:pPr>
                      <a:r>
                        <a:rPr lang="en-US" sz="1000" dirty="0">
                          <a:effectLst/>
                          <a:latin typeface="+mn-lt"/>
                        </a:rPr>
                        <a:t>Scale</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vert="vert270" anchor="ctr"/>
                </a:tc>
                <a:tc>
                  <a:txBody>
                    <a:bodyPr/>
                    <a:lstStyle/>
                    <a:p>
                      <a:pPr marL="0" marR="0" algn="ctr">
                        <a:lnSpc>
                          <a:spcPct val="150000"/>
                        </a:lnSpc>
                        <a:spcBef>
                          <a:spcPts val="0"/>
                        </a:spcBef>
                        <a:spcAft>
                          <a:spcPts val="0"/>
                        </a:spcAft>
                      </a:pPr>
                      <a:r>
                        <a:rPr lang="en-US" sz="1000" dirty="0">
                          <a:effectLst/>
                          <a:latin typeface="+mn-lt"/>
                        </a:rPr>
                        <a:t>Local, national, regional, global (satellite data)</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gridSpan="2">
                  <a:txBody>
                    <a:bodyPr/>
                    <a:lstStyle/>
                    <a:p>
                      <a:pPr marL="0" marR="0" algn="ctr">
                        <a:lnSpc>
                          <a:spcPct val="150000"/>
                        </a:lnSpc>
                        <a:spcBef>
                          <a:spcPts val="0"/>
                        </a:spcBef>
                        <a:spcAft>
                          <a:spcPts val="0"/>
                        </a:spcAft>
                      </a:pPr>
                      <a:r>
                        <a:rPr lang="en-US" sz="1000" dirty="0">
                          <a:effectLst/>
                          <a:latin typeface="+mn-lt"/>
                        </a:rPr>
                        <a:t>Local (fine-scale), national, Regional/LME</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tc hMerge="1">
                  <a:txBody>
                    <a:bodyPr/>
                    <a:lstStyle/>
                    <a:p>
                      <a:endParaRPr lang="en-US"/>
                    </a:p>
                  </a:txBody>
                  <a:tcPr/>
                </a:tc>
                <a:tc>
                  <a:txBody>
                    <a:bodyPr/>
                    <a:lstStyle/>
                    <a:p>
                      <a:pPr marL="0" marR="0" algn="ctr">
                        <a:lnSpc>
                          <a:spcPct val="150000"/>
                        </a:lnSpc>
                        <a:spcBef>
                          <a:spcPts val="0"/>
                        </a:spcBef>
                        <a:spcAft>
                          <a:spcPts val="0"/>
                        </a:spcAft>
                      </a:pPr>
                      <a:r>
                        <a:rPr lang="en-US" sz="1000" dirty="0">
                          <a:effectLst/>
                          <a:latin typeface="+mn-lt"/>
                        </a:rPr>
                        <a:t>National, regional, global</a:t>
                      </a:r>
                      <a:endParaRPr lang="en-US" sz="1000" dirty="0">
                        <a:effectLst/>
                        <a:latin typeface="+mn-lt"/>
                        <a:ea typeface="Times New Roman" panose="02020603050405020304" pitchFamily="18" charset="0"/>
                        <a:cs typeface="Times New Roman" panose="02020603050405020304" pitchFamily="18" charset="0"/>
                      </a:endParaRPr>
                    </a:p>
                  </a:txBody>
                  <a:tcPr marL="33020" marR="33020" marT="0" marB="0" anchor="ctr"/>
                </a:tc>
                <a:extLst>
                  <a:ext uri="{0D108BD9-81ED-4DB2-BD59-A6C34878D82A}">
                    <a16:rowId xmlns:a16="http://schemas.microsoft.com/office/drawing/2014/main" xmlns="" val="10008"/>
                  </a:ext>
                </a:extLst>
              </a:tr>
            </a:tbl>
          </a:graphicData>
        </a:graphic>
      </p:graphicFrame>
      <p:pic>
        <p:nvPicPr>
          <p:cNvPr id="4100" name="Picture 4" descr="Kowalski">
            <a:extLst>
              <a:ext uri="{FF2B5EF4-FFF2-40B4-BE49-F238E27FC236}">
                <a16:creationId xmlns:a16="http://schemas.microsoft.com/office/drawing/2014/main" xmlns="" id="{AC336834-BEE0-43B2-AE10-09EE67D25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96078">
            <a:off x="157531" y="2368746"/>
            <a:ext cx="1611252" cy="1758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xmlns="" id="{B6564BAF-E4AA-4C89-9FEF-08E8260D23BB}"/>
              </a:ext>
            </a:extLst>
          </p:cNvPr>
          <p:cNvSpPr/>
          <p:nvPr/>
        </p:nvSpPr>
        <p:spPr>
          <a:xfrm>
            <a:off x="4217548" y="560439"/>
            <a:ext cx="1128712" cy="644099"/>
          </a:xfrm>
          <a:custGeom>
            <a:avLst/>
            <a:gdLst>
              <a:gd name="connsiteX0" fmla="*/ 359861 w 1128712"/>
              <a:gd name="connsiteY0" fmla="*/ 0 h 644099"/>
              <a:gd name="connsiteX1" fmla="*/ 106188 w 1128712"/>
              <a:gd name="connsiteY1" fmla="*/ 159282 h 644099"/>
              <a:gd name="connsiteX2" fmla="*/ 64893 w 1128712"/>
              <a:gd name="connsiteY2" fmla="*/ 584036 h 644099"/>
              <a:gd name="connsiteX3" fmla="*/ 637130 w 1128712"/>
              <a:gd name="connsiteY3" fmla="*/ 619432 h 644099"/>
              <a:gd name="connsiteX4" fmla="*/ 1114978 w 1128712"/>
              <a:gd name="connsiteY4" fmla="*/ 377558 h 644099"/>
              <a:gd name="connsiteX5" fmla="*/ 908501 w 1128712"/>
              <a:gd name="connsiteY5" fmla="*/ 17698 h 644099"/>
              <a:gd name="connsiteX6" fmla="*/ 0 w 1128712"/>
              <a:gd name="connsiteY6" fmla="*/ 159282 h 64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644099">
                <a:moveTo>
                  <a:pt x="359861" y="0"/>
                </a:moveTo>
                <a:cubicBezTo>
                  <a:pt x="257605" y="30971"/>
                  <a:pt x="155349" y="61943"/>
                  <a:pt x="106188" y="159282"/>
                </a:cubicBezTo>
                <a:cubicBezTo>
                  <a:pt x="57027" y="256621"/>
                  <a:pt x="-23597" y="507344"/>
                  <a:pt x="64893" y="584036"/>
                </a:cubicBezTo>
                <a:cubicBezTo>
                  <a:pt x="153383" y="660728"/>
                  <a:pt x="462116" y="653845"/>
                  <a:pt x="637130" y="619432"/>
                </a:cubicBezTo>
                <a:cubicBezTo>
                  <a:pt x="812144" y="585019"/>
                  <a:pt x="1069750" y="477847"/>
                  <a:pt x="1114978" y="377558"/>
                </a:cubicBezTo>
                <a:cubicBezTo>
                  <a:pt x="1160206" y="277269"/>
                  <a:pt x="1094331" y="54077"/>
                  <a:pt x="908501" y="17698"/>
                </a:cubicBezTo>
                <a:cubicBezTo>
                  <a:pt x="722671" y="-18681"/>
                  <a:pt x="361335" y="70300"/>
                  <a:pt x="0" y="1592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Freeform: Shape 4">
            <a:extLst>
              <a:ext uri="{FF2B5EF4-FFF2-40B4-BE49-F238E27FC236}">
                <a16:creationId xmlns:a16="http://schemas.microsoft.com/office/drawing/2014/main" xmlns="" id="{F3854FFE-00AA-4FF3-9034-A4A7E0E90515}"/>
              </a:ext>
            </a:extLst>
          </p:cNvPr>
          <p:cNvSpPr/>
          <p:nvPr/>
        </p:nvSpPr>
        <p:spPr>
          <a:xfrm>
            <a:off x="6075487" y="542741"/>
            <a:ext cx="989667" cy="595579"/>
          </a:xfrm>
          <a:custGeom>
            <a:avLst/>
            <a:gdLst>
              <a:gd name="connsiteX0" fmla="*/ 130143 w 989667"/>
              <a:gd name="connsiteY0" fmla="*/ 70792 h 595579"/>
              <a:gd name="connsiteX1" fmla="*/ 358 w 989667"/>
              <a:gd name="connsiteY1" fmla="*/ 265471 h 595579"/>
              <a:gd name="connsiteX2" fmla="*/ 165540 w 989667"/>
              <a:gd name="connsiteY2" fmla="*/ 554539 h 595579"/>
              <a:gd name="connsiteX3" fmla="*/ 513602 w 989667"/>
              <a:gd name="connsiteY3" fmla="*/ 578136 h 595579"/>
              <a:gd name="connsiteX4" fmla="*/ 950154 w 989667"/>
              <a:gd name="connsiteY4" fmla="*/ 407055 h 595579"/>
              <a:gd name="connsiteX5" fmla="*/ 861663 w 989667"/>
              <a:gd name="connsiteY5" fmla="*/ 88490 h 595579"/>
              <a:gd name="connsiteX6" fmla="*/ 358 w 989667"/>
              <a:gd name="connsiteY6" fmla="*/ 0 h 59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667" h="595579">
                <a:moveTo>
                  <a:pt x="130143" y="70792"/>
                </a:moveTo>
                <a:cubicBezTo>
                  <a:pt x="62301" y="127819"/>
                  <a:pt x="-5541" y="184847"/>
                  <a:pt x="358" y="265471"/>
                </a:cubicBezTo>
                <a:cubicBezTo>
                  <a:pt x="6257" y="346095"/>
                  <a:pt x="79999" y="502428"/>
                  <a:pt x="165540" y="554539"/>
                </a:cubicBezTo>
                <a:cubicBezTo>
                  <a:pt x="251081" y="606650"/>
                  <a:pt x="382833" y="602717"/>
                  <a:pt x="513602" y="578136"/>
                </a:cubicBezTo>
                <a:cubicBezTo>
                  <a:pt x="644371" y="553555"/>
                  <a:pt x="892144" y="488663"/>
                  <a:pt x="950154" y="407055"/>
                </a:cubicBezTo>
                <a:cubicBezTo>
                  <a:pt x="1008164" y="325447"/>
                  <a:pt x="1019962" y="156332"/>
                  <a:pt x="861663" y="88490"/>
                </a:cubicBezTo>
                <a:cubicBezTo>
                  <a:pt x="703364" y="20648"/>
                  <a:pt x="351861" y="10324"/>
                  <a:pt x="3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reeform: Shape 5">
            <a:extLst>
              <a:ext uri="{FF2B5EF4-FFF2-40B4-BE49-F238E27FC236}">
                <a16:creationId xmlns:a16="http://schemas.microsoft.com/office/drawing/2014/main" xmlns="" id="{691597C5-6223-4D14-98F2-FFEB923C48AF}"/>
              </a:ext>
            </a:extLst>
          </p:cNvPr>
          <p:cNvSpPr/>
          <p:nvPr/>
        </p:nvSpPr>
        <p:spPr>
          <a:xfrm>
            <a:off x="2321684" y="519143"/>
            <a:ext cx="1567226" cy="614893"/>
          </a:xfrm>
          <a:custGeom>
            <a:avLst/>
            <a:gdLst>
              <a:gd name="connsiteX0" fmla="*/ 769087 w 1567226"/>
              <a:gd name="connsiteY0" fmla="*/ 53094 h 614893"/>
              <a:gd name="connsiteX1" fmla="*/ 444623 w 1567226"/>
              <a:gd name="connsiteY1" fmla="*/ 112088 h 614893"/>
              <a:gd name="connsiteX2" fmla="*/ 78863 w 1567226"/>
              <a:gd name="connsiteY2" fmla="*/ 165182 h 614893"/>
              <a:gd name="connsiteX3" fmla="*/ 67064 w 1567226"/>
              <a:gd name="connsiteY3" fmla="*/ 471949 h 614893"/>
              <a:gd name="connsiteX4" fmla="*/ 816282 w 1567226"/>
              <a:gd name="connsiteY4" fmla="*/ 613533 h 614893"/>
              <a:gd name="connsiteX5" fmla="*/ 1500607 w 1567226"/>
              <a:gd name="connsiteY5" fmla="*/ 519143 h 614893"/>
              <a:gd name="connsiteX6" fmla="*/ 1447513 w 1567226"/>
              <a:gd name="connsiteY6" fmla="*/ 153383 h 614893"/>
              <a:gd name="connsiteX7" fmla="*/ 674697 w 1567226"/>
              <a:gd name="connsiteY7" fmla="*/ 0 h 61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226" h="614893">
                <a:moveTo>
                  <a:pt x="769087" y="53094"/>
                </a:moveTo>
                <a:cubicBezTo>
                  <a:pt x="664373" y="73250"/>
                  <a:pt x="559660" y="93407"/>
                  <a:pt x="444623" y="112088"/>
                </a:cubicBezTo>
                <a:cubicBezTo>
                  <a:pt x="329586" y="130769"/>
                  <a:pt x="141790" y="105205"/>
                  <a:pt x="78863" y="165182"/>
                </a:cubicBezTo>
                <a:cubicBezTo>
                  <a:pt x="15936" y="225159"/>
                  <a:pt x="-55839" y="397224"/>
                  <a:pt x="67064" y="471949"/>
                </a:cubicBezTo>
                <a:cubicBezTo>
                  <a:pt x="189967" y="546674"/>
                  <a:pt x="577358" y="605667"/>
                  <a:pt x="816282" y="613533"/>
                </a:cubicBezTo>
                <a:cubicBezTo>
                  <a:pt x="1055206" y="621399"/>
                  <a:pt x="1395402" y="595835"/>
                  <a:pt x="1500607" y="519143"/>
                </a:cubicBezTo>
                <a:cubicBezTo>
                  <a:pt x="1605812" y="442451"/>
                  <a:pt x="1585165" y="239907"/>
                  <a:pt x="1447513" y="153383"/>
                </a:cubicBezTo>
                <a:cubicBezTo>
                  <a:pt x="1309861" y="66859"/>
                  <a:pt x="992279" y="33429"/>
                  <a:pt x="67469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reeform: Shape 8">
            <a:extLst>
              <a:ext uri="{FF2B5EF4-FFF2-40B4-BE49-F238E27FC236}">
                <a16:creationId xmlns:a16="http://schemas.microsoft.com/office/drawing/2014/main" xmlns="" id="{4C8FBC77-DE72-49A9-9FD0-D6382EBA5D19}"/>
              </a:ext>
            </a:extLst>
          </p:cNvPr>
          <p:cNvSpPr/>
          <p:nvPr/>
        </p:nvSpPr>
        <p:spPr>
          <a:xfrm>
            <a:off x="7285704" y="438151"/>
            <a:ext cx="1828801" cy="695886"/>
          </a:xfrm>
          <a:custGeom>
            <a:avLst/>
            <a:gdLst>
              <a:gd name="connsiteX0" fmla="*/ 359861 w 1128712"/>
              <a:gd name="connsiteY0" fmla="*/ 0 h 644099"/>
              <a:gd name="connsiteX1" fmla="*/ 106188 w 1128712"/>
              <a:gd name="connsiteY1" fmla="*/ 159282 h 644099"/>
              <a:gd name="connsiteX2" fmla="*/ 64893 w 1128712"/>
              <a:gd name="connsiteY2" fmla="*/ 584036 h 644099"/>
              <a:gd name="connsiteX3" fmla="*/ 637130 w 1128712"/>
              <a:gd name="connsiteY3" fmla="*/ 619432 h 644099"/>
              <a:gd name="connsiteX4" fmla="*/ 1114978 w 1128712"/>
              <a:gd name="connsiteY4" fmla="*/ 377558 h 644099"/>
              <a:gd name="connsiteX5" fmla="*/ 908501 w 1128712"/>
              <a:gd name="connsiteY5" fmla="*/ 17698 h 644099"/>
              <a:gd name="connsiteX6" fmla="*/ 0 w 1128712"/>
              <a:gd name="connsiteY6" fmla="*/ 159282 h 64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644099">
                <a:moveTo>
                  <a:pt x="359861" y="0"/>
                </a:moveTo>
                <a:cubicBezTo>
                  <a:pt x="257605" y="30971"/>
                  <a:pt x="155349" y="61943"/>
                  <a:pt x="106188" y="159282"/>
                </a:cubicBezTo>
                <a:cubicBezTo>
                  <a:pt x="57027" y="256621"/>
                  <a:pt x="-23597" y="507344"/>
                  <a:pt x="64893" y="584036"/>
                </a:cubicBezTo>
                <a:cubicBezTo>
                  <a:pt x="153383" y="660728"/>
                  <a:pt x="462116" y="653845"/>
                  <a:pt x="637130" y="619432"/>
                </a:cubicBezTo>
                <a:cubicBezTo>
                  <a:pt x="812144" y="585019"/>
                  <a:pt x="1069750" y="477847"/>
                  <a:pt x="1114978" y="377558"/>
                </a:cubicBezTo>
                <a:cubicBezTo>
                  <a:pt x="1160206" y="277269"/>
                  <a:pt x="1094331" y="54077"/>
                  <a:pt x="908501" y="17698"/>
                </a:cubicBezTo>
                <a:cubicBezTo>
                  <a:pt x="722671" y="-18681"/>
                  <a:pt x="361335" y="70300"/>
                  <a:pt x="0" y="1592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xmlns="" id="{CA731D2E-19F8-4868-84C0-8828BA15FB57}"/>
              </a:ext>
            </a:extLst>
          </p:cNvPr>
          <p:cNvSpPr/>
          <p:nvPr/>
        </p:nvSpPr>
        <p:spPr>
          <a:xfrm>
            <a:off x="-27094" y="519143"/>
            <a:ext cx="1869716" cy="1454950"/>
          </a:xfrm>
          <a:prstGeom prst="rect">
            <a:avLst/>
          </a:prstGeom>
        </p:spPr>
        <p:txBody>
          <a:bodyPr wrap="square">
            <a:spAutoFit/>
          </a:bodyPr>
          <a:lstStyle/>
          <a:p>
            <a:pPr algn="ctr">
              <a:lnSpc>
                <a:spcPct val="107000"/>
              </a:lnSpc>
              <a:spcAft>
                <a:spcPts val="600"/>
              </a:spcAft>
            </a:pPr>
            <a:r>
              <a:rPr lang="en-GB" sz="2800" b="1" dirty="0">
                <a:latin typeface="Calibri" panose="020F0502020204030204" pitchFamily="34" charset="0"/>
                <a:ea typeface="Calibri" panose="020F0502020204030204" pitchFamily="34" charset="0"/>
                <a:cs typeface="Times New Roman" panose="02020603050405020304" pitchFamily="18" charset="0"/>
              </a:rPr>
              <a:t>Measuring Ocean Health</a:t>
            </a:r>
            <a:endParaRPr lang="en-ZA" sz="2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4" y="703326"/>
            <a:ext cx="8156446" cy="4078224"/>
          </a:xfrm>
          <a:prstGeom prst="rect">
            <a:avLst/>
          </a:prstGeom>
        </p:spPr>
      </p:pic>
      <p:sp>
        <p:nvSpPr>
          <p:cNvPr id="3" name="Title 2"/>
          <p:cNvSpPr>
            <a:spLocks noGrp="1"/>
          </p:cNvSpPr>
          <p:nvPr>
            <p:ph type="title"/>
          </p:nvPr>
        </p:nvSpPr>
        <p:spPr>
          <a:xfrm>
            <a:off x="152400" y="57150"/>
            <a:ext cx="8686800" cy="857250"/>
          </a:xfrm>
        </p:spPr>
        <p:txBody>
          <a:bodyPr>
            <a:normAutofit fontScale="90000"/>
          </a:bodyPr>
          <a:lstStyle/>
          <a:p>
            <a:r>
              <a:rPr lang="en-US" dirty="0"/>
              <a:t>Global cumulative human impact: 2013</a:t>
            </a:r>
          </a:p>
        </p:txBody>
      </p:sp>
      <p:sp>
        <p:nvSpPr>
          <p:cNvPr id="4" name="TextBox 3"/>
          <p:cNvSpPr txBox="1"/>
          <p:nvPr/>
        </p:nvSpPr>
        <p:spPr>
          <a:xfrm>
            <a:off x="6558940" y="4738073"/>
            <a:ext cx="2505814" cy="369332"/>
          </a:xfrm>
          <a:prstGeom prst="rect">
            <a:avLst/>
          </a:prstGeom>
          <a:noFill/>
          <a:ln>
            <a:noFill/>
          </a:ln>
          <a:effectLst/>
        </p:spPr>
        <p:txBody>
          <a:bodyPr wrap="none">
            <a:spAutoFit/>
          </a:bodyPr>
          <a:lstStyle>
            <a:defPPr marR="0" lvl="0" algn="l" rtl="0">
              <a:lnSpc>
                <a:spcPct val="100000"/>
              </a:lnSpc>
              <a:spcBef>
                <a:spcPts val="0"/>
              </a:spcBef>
              <a:spcAft>
                <a:spcPts val="0"/>
              </a:spcAft>
            </a:defPPr>
            <a:lvl1pPr>
              <a:defRPr sz="1800">
                <a:solidFill>
                  <a:schemeClr val="tx1"/>
                </a:solidFill>
                <a:latin typeface="Calibri" panose="020F0502020204030204" pitchFamily="34" charset="0"/>
                <a:ea typeface="ＭＳ Ｐゴシック" charset="0"/>
                <a:cs typeface="Calibri" panose="020F0502020204030204" pitchFamily="34" charset="0"/>
              </a:defRPr>
            </a:lvl1pPr>
            <a:lvl2pPr>
              <a:defRPr sz="2800">
                <a:solidFill>
                  <a:schemeClr val="bg1"/>
                </a:solidFill>
                <a:latin typeface="Arial" charset="0"/>
                <a:ea typeface="ＭＳ Ｐゴシック" charset="0"/>
              </a:defRPr>
            </a:lvl2pPr>
            <a:lvl3pPr>
              <a:defRPr sz="2400">
                <a:solidFill>
                  <a:schemeClr val="bg1"/>
                </a:solidFill>
                <a:latin typeface="Arial" charset="0"/>
                <a:ea typeface="ＭＳ Ｐゴシック" charset="0"/>
              </a:defRPr>
            </a:lvl3pPr>
            <a:lvl4pPr>
              <a:defRPr sz="2000">
                <a:solidFill>
                  <a:schemeClr val="bg1"/>
                </a:solidFill>
                <a:latin typeface="Arial" charset="0"/>
                <a:ea typeface="ＭＳ Ｐゴシック" charset="0"/>
              </a:defRPr>
            </a:lvl4pPr>
            <a:lvl5pPr>
              <a:defRPr sz="2000">
                <a:solidFill>
                  <a:schemeClr val="bg1"/>
                </a:solidFill>
                <a:latin typeface="Arial" charset="0"/>
                <a:ea typeface="ＭＳ Ｐゴシック" charset="0"/>
              </a:defRPr>
            </a:lvl5pPr>
            <a:lvl6pPr eaLnBrk="0" hangingPunct="0">
              <a:defRPr sz="2000">
                <a:solidFill>
                  <a:schemeClr val="bg1"/>
                </a:solidFill>
                <a:latin typeface="Arial" charset="0"/>
                <a:ea typeface="ＭＳ Ｐゴシック" charset="0"/>
              </a:defRPr>
            </a:lvl6pPr>
            <a:lvl7pPr eaLnBrk="0" hangingPunct="0">
              <a:defRPr sz="2000">
                <a:solidFill>
                  <a:schemeClr val="bg1"/>
                </a:solidFill>
                <a:latin typeface="Arial" charset="0"/>
                <a:ea typeface="ＭＳ Ｐゴシック" charset="0"/>
              </a:defRPr>
            </a:lvl7pPr>
            <a:lvl8pPr eaLnBrk="0" hangingPunct="0">
              <a:defRPr sz="2000">
                <a:solidFill>
                  <a:schemeClr val="bg1"/>
                </a:solidFill>
                <a:latin typeface="Arial" charset="0"/>
                <a:ea typeface="ＭＳ Ｐゴシック" charset="0"/>
              </a:defRPr>
            </a:lvl8pPr>
            <a:lvl9pPr eaLnBrk="0" hangingPunct="0">
              <a:defRPr sz="2000">
                <a:solidFill>
                  <a:schemeClr val="bg1"/>
                </a:solidFill>
                <a:latin typeface="Arial" charset="0"/>
                <a:ea typeface="ＭＳ Ｐゴシック" charset="0"/>
              </a:defRPr>
            </a:lvl9pPr>
          </a:lstStyle>
          <a:p>
            <a:r>
              <a:rPr lang="en-US" dirty="0"/>
              <a:t>Halpern et al. (in review)</a:t>
            </a:r>
          </a:p>
        </p:txBody>
      </p:sp>
      <p:sp>
        <p:nvSpPr>
          <p:cNvPr id="5" name="Text Box 13">
            <a:extLst>
              <a:ext uri="{FF2B5EF4-FFF2-40B4-BE49-F238E27FC236}">
                <a16:creationId xmlns:a16="http://schemas.microsoft.com/office/drawing/2014/main" xmlns="" id="{40750E49-0DC8-4216-87D7-49E14686F144}"/>
              </a:ext>
            </a:extLst>
          </p:cNvPr>
          <p:cNvSpPr txBox="1">
            <a:spLocks noChangeArrowheads="1"/>
          </p:cNvSpPr>
          <p:nvPr/>
        </p:nvSpPr>
        <p:spPr bwMode="auto">
          <a:xfrm>
            <a:off x="16042" y="4766180"/>
            <a:ext cx="28729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bg1"/>
                </a:solidFill>
                <a:latin typeface="Arial" charset="0"/>
                <a:ea typeface="ＭＳ Ｐゴシック" charset="0"/>
              </a:defRPr>
            </a:lvl1pPr>
            <a:lvl2pPr>
              <a:defRPr sz="2800">
                <a:solidFill>
                  <a:schemeClr val="bg1"/>
                </a:solidFill>
                <a:latin typeface="Arial" charset="0"/>
                <a:ea typeface="ＭＳ Ｐゴシック" charset="0"/>
              </a:defRPr>
            </a:lvl2pPr>
            <a:lvl3pPr>
              <a:defRPr sz="2400">
                <a:solidFill>
                  <a:schemeClr val="bg1"/>
                </a:solidFill>
                <a:latin typeface="Arial" charset="0"/>
                <a:ea typeface="ＭＳ Ｐゴシック" charset="0"/>
              </a:defRPr>
            </a:lvl3pPr>
            <a:lvl4pPr>
              <a:defRPr sz="2000">
                <a:solidFill>
                  <a:schemeClr val="bg1"/>
                </a:solidFill>
                <a:latin typeface="Arial" charset="0"/>
                <a:ea typeface="ＭＳ Ｐゴシック" charset="0"/>
              </a:defRPr>
            </a:lvl4pPr>
            <a:lvl5pPr>
              <a:defRPr sz="2000">
                <a:solidFill>
                  <a:schemeClr val="bg1"/>
                </a:solidFill>
                <a:latin typeface="Arial" charset="0"/>
                <a:ea typeface="ＭＳ Ｐゴシック" charset="0"/>
              </a:defRPr>
            </a:lvl5pPr>
            <a:lvl6pPr eaLnBrk="0" hangingPunct="0">
              <a:defRPr sz="2000">
                <a:solidFill>
                  <a:schemeClr val="bg1"/>
                </a:solidFill>
                <a:latin typeface="Arial" charset="0"/>
                <a:ea typeface="ＭＳ Ｐゴシック" charset="0"/>
              </a:defRPr>
            </a:lvl6pPr>
            <a:lvl7pPr eaLnBrk="0" hangingPunct="0">
              <a:defRPr sz="2000">
                <a:solidFill>
                  <a:schemeClr val="bg1"/>
                </a:solidFill>
                <a:latin typeface="Arial" charset="0"/>
                <a:ea typeface="ＭＳ Ｐゴシック" charset="0"/>
              </a:defRPr>
            </a:lvl7pPr>
            <a:lvl8pPr eaLnBrk="0" hangingPunct="0">
              <a:defRPr sz="2000">
                <a:solidFill>
                  <a:schemeClr val="bg1"/>
                </a:solidFill>
                <a:latin typeface="Arial" charset="0"/>
                <a:ea typeface="ＭＳ Ｐゴシック" charset="0"/>
              </a:defRPr>
            </a:lvl8pPr>
            <a:lvl9pPr eaLnBrk="0" hangingPunct="0">
              <a:defRPr sz="2000">
                <a:solidFill>
                  <a:schemeClr val="bg1"/>
                </a:solidFill>
                <a:latin typeface="Arial" charset="0"/>
                <a:ea typeface="ＭＳ Ｐゴシック" charset="0"/>
              </a:defRPr>
            </a:lvl9pPr>
          </a:lstStyle>
          <a:p>
            <a:pPr>
              <a:defRPr/>
            </a:pPr>
            <a:r>
              <a:rPr lang="en-US" sz="1800" dirty="0">
                <a:solidFill>
                  <a:schemeClr val="tx1"/>
                </a:solidFill>
                <a:latin typeface="Calibri" panose="020F0502020204030204" pitchFamily="34" charset="0"/>
                <a:cs typeface="Calibri" panose="020F0502020204030204" pitchFamily="34" charset="0"/>
              </a:rPr>
              <a:t>Halpern et al. (2008) </a:t>
            </a:r>
            <a:r>
              <a:rPr lang="en-US" sz="1800" i="1" dirty="0">
                <a:solidFill>
                  <a:schemeClr val="tx1"/>
                </a:solidFill>
                <a:latin typeface="Calibri" panose="020F0502020204030204" pitchFamily="34" charset="0"/>
                <a:cs typeface="Calibri" panose="020F0502020204030204" pitchFamily="34" charset="0"/>
              </a:rPr>
              <a:t>Science</a:t>
            </a:r>
          </a:p>
        </p:txBody>
      </p:sp>
    </p:spTree>
    <p:extLst>
      <p:ext uri="{BB962C8B-B14F-4D97-AF65-F5344CB8AC3E}">
        <p14:creationId xmlns:p14="http://schemas.microsoft.com/office/powerpoint/2010/main" val="3516616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61950"/>
            <a:ext cx="9144000" cy="4572000"/>
          </a:xfrm>
          <a:prstGeom prst="rect">
            <a:avLst/>
          </a:prstGeom>
        </p:spPr>
      </p:pic>
      <p:sp>
        <p:nvSpPr>
          <p:cNvPr id="4" name="TextBox 3"/>
          <p:cNvSpPr txBox="1"/>
          <p:nvPr/>
        </p:nvSpPr>
        <p:spPr>
          <a:xfrm>
            <a:off x="7086600" y="4835722"/>
            <a:ext cx="1989647"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Halpern et al. (in review)</a:t>
            </a:r>
          </a:p>
        </p:txBody>
      </p:sp>
    </p:spTree>
    <p:extLst>
      <p:ext uri="{BB962C8B-B14F-4D97-AF65-F5344CB8AC3E}">
        <p14:creationId xmlns:p14="http://schemas.microsoft.com/office/powerpoint/2010/main" val="1276444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FC40577-55E3-4AA8-93FE-3E21947774E2}"/>
              </a:ext>
            </a:extLst>
          </p:cNvPr>
          <p:cNvGrpSpPr/>
          <p:nvPr/>
        </p:nvGrpSpPr>
        <p:grpSpPr>
          <a:xfrm>
            <a:off x="1216680" y="0"/>
            <a:ext cx="7393920" cy="4787927"/>
            <a:chOff x="65381" y="654856"/>
            <a:chExt cx="8899107" cy="5729046"/>
          </a:xfrm>
        </p:grpSpPr>
        <p:pic>
          <p:nvPicPr>
            <p:cNvPr id="10242" name="Picture 2" descr="http://humanorigins.si.edu/sites/default/files/measures%20of%20the%20anthropocene.jpg"/>
            <p:cNvPicPr>
              <a:picLocks noChangeAspect="1" noChangeArrowheads="1"/>
            </p:cNvPicPr>
            <p:nvPr/>
          </p:nvPicPr>
          <p:blipFill rotWithShape="1">
            <a:blip r:embed="rId3">
              <a:extLst>
                <a:ext uri="{28A0092B-C50C-407E-A947-70E740481C1C}">
                  <a14:useLocalDpi xmlns:a14="http://schemas.microsoft.com/office/drawing/2010/main" val="0"/>
                </a:ext>
              </a:extLst>
            </a:blip>
            <a:srcRect r="2386"/>
            <a:stretch/>
          </p:blipFill>
          <p:spPr bwMode="auto">
            <a:xfrm>
              <a:off x="65381" y="654856"/>
              <a:ext cx="8899107" cy="5729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57765F37-2D3E-4009-93EE-0A8EC6CA7809}"/>
                </a:ext>
              </a:extLst>
            </p:cNvPr>
            <p:cNvSpPr/>
            <p:nvPr/>
          </p:nvSpPr>
          <p:spPr>
            <a:xfrm>
              <a:off x="649557" y="974980"/>
              <a:ext cx="7272808" cy="399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sp>
          <p:nvSpPr>
            <p:cNvPr id="10" name="Rectangle 9">
              <a:extLst>
                <a:ext uri="{FF2B5EF4-FFF2-40B4-BE49-F238E27FC236}">
                  <a16:creationId xmlns:a16="http://schemas.microsoft.com/office/drawing/2014/main" xmlns="" id="{33D6B791-E3EA-4E79-A941-5B8E12B6FCDC}"/>
                </a:ext>
              </a:extLst>
            </p:cNvPr>
            <p:cNvSpPr/>
            <p:nvPr/>
          </p:nvSpPr>
          <p:spPr>
            <a:xfrm>
              <a:off x="586947" y="1559157"/>
              <a:ext cx="5175178" cy="89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grpSp>
      <p:sp>
        <p:nvSpPr>
          <p:cNvPr id="8" name="Title 1">
            <a:extLst>
              <a:ext uri="{FF2B5EF4-FFF2-40B4-BE49-F238E27FC236}">
                <a16:creationId xmlns:a16="http://schemas.microsoft.com/office/drawing/2014/main" xmlns="" id="{A17B97C2-D319-41EE-B35C-B1690FFBA72A}"/>
              </a:ext>
            </a:extLst>
          </p:cNvPr>
          <p:cNvSpPr txBox="1">
            <a:spLocks/>
          </p:cNvSpPr>
          <p:nvPr/>
        </p:nvSpPr>
        <p:spPr>
          <a:xfrm>
            <a:off x="3849469" y="442528"/>
            <a:ext cx="2789282" cy="153765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000" b="1" dirty="0">
                <a:latin typeface="+mn-lt"/>
              </a:rPr>
              <a:t>Measures of the </a:t>
            </a:r>
            <a:r>
              <a:rPr lang="en-ZA" sz="3000" b="1" dirty="0" err="1">
                <a:latin typeface="+mn-lt"/>
              </a:rPr>
              <a:t>Anthropocence</a:t>
            </a:r>
            <a:r>
              <a:rPr lang="en-ZA" sz="3000" b="1" dirty="0">
                <a:latin typeface="+mn-lt"/>
              </a:rPr>
              <a:t>: 1750-2000</a:t>
            </a:r>
          </a:p>
        </p:txBody>
      </p:sp>
      <p:pic>
        <p:nvPicPr>
          <p:cNvPr id="3" name="Picture 2">
            <a:extLst>
              <a:ext uri="{FF2B5EF4-FFF2-40B4-BE49-F238E27FC236}">
                <a16:creationId xmlns:a16="http://schemas.microsoft.com/office/drawing/2014/main" xmlns="" id="{016CB6C3-458B-4BB2-8993-9196EC59BC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1000" y="112329"/>
            <a:ext cx="1989163" cy="245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xmlns="" id="{105A15C2-CE10-49AD-8482-8A0FA0785832}"/>
              </a:ext>
            </a:extLst>
          </p:cNvPr>
          <p:cNvSpPr/>
          <p:nvPr/>
        </p:nvSpPr>
        <p:spPr>
          <a:xfrm>
            <a:off x="2530034" y="4787927"/>
            <a:ext cx="5475071" cy="349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50" dirty="0">
                <a:solidFill>
                  <a:schemeClr val="tx1"/>
                </a:solidFill>
                <a:cs typeface="Cordia New" panose="020B0304020202020204" pitchFamily="34" charset="-34"/>
              </a:rPr>
              <a:t>New Scientist (Oct 20018); Global Change &amp; the Earth System (2004); IGBP</a:t>
            </a:r>
          </a:p>
        </p:txBody>
      </p:sp>
      <p:sp>
        <p:nvSpPr>
          <p:cNvPr id="4" name="TextBox 3">
            <a:extLst>
              <a:ext uri="{FF2B5EF4-FFF2-40B4-BE49-F238E27FC236}">
                <a16:creationId xmlns:a16="http://schemas.microsoft.com/office/drawing/2014/main" xmlns="" id="{4AE04303-BE4D-4F27-92E8-D8DF826E2645}"/>
              </a:ext>
            </a:extLst>
          </p:cNvPr>
          <p:cNvSpPr txBox="1"/>
          <p:nvPr/>
        </p:nvSpPr>
        <p:spPr>
          <a:xfrm>
            <a:off x="1552740" y="2873177"/>
            <a:ext cx="1322042" cy="230832"/>
          </a:xfrm>
          <a:prstGeom prst="rect">
            <a:avLst/>
          </a:prstGeom>
          <a:solidFill>
            <a:schemeClr val="bg1"/>
          </a:solidFill>
        </p:spPr>
        <p:txBody>
          <a:bodyPr wrap="square" rtlCol="0">
            <a:spAutoFit/>
          </a:bodyPr>
          <a:lstStyle>
            <a:defPPr>
              <a:defRPr lang="en-US"/>
            </a:defPPr>
            <a:lvl1pPr>
              <a:defRPr sz="1200" b="1"/>
            </a:lvl1pPr>
          </a:lstStyle>
          <a:p>
            <a:r>
              <a:rPr lang="en-ZA" sz="900" dirty="0">
                <a:latin typeface="+mn-lt"/>
                <a:cs typeface="Calibri" panose="020F0502020204030204" pitchFamily="34" charset="0"/>
              </a:rPr>
              <a:t>NH </a:t>
            </a:r>
            <a:r>
              <a:rPr lang="en-ZA" sz="900" dirty="0" err="1">
                <a:latin typeface="+mn-lt"/>
                <a:cs typeface="Calibri" panose="020F0502020204030204" pitchFamily="34" charset="0"/>
              </a:rPr>
              <a:t>avg</a:t>
            </a:r>
            <a:r>
              <a:rPr lang="en-ZA" sz="900" dirty="0">
                <a:latin typeface="+mn-lt"/>
                <a:cs typeface="Calibri" panose="020F0502020204030204" pitchFamily="34" charset="0"/>
              </a:rPr>
              <a:t> surface T</a:t>
            </a:r>
            <a:r>
              <a:rPr lang="en-ZA" sz="900" baseline="30000" dirty="0">
                <a:latin typeface="+mn-lt"/>
                <a:cs typeface="Calibri" panose="020F0502020204030204" pitchFamily="34" charset="0"/>
              </a:rPr>
              <a:t>o</a:t>
            </a:r>
          </a:p>
        </p:txBody>
      </p:sp>
      <p:sp>
        <p:nvSpPr>
          <p:cNvPr id="12" name="TextBox 11">
            <a:extLst>
              <a:ext uri="{FF2B5EF4-FFF2-40B4-BE49-F238E27FC236}">
                <a16:creationId xmlns:a16="http://schemas.microsoft.com/office/drawing/2014/main" xmlns="" id="{BCCB9562-3194-4E1C-A674-23F6376CBB73}"/>
              </a:ext>
            </a:extLst>
          </p:cNvPr>
          <p:cNvSpPr txBox="1"/>
          <p:nvPr/>
        </p:nvSpPr>
        <p:spPr>
          <a:xfrm rot="21273916">
            <a:off x="1630809" y="3578054"/>
            <a:ext cx="908590" cy="230832"/>
          </a:xfrm>
          <a:prstGeom prst="rect">
            <a:avLst/>
          </a:prstGeom>
          <a:solidFill>
            <a:schemeClr val="bg1"/>
          </a:solidFill>
        </p:spPr>
        <p:txBody>
          <a:bodyPr wrap="square" rtlCol="0">
            <a:spAutoFit/>
          </a:bodyPr>
          <a:lstStyle/>
          <a:p>
            <a:r>
              <a:rPr lang="en-ZA" sz="900" b="1" dirty="0">
                <a:latin typeface="+mn-lt"/>
                <a:cs typeface="Calibri" panose="020F0502020204030204" pitchFamily="34" charset="0"/>
              </a:rPr>
              <a:t>Population</a:t>
            </a:r>
          </a:p>
        </p:txBody>
      </p:sp>
      <p:sp>
        <p:nvSpPr>
          <p:cNvPr id="16" name="TextBox 15">
            <a:extLst>
              <a:ext uri="{FF2B5EF4-FFF2-40B4-BE49-F238E27FC236}">
                <a16:creationId xmlns:a16="http://schemas.microsoft.com/office/drawing/2014/main" xmlns="" id="{C8F3F319-9058-41DF-91B6-6858B90C5C80}"/>
              </a:ext>
            </a:extLst>
          </p:cNvPr>
          <p:cNvSpPr txBox="1"/>
          <p:nvPr/>
        </p:nvSpPr>
        <p:spPr>
          <a:xfrm rot="21273916">
            <a:off x="1630123" y="3868582"/>
            <a:ext cx="1213486" cy="230832"/>
          </a:xfrm>
          <a:prstGeom prst="rect">
            <a:avLst/>
          </a:prstGeom>
          <a:solidFill>
            <a:schemeClr val="bg1"/>
          </a:solidFill>
        </p:spPr>
        <p:txBody>
          <a:bodyPr wrap="square" rtlCol="0">
            <a:spAutoFit/>
          </a:bodyPr>
          <a:lstStyle/>
          <a:p>
            <a:r>
              <a:rPr lang="en-ZA" sz="900" b="1" dirty="0">
                <a:latin typeface="+mn-lt"/>
                <a:cs typeface="Calibri" panose="020F0502020204030204" pitchFamily="34" charset="0"/>
              </a:rPr>
              <a:t>CO2 concentration</a:t>
            </a:r>
          </a:p>
        </p:txBody>
      </p:sp>
      <p:sp>
        <p:nvSpPr>
          <p:cNvPr id="17" name="TextBox 16">
            <a:extLst>
              <a:ext uri="{FF2B5EF4-FFF2-40B4-BE49-F238E27FC236}">
                <a16:creationId xmlns:a16="http://schemas.microsoft.com/office/drawing/2014/main" xmlns="" id="{BCC0CF14-53B9-4F32-97F5-2F1E6755C702}"/>
              </a:ext>
            </a:extLst>
          </p:cNvPr>
          <p:cNvSpPr txBox="1"/>
          <p:nvPr/>
        </p:nvSpPr>
        <p:spPr>
          <a:xfrm rot="21271005">
            <a:off x="3677710" y="3904987"/>
            <a:ext cx="1724229" cy="213585"/>
          </a:xfrm>
          <a:prstGeom prst="rect">
            <a:avLst/>
          </a:prstGeom>
          <a:solidFill>
            <a:schemeClr val="bg1"/>
          </a:solidFill>
        </p:spPr>
        <p:txBody>
          <a:bodyPr wrap="square" rtlCol="0">
            <a:spAutoFit/>
          </a:bodyPr>
          <a:lstStyle>
            <a:defPPr>
              <a:defRPr lang="en-US"/>
            </a:defPPr>
            <a:lvl1pPr>
              <a:defRPr sz="1200" b="1"/>
            </a:lvl1pPr>
          </a:lstStyle>
          <a:p>
            <a:r>
              <a:rPr lang="en-ZA" sz="788" dirty="0">
                <a:latin typeface="+mn-lt"/>
                <a:cs typeface="Calibri" panose="020F0502020204030204" pitchFamily="34" charset="0"/>
              </a:rPr>
              <a:t>Lost tropical rainforest/woodland</a:t>
            </a:r>
          </a:p>
        </p:txBody>
      </p:sp>
      <p:sp>
        <p:nvSpPr>
          <p:cNvPr id="18" name="TextBox 17">
            <a:extLst>
              <a:ext uri="{FF2B5EF4-FFF2-40B4-BE49-F238E27FC236}">
                <a16:creationId xmlns:a16="http://schemas.microsoft.com/office/drawing/2014/main" xmlns="" id="{6957D73B-652B-4CEC-ACDF-2034644DC3A9}"/>
              </a:ext>
            </a:extLst>
          </p:cNvPr>
          <p:cNvSpPr txBox="1"/>
          <p:nvPr/>
        </p:nvSpPr>
        <p:spPr>
          <a:xfrm rot="21314072">
            <a:off x="5166625" y="3738206"/>
            <a:ext cx="441968" cy="146860"/>
          </a:xfrm>
          <a:prstGeom prst="rect">
            <a:avLst/>
          </a:prstGeom>
          <a:solidFill>
            <a:schemeClr val="bg1"/>
          </a:solidFill>
        </p:spPr>
        <p:txBody>
          <a:bodyPr wrap="square" lIns="54000" tIns="27000" rIns="54000" bIns="27000" rtlCol="0">
            <a:spAutoFit/>
          </a:bodyPr>
          <a:lstStyle>
            <a:defPPr>
              <a:defRPr lang="en-US"/>
            </a:defPPr>
            <a:lvl1pPr>
              <a:defRPr sz="1200" b="1"/>
            </a:lvl1pPr>
          </a:lstStyle>
          <a:p>
            <a:r>
              <a:rPr lang="en-ZA" sz="600" dirty="0">
                <a:latin typeface="+mn-lt"/>
                <a:cs typeface="Calibri" panose="020F0502020204030204" pitchFamily="34" charset="0"/>
              </a:rPr>
              <a:t>Water use</a:t>
            </a:r>
          </a:p>
        </p:txBody>
      </p:sp>
      <p:sp>
        <p:nvSpPr>
          <p:cNvPr id="19" name="TextBox 18">
            <a:extLst>
              <a:ext uri="{FF2B5EF4-FFF2-40B4-BE49-F238E27FC236}">
                <a16:creationId xmlns:a16="http://schemas.microsoft.com/office/drawing/2014/main" xmlns="" id="{95434625-482F-4D56-9084-140E09649350}"/>
              </a:ext>
            </a:extLst>
          </p:cNvPr>
          <p:cNvSpPr txBox="1"/>
          <p:nvPr/>
        </p:nvSpPr>
        <p:spPr>
          <a:xfrm rot="21314072">
            <a:off x="4396350" y="4222228"/>
            <a:ext cx="532594" cy="207749"/>
          </a:xfrm>
          <a:prstGeom prst="rect">
            <a:avLst/>
          </a:prstGeom>
          <a:solidFill>
            <a:schemeClr val="bg1"/>
          </a:solidFill>
        </p:spPr>
        <p:txBody>
          <a:bodyPr wrap="square" rtlCol="0">
            <a:spAutoFit/>
          </a:bodyPr>
          <a:lstStyle>
            <a:defPPr>
              <a:defRPr lang="en-US"/>
            </a:defPPr>
            <a:lvl1pPr>
              <a:defRPr sz="1200" b="1"/>
            </a:lvl1pPr>
          </a:lstStyle>
          <a:p>
            <a:r>
              <a:rPr lang="en-ZA" sz="750" dirty="0">
                <a:latin typeface="+mn-lt"/>
                <a:cs typeface="Calibri" panose="020F0502020204030204" pitchFamily="34" charset="0"/>
              </a:rPr>
              <a:t>GDP</a:t>
            </a:r>
          </a:p>
        </p:txBody>
      </p:sp>
    </p:spTree>
    <p:extLst>
      <p:ext uri="{BB962C8B-B14F-4D97-AF65-F5344CB8AC3E}">
        <p14:creationId xmlns:p14="http://schemas.microsoft.com/office/powerpoint/2010/main" val="3323857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228600" y="40586"/>
            <a:ext cx="8610600" cy="720641"/>
          </a:xfrm>
        </p:spPr>
        <p:txBody>
          <a:bodyPr vert="horz" lIns="91440" tIns="45720" rIns="91440" bIns="45720" rtlCol="0" anchor="ctr">
            <a:normAutofit fontScale="90000"/>
          </a:bodyPr>
          <a:lstStyle/>
          <a:p>
            <a:r>
              <a:rPr lang="en-US" dirty="0"/>
              <a:t>5 years later: change over time</a:t>
            </a:r>
          </a:p>
        </p:txBody>
      </p:sp>
      <p:pic>
        <p:nvPicPr>
          <p:cNvPr id="163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872" y="855166"/>
            <a:ext cx="7473639" cy="336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749" y="4288334"/>
            <a:ext cx="7529883" cy="53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686800" y="4572000"/>
            <a:ext cx="4572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98761" y="569416"/>
            <a:ext cx="4572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7391400" y="4835722"/>
            <a:ext cx="1685077"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Halpern et al. (2015)</a:t>
            </a:r>
          </a:p>
        </p:txBody>
      </p:sp>
    </p:spTree>
    <p:extLst>
      <p:ext uri="{BB962C8B-B14F-4D97-AF65-F5344CB8AC3E}">
        <p14:creationId xmlns:p14="http://schemas.microsoft.com/office/powerpoint/2010/main" val="1949971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a:grpSpLocks/>
          </p:cNvGrpSpPr>
          <p:nvPr/>
        </p:nvGrpSpPr>
        <p:grpSpPr bwMode="auto">
          <a:xfrm>
            <a:off x="0" y="-19050"/>
            <a:ext cx="9144000" cy="6324600"/>
            <a:chOff x="-152400" y="0"/>
            <a:chExt cx="9296400" cy="6858000"/>
          </a:xfrm>
        </p:grpSpPr>
        <p:pic>
          <p:nvPicPr>
            <p:cNvPr id="4" name="Picture 3" descr="SitkaHarbor_fin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3519430"/>
              <a:ext cx="9296400" cy="2099172"/>
            </a:xfrm>
            <a:prstGeom prst="rect">
              <a:avLst/>
            </a:prstGeom>
            <a:gradFill flip="none" rotWithShape="1">
              <a:gsLst>
                <a:gs pos="62000">
                  <a:srgbClr val="000000"/>
                </a:gs>
                <a:gs pos="100000">
                  <a:srgbClr val="000000">
                    <a:alpha val="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5400" dirty="0"/>
                <a:t>Ocean Health Index</a:t>
              </a:r>
            </a:p>
          </p:txBody>
        </p:sp>
      </p:grpSp>
    </p:spTree>
    <p:extLst>
      <p:ext uri="{BB962C8B-B14F-4D97-AF65-F5344CB8AC3E}">
        <p14:creationId xmlns:p14="http://schemas.microsoft.com/office/powerpoint/2010/main" val="1695400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 name="Shape 487"/>
          <p:cNvPicPr preferRelativeResize="0"/>
          <p:nvPr/>
        </p:nvPicPr>
        <p:blipFill rotWithShape="1">
          <a:blip r:embed="rId3">
            <a:alphaModFix/>
          </a:blip>
          <a:srcRect b="24998"/>
          <a:stretch/>
        </p:blipFill>
        <p:spPr>
          <a:xfrm>
            <a:off x="0" y="0"/>
            <a:ext cx="9144002" cy="5143499"/>
          </a:xfrm>
          <a:prstGeom prst="rect">
            <a:avLst/>
          </a:prstGeom>
          <a:noFill/>
          <a:ln>
            <a:noFill/>
          </a:ln>
        </p:spPr>
      </p:pic>
      <p:sp>
        <p:nvSpPr>
          <p:cNvPr id="2" name="Rectangle 1"/>
          <p:cNvSpPr/>
          <p:nvPr/>
        </p:nvSpPr>
        <p:spPr>
          <a:xfrm>
            <a:off x="0" y="0"/>
            <a:ext cx="9144002" cy="51435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299027" name="Content Placeholder 2"/>
          <p:cNvSpPr txBox="1">
            <a:spLocks/>
          </p:cNvSpPr>
          <p:nvPr/>
        </p:nvSpPr>
        <p:spPr bwMode="auto">
          <a:xfrm>
            <a:off x="0" y="894"/>
            <a:ext cx="9144000" cy="589656"/>
          </a:xfrm>
          <a:prstGeom prst="rect">
            <a:avLst/>
          </a:prstGeom>
          <a:noFill/>
          <a:ln>
            <a:noFill/>
          </a:ln>
        </p:spPr>
        <p:txBody>
          <a:bodyPr lIns="91438" tIns="45719" rIns="91438" bIns="45719"/>
          <a:lstStyle>
            <a:lvl1pPr marL="912813" indent="-912813"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eaLnBrk="0" hangingPunct="0">
              <a:spcBef>
                <a:spcPct val="20000"/>
              </a:spcBef>
            </a:pPr>
            <a:r>
              <a:rPr lang="es-ES" altLang="en-US" sz="3200" b="1" dirty="0">
                <a:solidFill>
                  <a:schemeClr val="bg1"/>
                </a:solidFill>
                <a:latin typeface="+mn-lt"/>
                <a:cs typeface="Calibri" panose="020F0502020204030204" pitchFamily="34" charset="0"/>
              </a:rPr>
              <a:t>10 Global </a:t>
            </a:r>
            <a:r>
              <a:rPr lang="es-ES" altLang="en-US" sz="3200" b="1" dirty="0" err="1">
                <a:solidFill>
                  <a:schemeClr val="bg1"/>
                </a:solidFill>
                <a:latin typeface="+mn-lt"/>
                <a:cs typeface="Calibri" panose="020F0502020204030204" pitchFamily="34" charset="0"/>
              </a:rPr>
              <a:t>Goals</a:t>
            </a:r>
            <a:r>
              <a:rPr lang="es-ES" altLang="en-US" sz="3200" b="1" dirty="0">
                <a:solidFill>
                  <a:schemeClr val="bg1"/>
                </a:solidFill>
                <a:latin typeface="+mn-lt"/>
                <a:cs typeface="Calibri" panose="020F0502020204030204" pitchFamily="34" charset="0"/>
              </a:rPr>
              <a:t> &amp; Sub-</a:t>
            </a:r>
            <a:r>
              <a:rPr lang="es-ES" altLang="en-US" sz="3200" b="1" dirty="0" err="1">
                <a:solidFill>
                  <a:schemeClr val="bg1"/>
                </a:solidFill>
                <a:latin typeface="+mn-lt"/>
                <a:cs typeface="Calibri" panose="020F0502020204030204" pitchFamily="34" charset="0"/>
              </a:rPr>
              <a:t>goals</a:t>
            </a:r>
            <a:endParaRPr lang="es-ES" altLang="en-US" sz="3200" b="1" dirty="0">
              <a:solidFill>
                <a:schemeClr val="bg1"/>
              </a:solidFill>
              <a:latin typeface="+mn-lt"/>
              <a:cs typeface="Calibri" panose="020F0502020204030204" pitchFamily="34" charset="0"/>
            </a:endParaRPr>
          </a:p>
        </p:txBody>
      </p:sp>
      <p:grpSp>
        <p:nvGrpSpPr>
          <p:cNvPr id="16" name="Group 15"/>
          <p:cNvGrpSpPr/>
          <p:nvPr/>
        </p:nvGrpSpPr>
        <p:grpSpPr>
          <a:xfrm>
            <a:off x="4969669" y="581025"/>
            <a:ext cx="4002881" cy="4400550"/>
            <a:chOff x="4969669" y="581025"/>
            <a:chExt cx="4002881" cy="4400550"/>
          </a:xfrm>
        </p:grpSpPr>
        <p:grpSp>
          <p:nvGrpSpPr>
            <p:cNvPr id="11" name="Group 10"/>
            <p:cNvGrpSpPr/>
            <p:nvPr/>
          </p:nvGrpSpPr>
          <p:grpSpPr>
            <a:xfrm>
              <a:off x="4972050" y="581025"/>
              <a:ext cx="4000500" cy="771525"/>
              <a:chOff x="4972050" y="485775"/>
              <a:chExt cx="4000500" cy="771525"/>
            </a:xfrm>
            <a:noFill/>
          </p:grpSpPr>
          <p:sp>
            <p:nvSpPr>
              <p:cNvPr id="45" name="Rectangle 44"/>
              <p:cNvSpPr/>
              <p:nvPr/>
            </p:nvSpPr>
            <p:spPr>
              <a:xfrm>
                <a:off x="5865614" y="600075"/>
                <a:ext cx="3106936"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rPr>
                  <a:t>Tourism</a:t>
                </a:r>
                <a:r>
                  <a:rPr lang="es-ES" altLang="en-US" sz="1800" b="1" dirty="0">
                    <a:solidFill>
                      <a:schemeClr val="bg1"/>
                    </a:solidFill>
                    <a:latin typeface="+mn-lt"/>
                  </a:rPr>
                  <a:t> and </a:t>
                </a:r>
                <a:r>
                  <a:rPr lang="es-ES" altLang="en-US" sz="1800" b="1" dirty="0" err="1">
                    <a:solidFill>
                      <a:schemeClr val="bg1"/>
                    </a:solidFill>
                    <a:latin typeface="+mn-lt"/>
                  </a:rPr>
                  <a:t>Recreation</a:t>
                </a:r>
                <a:endParaRPr lang="es-ES" altLang="en-US" sz="1800" b="1" dirty="0">
                  <a:solidFill>
                    <a:schemeClr val="bg1"/>
                  </a:solidFill>
                  <a:latin typeface="+mn-lt"/>
                </a:endParaRPr>
              </a:p>
            </p:txBody>
          </p:sp>
          <p:pic>
            <p:nvPicPr>
              <p:cNvPr id="2990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485775"/>
                <a:ext cx="766167"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4969669" y="3352800"/>
              <a:ext cx="3995142" cy="771525"/>
              <a:chOff x="4969669" y="3257550"/>
              <a:chExt cx="3995142" cy="771525"/>
            </a:xfrm>
            <a:noFill/>
          </p:grpSpPr>
          <p:sp>
            <p:nvSpPr>
              <p:cNvPr id="54" name="Rectangle 53"/>
              <p:cNvSpPr/>
              <p:nvPr/>
            </p:nvSpPr>
            <p:spPr>
              <a:xfrm>
                <a:off x="5857875" y="3359944"/>
                <a:ext cx="3106936"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Clean Waters</a:t>
                </a:r>
              </a:p>
            </p:txBody>
          </p:sp>
          <p:pic>
            <p:nvPicPr>
              <p:cNvPr id="299037" name="Picture 7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9669" y="3257550"/>
                <a:ext cx="773906"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p:nvPr/>
          </p:nvGrpSpPr>
          <p:grpSpPr>
            <a:xfrm>
              <a:off x="4972050" y="4210050"/>
              <a:ext cx="4000500" cy="771525"/>
              <a:chOff x="4972050" y="4114800"/>
              <a:chExt cx="4000500" cy="771525"/>
            </a:xfrm>
            <a:noFill/>
          </p:grpSpPr>
          <p:sp>
            <p:nvSpPr>
              <p:cNvPr id="55" name="Rectangle 54"/>
              <p:cNvSpPr/>
              <p:nvPr/>
            </p:nvSpPr>
            <p:spPr>
              <a:xfrm>
                <a:off x="5869781" y="4229100"/>
                <a:ext cx="1728788"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Biodiversity</a:t>
                </a:r>
              </a:p>
            </p:txBody>
          </p:sp>
          <p:sp>
            <p:nvSpPr>
              <p:cNvPr id="56" name="Rectangle 55"/>
              <p:cNvSpPr/>
              <p:nvPr/>
            </p:nvSpPr>
            <p:spPr>
              <a:xfrm>
                <a:off x="7615237" y="4229100"/>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Species</a:t>
                </a:r>
              </a:p>
            </p:txBody>
          </p:sp>
          <p:sp>
            <p:nvSpPr>
              <p:cNvPr id="57" name="Rectangle 56"/>
              <p:cNvSpPr/>
              <p:nvPr/>
            </p:nvSpPr>
            <p:spPr>
              <a:xfrm>
                <a:off x="7615237" y="4514850"/>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Habitats</a:t>
                </a:r>
              </a:p>
            </p:txBody>
          </p:sp>
          <p:pic>
            <p:nvPicPr>
              <p:cNvPr id="29902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4114800"/>
                <a:ext cx="766167"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5" name="Straight Connector 34"/>
              <p:cNvCxnSpPr/>
              <p:nvPr/>
            </p:nvCxnSpPr>
            <p:spPr>
              <a:xfrm>
                <a:off x="7584772" y="4212914"/>
                <a:ext cx="0" cy="609600"/>
              </a:xfrm>
              <a:prstGeom prst="line">
                <a:avLst/>
              </a:prstGeom>
              <a:grpFill/>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584772" y="4536981"/>
                <a:ext cx="1219200"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972050" y="2438400"/>
              <a:ext cx="3995738" cy="771525"/>
              <a:chOff x="4972050" y="2343150"/>
              <a:chExt cx="3995738" cy="771525"/>
            </a:xfrm>
            <a:noFill/>
          </p:grpSpPr>
          <p:sp>
            <p:nvSpPr>
              <p:cNvPr id="51" name="Rectangle 50"/>
              <p:cNvSpPr/>
              <p:nvPr/>
            </p:nvSpPr>
            <p:spPr>
              <a:xfrm>
                <a:off x="5857875" y="2428875"/>
                <a:ext cx="1728788"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Sense of Place</a:t>
                </a:r>
              </a:p>
            </p:txBody>
          </p:sp>
          <p:sp>
            <p:nvSpPr>
              <p:cNvPr id="52" name="Rectangle 51"/>
              <p:cNvSpPr/>
              <p:nvPr/>
            </p:nvSpPr>
            <p:spPr>
              <a:xfrm>
                <a:off x="7610475" y="2419350"/>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Iconic Spp</a:t>
                </a:r>
              </a:p>
            </p:txBody>
          </p:sp>
          <p:sp>
            <p:nvSpPr>
              <p:cNvPr id="53" name="Rectangle 52"/>
              <p:cNvSpPr/>
              <p:nvPr/>
            </p:nvSpPr>
            <p:spPr>
              <a:xfrm>
                <a:off x="7610475" y="2723555"/>
                <a:ext cx="1357313" cy="26372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Places</a:t>
                </a:r>
              </a:p>
            </p:txBody>
          </p:sp>
          <p:pic>
            <p:nvPicPr>
              <p:cNvPr id="29902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72050" y="2343150"/>
                <a:ext cx="766167"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a:xfrm>
                <a:off x="7589271" y="2398868"/>
                <a:ext cx="0" cy="609600"/>
              </a:xfrm>
              <a:prstGeom prst="line">
                <a:avLst/>
              </a:prstGeom>
              <a:grpFill/>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589271" y="2724150"/>
                <a:ext cx="1219200"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4972050" y="1524000"/>
              <a:ext cx="4000500" cy="771525"/>
              <a:chOff x="4972050" y="1428750"/>
              <a:chExt cx="4000500" cy="771525"/>
            </a:xfrm>
            <a:noFill/>
          </p:grpSpPr>
          <p:sp>
            <p:nvSpPr>
              <p:cNvPr id="48" name="Rectangle 47"/>
              <p:cNvSpPr/>
              <p:nvPr/>
            </p:nvSpPr>
            <p:spPr>
              <a:xfrm>
                <a:off x="5865614" y="1526381"/>
                <a:ext cx="1728788"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Livelihoods &amp; Economies</a:t>
                </a:r>
              </a:p>
            </p:txBody>
          </p:sp>
          <p:sp>
            <p:nvSpPr>
              <p:cNvPr id="49" name="Rectangle 48"/>
              <p:cNvSpPr/>
              <p:nvPr/>
            </p:nvSpPr>
            <p:spPr>
              <a:xfrm>
                <a:off x="7612856" y="1519238"/>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cs typeface="Calibri" panose="020F0502020204030204" pitchFamily="34" charset="0"/>
                  </a:rPr>
                  <a:t>Livelihoods</a:t>
                </a:r>
                <a:endParaRPr lang="es-ES" altLang="en-US" sz="1800" b="1" dirty="0">
                  <a:solidFill>
                    <a:schemeClr val="bg1"/>
                  </a:solidFill>
                  <a:latin typeface="+mn-lt"/>
                  <a:cs typeface="Calibri" panose="020F0502020204030204" pitchFamily="34" charset="0"/>
                </a:endParaRPr>
              </a:p>
            </p:txBody>
          </p:sp>
          <p:sp>
            <p:nvSpPr>
              <p:cNvPr id="50" name="Rectangle 49"/>
              <p:cNvSpPr/>
              <p:nvPr/>
            </p:nvSpPr>
            <p:spPr>
              <a:xfrm>
                <a:off x="7615237" y="1812131"/>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Economies</a:t>
                </a:r>
              </a:p>
            </p:txBody>
          </p:sp>
          <p:pic>
            <p:nvPicPr>
              <p:cNvPr id="29903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72050" y="1428750"/>
                <a:ext cx="768549"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7589271" y="1504950"/>
                <a:ext cx="0" cy="609600"/>
              </a:xfrm>
              <a:prstGeom prst="line">
                <a:avLst/>
              </a:prstGeom>
              <a:grpFill/>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589271" y="1809750"/>
                <a:ext cx="1219200"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642938" y="592931"/>
            <a:ext cx="4081462" cy="4417219"/>
            <a:chOff x="642938" y="592931"/>
            <a:chExt cx="4081462" cy="4417219"/>
          </a:xfrm>
        </p:grpSpPr>
        <p:grpSp>
          <p:nvGrpSpPr>
            <p:cNvPr id="7" name="Group 6"/>
            <p:cNvGrpSpPr/>
            <p:nvPr/>
          </p:nvGrpSpPr>
          <p:grpSpPr>
            <a:xfrm>
              <a:off x="645914" y="1524000"/>
              <a:ext cx="4049911" cy="771525"/>
              <a:chOff x="228600" y="1428750"/>
              <a:chExt cx="4049911" cy="771525"/>
            </a:xfrm>
            <a:noFill/>
          </p:grpSpPr>
          <p:sp>
            <p:nvSpPr>
              <p:cNvPr id="41" name="Rectangle 40"/>
              <p:cNvSpPr/>
              <p:nvPr/>
            </p:nvSpPr>
            <p:spPr>
              <a:xfrm>
                <a:off x="1171575" y="1514475"/>
                <a:ext cx="3106936"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Artisanal Fishing Opportunities</a:t>
                </a:r>
              </a:p>
            </p:txBody>
          </p:sp>
          <p:pic>
            <p:nvPicPr>
              <p:cNvPr id="299030"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428750"/>
                <a:ext cx="766167"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p:nvGrpSpPr>
          <p:grpSpPr>
            <a:xfrm>
              <a:off x="667941" y="3352800"/>
              <a:ext cx="4056459" cy="771525"/>
              <a:chOff x="250627" y="3257550"/>
              <a:chExt cx="4056459" cy="771525"/>
            </a:xfrm>
            <a:noFill/>
          </p:grpSpPr>
          <p:sp>
            <p:nvSpPr>
              <p:cNvPr id="43" name="Rectangle 42"/>
              <p:cNvSpPr/>
              <p:nvPr/>
            </p:nvSpPr>
            <p:spPr>
              <a:xfrm>
                <a:off x="1200150" y="3340894"/>
                <a:ext cx="3106936"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rPr>
                  <a:t>Carbon</a:t>
                </a:r>
                <a:r>
                  <a:rPr lang="es-ES" altLang="en-US" sz="1800" b="1" dirty="0">
                    <a:solidFill>
                      <a:schemeClr val="bg1"/>
                    </a:solidFill>
                    <a:latin typeface="+mn-lt"/>
                  </a:rPr>
                  <a:t> Storage</a:t>
                </a:r>
              </a:p>
            </p:txBody>
          </p:sp>
          <p:pic>
            <p:nvPicPr>
              <p:cNvPr id="299032"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0627" y="3257550"/>
                <a:ext cx="765572"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651272" y="4238625"/>
              <a:ext cx="4073128" cy="771525"/>
              <a:chOff x="233958" y="4143375"/>
              <a:chExt cx="4073128" cy="771525"/>
            </a:xfrm>
            <a:noFill/>
          </p:grpSpPr>
          <p:sp>
            <p:nvSpPr>
              <p:cNvPr id="44" name="Rectangle 43"/>
              <p:cNvSpPr/>
              <p:nvPr/>
            </p:nvSpPr>
            <p:spPr>
              <a:xfrm>
                <a:off x="1200150" y="4241602"/>
                <a:ext cx="3106936" cy="55899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a:solidFill>
                      <a:schemeClr val="bg1"/>
                    </a:solidFill>
                    <a:latin typeface="+mn-lt"/>
                  </a:rPr>
                  <a:t>Coastal Protection</a:t>
                </a:r>
              </a:p>
            </p:txBody>
          </p:sp>
          <p:pic>
            <p:nvPicPr>
              <p:cNvPr id="299033"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3958" y="4143375"/>
                <a:ext cx="766167"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642938" y="2438400"/>
              <a:ext cx="4064794" cy="771525"/>
              <a:chOff x="225624" y="2343150"/>
              <a:chExt cx="4064794" cy="771525"/>
            </a:xfrm>
            <a:noFill/>
          </p:grpSpPr>
          <p:sp>
            <p:nvSpPr>
              <p:cNvPr id="42" name="Rectangle 41"/>
              <p:cNvSpPr/>
              <p:nvPr/>
            </p:nvSpPr>
            <p:spPr>
              <a:xfrm>
                <a:off x="1183482" y="2428875"/>
                <a:ext cx="3106936" cy="5589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a:solidFill>
                      <a:schemeClr val="bg1"/>
                    </a:solidFill>
                    <a:latin typeface="+mn-lt"/>
                  </a:rPr>
                  <a:t>Natural </a:t>
                </a:r>
                <a:r>
                  <a:rPr lang="es-ES" altLang="en-US" sz="1800" b="1" dirty="0" err="1">
                    <a:solidFill>
                      <a:schemeClr val="bg1"/>
                    </a:solidFill>
                    <a:latin typeface="+mn-lt"/>
                  </a:rPr>
                  <a:t>Products</a:t>
                </a:r>
                <a:endParaRPr lang="es-ES" altLang="en-US" sz="1800" b="1" dirty="0">
                  <a:solidFill>
                    <a:schemeClr val="bg1"/>
                  </a:solidFill>
                  <a:latin typeface="+mn-lt"/>
                </a:endParaRPr>
              </a:p>
            </p:txBody>
          </p:sp>
          <p:pic>
            <p:nvPicPr>
              <p:cNvPr id="299036" name="Picture 7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5624" y="2343150"/>
                <a:ext cx="774501"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657820" y="592931"/>
              <a:ext cx="4045744" cy="771525"/>
              <a:chOff x="240506" y="497681"/>
              <a:chExt cx="4045744" cy="771525"/>
            </a:xfrm>
            <a:noFill/>
          </p:grpSpPr>
          <p:sp>
            <p:nvSpPr>
              <p:cNvPr id="40" name="Rectangle 39"/>
              <p:cNvSpPr/>
              <p:nvPr/>
            </p:nvSpPr>
            <p:spPr>
              <a:xfrm>
                <a:off x="1179314" y="610196"/>
                <a:ext cx="1728788" cy="55899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rPr>
                  <a:t>Food</a:t>
                </a:r>
                <a:r>
                  <a:rPr lang="es-ES" altLang="en-US" sz="1800" b="1" dirty="0">
                    <a:solidFill>
                      <a:schemeClr val="bg1"/>
                    </a:solidFill>
                    <a:latin typeface="+mn-lt"/>
                  </a:rPr>
                  <a:t> </a:t>
                </a:r>
                <a:r>
                  <a:rPr lang="es-ES" altLang="en-US" sz="1800" b="1" dirty="0" err="1">
                    <a:solidFill>
                      <a:schemeClr val="bg1"/>
                    </a:solidFill>
                    <a:latin typeface="+mn-lt"/>
                  </a:rPr>
                  <a:t>Provision</a:t>
                </a:r>
                <a:endParaRPr lang="es-ES" altLang="en-US" sz="1800" b="1" dirty="0">
                  <a:solidFill>
                    <a:schemeClr val="bg1"/>
                  </a:solidFill>
                  <a:latin typeface="+mn-lt"/>
                </a:endParaRPr>
              </a:p>
            </p:txBody>
          </p:sp>
          <p:sp>
            <p:nvSpPr>
              <p:cNvPr id="46" name="Rectangle 45"/>
              <p:cNvSpPr/>
              <p:nvPr/>
            </p:nvSpPr>
            <p:spPr>
              <a:xfrm>
                <a:off x="2928937" y="610196"/>
                <a:ext cx="1357313" cy="27324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rPr>
                  <a:t>Fisheries</a:t>
                </a:r>
                <a:endParaRPr lang="es-ES" altLang="en-US" sz="1800" b="1" dirty="0">
                  <a:solidFill>
                    <a:schemeClr val="bg1"/>
                  </a:solidFill>
                  <a:latin typeface="+mn-lt"/>
                </a:endParaRPr>
              </a:p>
            </p:txBody>
          </p:sp>
          <p:sp>
            <p:nvSpPr>
              <p:cNvPr id="47" name="Rectangle 46"/>
              <p:cNvSpPr/>
              <p:nvPr/>
            </p:nvSpPr>
            <p:spPr>
              <a:xfrm>
                <a:off x="2928937" y="904159"/>
                <a:ext cx="1357313" cy="2637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lvl1pPr algn="ctr">
                  <a:defRPr sz="5400">
                    <a:solidFill>
                      <a:srgbClr val="FFFFFF"/>
                    </a:solidFill>
                    <a:latin typeface="Gill Sans" charset="0"/>
                    <a:ea typeface="ヒラギノ角ゴ ProN W3" charset="-128"/>
                    <a:sym typeface="Gill Sans" charset="0"/>
                  </a:defRPr>
                </a:lvl1pPr>
                <a:lvl2pPr marL="742950" indent="-285750" algn="ctr">
                  <a:defRPr sz="5400">
                    <a:solidFill>
                      <a:srgbClr val="FFFFFF"/>
                    </a:solidFill>
                    <a:latin typeface="Gill Sans" charset="0"/>
                    <a:ea typeface="ヒラギノ角ゴ ProN W3" charset="-128"/>
                    <a:sym typeface="Gill Sans" charset="0"/>
                  </a:defRPr>
                </a:lvl2pPr>
                <a:lvl3pPr marL="1143000" indent="-228600" algn="ctr">
                  <a:defRPr sz="5400">
                    <a:solidFill>
                      <a:srgbClr val="FFFFFF"/>
                    </a:solidFill>
                    <a:latin typeface="Gill Sans" charset="0"/>
                    <a:ea typeface="ヒラギノ角ゴ ProN W3" charset="-128"/>
                    <a:sym typeface="Gill Sans" charset="0"/>
                  </a:defRPr>
                </a:lvl3pPr>
                <a:lvl4pPr marL="1600200" indent="-228600" algn="ctr">
                  <a:defRPr sz="5400">
                    <a:solidFill>
                      <a:srgbClr val="FFFFFF"/>
                    </a:solidFill>
                    <a:latin typeface="Gill Sans" charset="0"/>
                    <a:ea typeface="ヒラギノ角ゴ ProN W3" charset="-128"/>
                    <a:sym typeface="Gill Sans" charset="0"/>
                  </a:defRPr>
                </a:lvl4pPr>
                <a:lvl5pPr marL="2057400" indent="-228600" algn="ctr">
                  <a:defRPr sz="5400">
                    <a:solidFill>
                      <a:srgbClr val="FFFFFF"/>
                    </a:solidFill>
                    <a:latin typeface="Gill Sans" charset="0"/>
                    <a:ea typeface="ヒラギノ角ゴ ProN W3" charset="-128"/>
                    <a:sym typeface="Gill Sans" charset="0"/>
                  </a:defRPr>
                </a:lvl5pPr>
                <a:lvl6pPr marL="2514600" indent="-228600" algn="ctr" fontAlgn="base">
                  <a:spcBef>
                    <a:spcPct val="0"/>
                  </a:spcBef>
                  <a:spcAft>
                    <a:spcPct val="0"/>
                  </a:spcAft>
                  <a:defRPr sz="5400">
                    <a:solidFill>
                      <a:srgbClr val="FFFFFF"/>
                    </a:solidFill>
                    <a:latin typeface="Gill Sans" charset="0"/>
                    <a:ea typeface="ヒラギノ角ゴ ProN W3" charset="-128"/>
                    <a:sym typeface="Gill Sans" charset="0"/>
                  </a:defRPr>
                </a:lvl6pPr>
                <a:lvl7pPr marL="2971800" indent="-228600" algn="ctr" fontAlgn="base">
                  <a:spcBef>
                    <a:spcPct val="0"/>
                  </a:spcBef>
                  <a:spcAft>
                    <a:spcPct val="0"/>
                  </a:spcAft>
                  <a:defRPr sz="5400">
                    <a:solidFill>
                      <a:srgbClr val="FFFFFF"/>
                    </a:solidFill>
                    <a:latin typeface="Gill Sans" charset="0"/>
                    <a:ea typeface="ヒラギノ角ゴ ProN W3" charset="-128"/>
                    <a:sym typeface="Gill Sans" charset="0"/>
                  </a:defRPr>
                </a:lvl7pPr>
                <a:lvl8pPr marL="3429000" indent="-228600" algn="ctr" fontAlgn="base">
                  <a:spcBef>
                    <a:spcPct val="0"/>
                  </a:spcBef>
                  <a:spcAft>
                    <a:spcPct val="0"/>
                  </a:spcAft>
                  <a:defRPr sz="5400">
                    <a:solidFill>
                      <a:srgbClr val="FFFFFF"/>
                    </a:solidFill>
                    <a:latin typeface="Gill Sans" charset="0"/>
                    <a:ea typeface="ヒラギノ角ゴ ProN W3" charset="-128"/>
                    <a:sym typeface="Gill Sans" charset="0"/>
                  </a:defRPr>
                </a:lvl8pPr>
                <a:lvl9pPr marL="3886200" indent="-228600" algn="ctr" fontAlgn="base">
                  <a:spcBef>
                    <a:spcPct val="0"/>
                  </a:spcBef>
                  <a:spcAft>
                    <a:spcPct val="0"/>
                  </a:spcAft>
                  <a:defRPr sz="5400">
                    <a:solidFill>
                      <a:srgbClr val="FFFFFF"/>
                    </a:solidFill>
                    <a:latin typeface="Gill Sans" charset="0"/>
                    <a:ea typeface="ヒラギノ角ゴ ProN W3" charset="-128"/>
                    <a:sym typeface="Gill Sans" charset="0"/>
                  </a:defRPr>
                </a:lvl9pPr>
              </a:lstStyle>
              <a:p>
                <a:pPr algn="l"/>
                <a:r>
                  <a:rPr lang="es-ES" altLang="en-US" sz="1800" b="1" dirty="0" err="1">
                    <a:solidFill>
                      <a:schemeClr val="bg1"/>
                    </a:solidFill>
                    <a:latin typeface="+mn-lt"/>
                    <a:cs typeface="Calibri" panose="020F0502020204030204" pitchFamily="34" charset="0"/>
                  </a:rPr>
                  <a:t>Mariculture</a:t>
                </a:r>
                <a:endParaRPr lang="es-ES" altLang="en-US" sz="1800" b="1" dirty="0">
                  <a:solidFill>
                    <a:schemeClr val="bg1"/>
                  </a:solidFill>
                  <a:latin typeface="+mn-lt"/>
                  <a:cs typeface="Calibri" panose="020F0502020204030204" pitchFamily="34" charset="0"/>
                </a:endParaRPr>
              </a:p>
            </p:txBody>
          </p:sp>
          <p:pic>
            <p:nvPicPr>
              <p:cNvPr id="299035" name="Picture 7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0506" y="497681"/>
                <a:ext cx="769144" cy="771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2905843" y="590550"/>
                <a:ext cx="0" cy="609600"/>
              </a:xfrm>
              <a:prstGeom prst="line">
                <a:avLst/>
              </a:prstGeom>
              <a:grpFill/>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905843" y="920345"/>
                <a:ext cx="1219200"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30231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8999" b="-8999"/>
          </a:stretch>
        </a:blipFill>
        <a:effectLst/>
      </p:bgPr>
    </p:bg>
    <p:spTree>
      <p:nvGrpSpPr>
        <p:cNvPr id="1" name="Shape 120"/>
        <p:cNvGrpSpPr/>
        <p:nvPr/>
      </p:nvGrpSpPr>
      <p:grpSpPr>
        <a:xfrm>
          <a:off x="0" y="0"/>
          <a:ext cx="0" cy="0"/>
          <a:chOff x="0" y="0"/>
          <a:chExt cx="0" cy="0"/>
        </a:xfrm>
      </p:grpSpPr>
      <p:sp>
        <p:nvSpPr>
          <p:cNvPr id="121" name="Shape 121"/>
          <p:cNvSpPr/>
          <p:nvPr/>
        </p:nvSpPr>
        <p:spPr>
          <a:xfrm>
            <a:off x="-801885" y="-158353"/>
            <a:ext cx="10762200" cy="5817300"/>
          </a:xfrm>
          <a:prstGeom prst="rect">
            <a:avLst/>
          </a:prstGeom>
          <a:solidFill>
            <a:srgbClr val="040611">
              <a:alpha val="50980"/>
            </a:srgbClr>
          </a:solidFill>
          <a:ln>
            <a:noFill/>
          </a:ln>
        </p:spPr>
        <p:txBody>
          <a:bodyPr lIns="0" tIns="0" rIns="0" bIns="0" anchor="t" anchorCtr="0">
            <a:noAutofit/>
          </a:bodyPr>
          <a:lstStyle/>
          <a:p>
            <a:pPr marL="0" marR="0" lvl="0" indent="0" algn="ctr" rtl="0">
              <a:lnSpc>
                <a:spcPct val="100000"/>
              </a:lnSpc>
              <a:spcBef>
                <a:spcPts val="0"/>
              </a:spcBef>
              <a:spcAft>
                <a:spcPts val="0"/>
              </a:spcAft>
              <a:buClr>
                <a:srgbClr val="FFFFFF"/>
              </a:buClr>
              <a:buFont typeface="Gill Sans"/>
              <a:buNone/>
            </a:pPr>
            <a:endParaRPr sz="5400" b="0" i="0" u="none" strike="noStrike" cap="none" dirty="0">
              <a:solidFill>
                <a:srgbClr val="FFFFFF"/>
              </a:solidFill>
              <a:latin typeface="Calibri" panose="020F0502020204030204" pitchFamily="34" charset="0"/>
              <a:ea typeface="Gill Sans"/>
              <a:cs typeface="Calibri" panose="020F0502020204030204" pitchFamily="34" charset="0"/>
              <a:sym typeface="Gill Sans"/>
            </a:endParaRPr>
          </a:p>
        </p:txBody>
      </p:sp>
      <p:sp>
        <p:nvSpPr>
          <p:cNvPr id="122" name="Shape 122"/>
          <p:cNvSpPr txBox="1"/>
          <p:nvPr/>
        </p:nvSpPr>
        <p:spPr>
          <a:xfrm>
            <a:off x="609600" y="895350"/>
            <a:ext cx="8240400" cy="3962400"/>
          </a:xfrm>
          <a:prstGeom prst="rect">
            <a:avLst/>
          </a:prstGeom>
          <a:noFill/>
          <a:ln>
            <a:noFill/>
          </a:ln>
        </p:spPr>
        <p:txBody>
          <a:bodyPr lIns="91425" tIns="91425" rIns="91425" bIns="91425" anchor="t" anchorCtr="0">
            <a:noAutofit/>
          </a:bodyPr>
          <a:lstStyle/>
          <a:p>
            <a:pPr marL="457200" lvl="0" indent="-431800" rtl="0">
              <a:lnSpc>
                <a:spcPct val="150000"/>
              </a:lnSpc>
              <a:spcBef>
                <a:spcPts val="0"/>
              </a:spcBef>
              <a:buClr>
                <a:srgbClr val="CCCCCC"/>
              </a:buClr>
              <a:buSzPct val="100000"/>
              <a:buFont typeface="Average"/>
              <a:buChar char="●"/>
            </a:pPr>
            <a:r>
              <a:rPr lang="en" sz="3200" b="1" dirty="0">
                <a:solidFill>
                  <a:srgbClr val="CCCCCC"/>
                </a:solidFill>
                <a:latin typeface="Calibri" panose="020F0502020204030204" pitchFamily="34" charset="0"/>
                <a:ea typeface="Average"/>
                <a:cs typeface="Calibri" panose="020F0502020204030204" pitchFamily="34" charset="0"/>
                <a:sym typeface="Average"/>
              </a:rPr>
              <a:t>Capture the human-ocean coupled system </a:t>
            </a:r>
          </a:p>
          <a:p>
            <a:pPr marL="457200" lvl="0" indent="-431800" rtl="0">
              <a:lnSpc>
                <a:spcPct val="150000"/>
              </a:lnSpc>
              <a:spcBef>
                <a:spcPts val="0"/>
              </a:spcBef>
              <a:buClr>
                <a:srgbClr val="CCCCCC"/>
              </a:buClr>
              <a:buSzPct val="100000"/>
              <a:buFont typeface="Average"/>
              <a:buChar char="●"/>
            </a:pPr>
            <a:r>
              <a:rPr lang="en" sz="3200" b="1" dirty="0" smtClean="0">
                <a:solidFill>
                  <a:srgbClr val="CCCCCC"/>
                </a:solidFill>
                <a:latin typeface="Calibri" panose="020F0502020204030204" pitchFamily="34" charset="0"/>
                <a:ea typeface="Average"/>
                <a:cs typeface="Calibri" panose="020F0502020204030204" pitchFamily="34" charset="0"/>
                <a:sym typeface="Average"/>
              </a:rPr>
              <a:t>Easy-to-understand </a:t>
            </a:r>
            <a:r>
              <a:rPr lang="en" sz="3200" b="1" dirty="0">
                <a:solidFill>
                  <a:srgbClr val="CCCCCC"/>
                </a:solidFill>
                <a:latin typeface="Calibri" panose="020F0502020204030204" pitchFamily="34" charset="0"/>
                <a:ea typeface="Average"/>
                <a:cs typeface="Calibri" panose="020F0502020204030204" pitchFamily="34" charset="0"/>
                <a:sym typeface="Average"/>
              </a:rPr>
              <a:t>metrics</a:t>
            </a:r>
          </a:p>
          <a:p>
            <a:pPr marL="457200" lvl="0" indent="-431800" rtl="0">
              <a:lnSpc>
                <a:spcPct val="150000"/>
              </a:lnSpc>
              <a:spcBef>
                <a:spcPts val="0"/>
              </a:spcBef>
              <a:buClr>
                <a:srgbClr val="CCCCCC"/>
              </a:buClr>
              <a:buSzPct val="100000"/>
              <a:buFont typeface="Average"/>
              <a:buChar char="●"/>
            </a:pPr>
            <a:r>
              <a:rPr lang="en" sz="3200" b="1" dirty="0">
                <a:solidFill>
                  <a:srgbClr val="CCCCCC"/>
                </a:solidFill>
                <a:latin typeface="Calibri" panose="020F0502020204030204" pitchFamily="34" charset="0"/>
                <a:ea typeface="Average"/>
                <a:cs typeface="Calibri" panose="020F0502020204030204" pitchFamily="34" charset="0"/>
                <a:sym typeface="Average"/>
              </a:rPr>
              <a:t>Incorporate sustainability into all indicators</a:t>
            </a:r>
          </a:p>
          <a:p>
            <a:pPr marL="457200" lvl="0" indent="-431800" rtl="0">
              <a:lnSpc>
                <a:spcPct val="150000"/>
              </a:lnSpc>
              <a:spcBef>
                <a:spcPts val="0"/>
              </a:spcBef>
              <a:buClr>
                <a:srgbClr val="CCCCCC"/>
              </a:buClr>
              <a:buSzPct val="100000"/>
              <a:buFont typeface="Average"/>
              <a:buChar char="●"/>
            </a:pPr>
            <a:r>
              <a:rPr lang="en" sz="3200" b="1" dirty="0">
                <a:solidFill>
                  <a:srgbClr val="CCCCCC"/>
                </a:solidFill>
                <a:latin typeface="Calibri" panose="020F0502020204030204" pitchFamily="34" charset="0"/>
                <a:ea typeface="Average"/>
                <a:cs typeface="Calibri" panose="020F0502020204030204" pitchFamily="34" charset="0"/>
                <a:sym typeface="Average"/>
              </a:rPr>
              <a:t>Track progress through time</a:t>
            </a:r>
          </a:p>
          <a:p>
            <a:pPr marL="457200" lvl="0" indent="-431800" rtl="0">
              <a:lnSpc>
                <a:spcPct val="150000"/>
              </a:lnSpc>
              <a:spcBef>
                <a:spcPts val="0"/>
              </a:spcBef>
              <a:buClr>
                <a:srgbClr val="CCCCCC"/>
              </a:buClr>
              <a:buSzPct val="100000"/>
              <a:buFont typeface="Average"/>
              <a:buChar char="●"/>
            </a:pPr>
            <a:r>
              <a:rPr lang="en" sz="3200" b="1" dirty="0">
                <a:solidFill>
                  <a:srgbClr val="CCCCCC"/>
                </a:solidFill>
                <a:latin typeface="Calibri" panose="020F0502020204030204" pitchFamily="34" charset="0"/>
                <a:ea typeface="Average"/>
                <a:cs typeface="Calibri" panose="020F0502020204030204" pitchFamily="34" charset="0"/>
                <a:sym typeface="Average"/>
              </a:rPr>
              <a:t>Stimulate actions to improve ocean health</a:t>
            </a:r>
          </a:p>
          <a:p>
            <a:pPr lvl="0" rtl="0">
              <a:lnSpc>
                <a:spcPct val="150000"/>
              </a:lnSpc>
              <a:spcBef>
                <a:spcPts val="0"/>
              </a:spcBef>
              <a:buNone/>
            </a:pPr>
            <a:endParaRPr sz="3200" b="1" dirty="0">
              <a:solidFill>
                <a:srgbClr val="CCCCCC"/>
              </a:solidFill>
              <a:latin typeface="Calibri" panose="020F0502020204030204" pitchFamily="34" charset="0"/>
              <a:ea typeface="Average"/>
              <a:cs typeface="Calibri" panose="020F0502020204030204" pitchFamily="34" charset="0"/>
              <a:sym typeface="Average"/>
            </a:endParaRPr>
          </a:p>
        </p:txBody>
      </p:sp>
      <p:sp>
        <p:nvSpPr>
          <p:cNvPr id="123" name="Shape 123"/>
          <p:cNvSpPr txBox="1"/>
          <p:nvPr/>
        </p:nvSpPr>
        <p:spPr>
          <a:xfrm>
            <a:off x="1600200" y="0"/>
            <a:ext cx="5539200" cy="958200"/>
          </a:xfrm>
          <a:prstGeom prst="rect">
            <a:avLst/>
          </a:prstGeom>
          <a:noFill/>
          <a:ln>
            <a:noFill/>
          </a:ln>
        </p:spPr>
        <p:txBody>
          <a:bodyPr lIns="91425" tIns="91425" rIns="91425" bIns="91425" anchor="t" anchorCtr="0">
            <a:noAutofit/>
          </a:bodyPr>
          <a:lstStyle/>
          <a:p>
            <a:pPr lvl="0" algn="ctr">
              <a:spcBef>
                <a:spcPts val="0"/>
              </a:spcBef>
              <a:buNone/>
            </a:pPr>
            <a:r>
              <a:rPr lang="en" sz="4800" b="1" dirty="0">
                <a:solidFill>
                  <a:srgbClr val="D9D9D9"/>
                </a:solidFill>
                <a:latin typeface="Calibri" panose="020F0502020204030204" pitchFamily="34" charset="0"/>
                <a:ea typeface="Average"/>
                <a:cs typeface="Calibri" panose="020F0502020204030204" pitchFamily="34" charset="0"/>
                <a:sym typeface="Average"/>
              </a:rPr>
              <a:t>Main Objectives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0972800" cy="10972800"/>
          </a:xfrm>
          <a:prstGeom prst="rect">
            <a:avLst/>
          </a:prstGeom>
        </p:spPr>
      </p:pic>
      <p:sp>
        <p:nvSpPr>
          <p:cNvPr id="353" name="Shape 353"/>
          <p:cNvSpPr txBox="1"/>
          <p:nvPr/>
        </p:nvSpPr>
        <p:spPr>
          <a:xfrm>
            <a:off x="3962400" y="438150"/>
            <a:ext cx="3714750" cy="762000"/>
          </a:xfrm>
          <a:prstGeom prst="rect">
            <a:avLst/>
          </a:prstGeom>
          <a:solidFill>
            <a:schemeClr val="bg1"/>
          </a:solidFill>
          <a:ln>
            <a:noFill/>
          </a:ln>
        </p:spPr>
        <p:txBody>
          <a:bodyPr lIns="34275" tIns="17125" rIns="34275" bIns="171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3000" b="1" i="0" u="none" strike="noStrike" cap="none" dirty="0">
                <a:solidFill>
                  <a:srgbClr val="434343"/>
                </a:solidFill>
                <a:latin typeface="Calibri" panose="020F0502020204030204" pitchFamily="34" charset="0"/>
                <a:ea typeface="Average"/>
                <a:cs typeface="Calibri" panose="020F0502020204030204" pitchFamily="34" charset="0"/>
                <a:sym typeface="Average"/>
              </a:rPr>
              <a:t>201</a:t>
            </a:r>
            <a:r>
              <a:rPr lang="en" sz="3000" b="1" dirty="0">
                <a:solidFill>
                  <a:srgbClr val="434343"/>
                </a:solidFill>
                <a:latin typeface="Calibri" panose="020F0502020204030204" pitchFamily="34" charset="0"/>
                <a:ea typeface="Average"/>
                <a:cs typeface="Calibri" panose="020F0502020204030204" pitchFamily="34" charset="0"/>
                <a:sym typeface="Average"/>
              </a:rPr>
              <a:t>8 Index scores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
            <a:ext cx="2895600" cy="213513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81400" y="2679543"/>
            <a:ext cx="4884600" cy="2437584"/>
            <a:chOff x="3581400" y="2679543"/>
            <a:chExt cx="4884600" cy="2437584"/>
          </a:xfrm>
        </p:grpSpPr>
        <p:pic>
          <p:nvPicPr>
            <p:cNvPr id="4" name="Picture 3">
              <a:extLst>
                <a:ext uri="{FF2B5EF4-FFF2-40B4-BE49-F238E27FC236}">
                  <a16:creationId xmlns:a16="http://schemas.microsoft.com/office/drawing/2014/main" xmlns="" id="{ED04F0BC-C8FC-4454-B071-4E530BB2DFA1}"/>
                </a:ext>
              </a:extLst>
            </p:cNvPr>
            <p:cNvPicPr>
              <a:picLocks noChangeAspect="1"/>
            </p:cNvPicPr>
            <p:nvPr/>
          </p:nvPicPr>
          <p:blipFill>
            <a:blip r:embed="rId2"/>
            <a:stretch>
              <a:fillRect/>
            </a:stretch>
          </p:blipFill>
          <p:spPr>
            <a:xfrm>
              <a:off x="4191000" y="2679543"/>
              <a:ext cx="4275000" cy="2406807"/>
            </a:xfrm>
            <a:prstGeom prst="rect">
              <a:avLst/>
            </a:prstGeom>
          </p:spPr>
        </p:pic>
        <p:sp>
          <p:nvSpPr>
            <p:cNvPr id="11" name="TextBox 10"/>
            <p:cNvSpPr txBox="1"/>
            <p:nvPr/>
          </p:nvSpPr>
          <p:spPr>
            <a:xfrm>
              <a:off x="3581400" y="4778573"/>
              <a:ext cx="4884600" cy="338554"/>
            </a:xfrm>
            <a:prstGeom prst="rect">
              <a:avLst/>
            </a:prstGeom>
            <a:solidFill>
              <a:schemeClr val="bg1"/>
            </a:solidFill>
          </p:spPr>
          <p:txBody>
            <a:bodyPr wrap="square" rtlCol="0">
              <a:spAutoFit/>
            </a:bodyPr>
            <a:lstStyle/>
            <a:p>
              <a:pPr algn="ctr"/>
              <a:r>
                <a:rPr lang="en-ZA" sz="1600" b="1" dirty="0" smtClean="0">
                  <a:latin typeface="+mn-lt"/>
                </a:rPr>
                <a:t>Ecosystem degradation</a:t>
              </a:r>
              <a:endParaRPr lang="en-ZA" sz="1600" b="1" dirty="0">
                <a:latin typeface="+mn-lt"/>
              </a:endParaRPr>
            </a:p>
          </p:txBody>
        </p:sp>
      </p:grpSp>
      <p:grpSp>
        <p:nvGrpSpPr>
          <p:cNvPr id="6" name="Group 5"/>
          <p:cNvGrpSpPr/>
          <p:nvPr/>
        </p:nvGrpSpPr>
        <p:grpSpPr>
          <a:xfrm>
            <a:off x="4114800" y="33520"/>
            <a:ext cx="5017360" cy="2766830"/>
            <a:chOff x="4114800" y="33520"/>
            <a:chExt cx="5017360" cy="2766830"/>
          </a:xfrm>
        </p:grpSpPr>
        <p:pic>
          <p:nvPicPr>
            <p:cNvPr id="3" name="Picture 2">
              <a:extLst>
                <a:ext uri="{FF2B5EF4-FFF2-40B4-BE49-F238E27FC236}">
                  <a16:creationId xmlns:a16="http://schemas.microsoft.com/office/drawing/2014/main" xmlns="" id="{292C8190-BA34-4BA7-96AA-0D9D26B98723}"/>
                </a:ext>
              </a:extLst>
            </p:cNvPr>
            <p:cNvPicPr>
              <a:picLocks noChangeAspect="1"/>
            </p:cNvPicPr>
            <p:nvPr/>
          </p:nvPicPr>
          <p:blipFill>
            <a:blip r:embed="rId3"/>
            <a:stretch>
              <a:fillRect/>
            </a:stretch>
          </p:blipFill>
          <p:spPr>
            <a:xfrm>
              <a:off x="4191000" y="72189"/>
              <a:ext cx="3827784" cy="2626873"/>
            </a:xfrm>
            <a:prstGeom prst="rect">
              <a:avLst/>
            </a:prstGeom>
          </p:spPr>
        </p:pic>
        <p:pic>
          <p:nvPicPr>
            <p:cNvPr id="10" name="Picture 21" descr="Slide pic.jpg">
              <a:extLst>
                <a:ext uri="{FF2B5EF4-FFF2-40B4-BE49-F238E27FC236}">
                  <a16:creationId xmlns:a16="http://schemas.microsoft.com/office/drawing/2014/main" xmlns="" id="{051316E8-6844-4CBB-992B-0A2F619B62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9040" y="33520"/>
              <a:ext cx="1043120" cy="1352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14800" y="2461796"/>
              <a:ext cx="3276600" cy="338554"/>
            </a:xfrm>
            <a:prstGeom prst="rect">
              <a:avLst/>
            </a:prstGeom>
            <a:solidFill>
              <a:schemeClr val="bg1"/>
            </a:solidFill>
          </p:spPr>
          <p:txBody>
            <a:bodyPr wrap="square" rtlCol="0">
              <a:spAutoFit/>
            </a:bodyPr>
            <a:lstStyle/>
            <a:p>
              <a:pPr algn="ctr"/>
              <a:r>
                <a:rPr lang="en-ZA" sz="1600" b="1" dirty="0" smtClean="0">
                  <a:latin typeface="+mn-lt"/>
                </a:rPr>
                <a:t>Cumulative impact score</a:t>
              </a:r>
              <a:endParaRPr lang="en-ZA" sz="1600" b="1" dirty="0">
                <a:latin typeface="+mn-lt"/>
              </a:endParaRPr>
            </a:p>
          </p:txBody>
        </p:sp>
      </p:grpSp>
      <p:pic>
        <p:nvPicPr>
          <p:cNvPr id="2" name="Picture 1">
            <a:extLst>
              <a:ext uri="{FF2B5EF4-FFF2-40B4-BE49-F238E27FC236}">
                <a16:creationId xmlns:a16="http://schemas.microsoft.com/office/drawing/2014/main" xmlns="" id="{56C50CAE-DBB3-498B-8A5B-6862E44A22B2}"/>
              </a:ext>
            </a:extLst>
          </p:cNvPr>
          <p:cNvPicPr>
            <a:picLocks noChangeAspect="1"/>
          </p:cNvPicPr>
          <p:nvPr/>
        </p:nvPicPr>
        <p:blipFill>
          <a:blip r:embed="rId5"/>
          <a:stretch>
            <a:fillRect/>
          </a:stretch>
        </p:blipFill>
        <p:spPr>
          <a:xfrm>
            <a:off x="0" y="1003"/>
            <a:ext cx="3599184" cy="5143500"/>
          </a:xfrm>
          <a:prstGeom prst="rect">
            <a:avLst/>
          </a:prstGeom>
        </p:spPr>
      </p:pic>
      <p:grpSp>
        <p:nvGrpSpPr>
          <p:cNvPr id="13" name="Group 12">
            <a:extLst>
              <a:ext uri="{FF2B5EF4-FFF2-40B4-BE49-F238E27FC236}">
                <a16:creationId xmlns:a16="http://schemas.microsoft.com/office/drawing/2014/main" xmlns="" id="{CD276CC1-71FB-48BE-B812-454AE5A11C86}"/>
              </a:ext>
            </a:extLst>
          </p:cNvPr>
          <p:cNvGrpSpPr/>
          <p:nvPr/>
        </p:nvGrpSpPr>
        <p:grpSpPr>
          <a:xfrm>
            <a:off x="7391400" y="1476911"/>
            <a:ext cx="2016942" cy="1323439"/>
            <a:chOff x="7467600" y="1490930"/>
            <a:chExt cx="2016942" cy="1323439"/>
          </a:xfrm>
        </p:grpSpPr>
        <p:sp>
          <p:nvSpPr>
            <p:cNvPr id="9" name="Arrow: Down 8">
              <a:extLst>
                <a:ext uri="{FF2B5EF4-FFF2-40B4-BE49-F238E27FC236}">
                  <a16:creationId xmlns:a16="http://schemas.microsoft.com/office/drawing/2014/main" xmlns="" id="{E6C763B5-47C2-4068-97CA-3CE05913A650}"/>
                </a:ext>
              </a:extLst>
            </p:cNvPr>
            <p:cNvSpPr/>
            <p:nvPr/>
          </p:nvSpPr>
          <p:spPr>
            <a:xfrm>
              <a:off x="7467600" y="1809750"/>
              <a:ext cx="228600" cy="6858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xmlns="" id="{05CDFAA9-05BE-4F88-8F28-570679E798CC}"/>
                </a:ext>
              </a:extLst>
            </p:cNvPr>
            <p:cNvSpPr txBox="1"/>
            <p:nvPr/>
          </p:nvSpPr>
          <p:spPr bwMode="auto">
            <a:xfrm rot="20347649">
              <a:off x="7808142" y="1490930"/>
              <a:ext cx="1676400" cy="1323439"/>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b="1">
                  <a:solidFill>
                    <a:srgbClr val="00B050"/>
                  </a:solidFill>
                  <a:latin typeface="Viner Hand ITC" panose="03070502030502020203" pitchFamily="66" charset="0"/>
                  <a:cs typeface="Calibri" panose="020F0502020204030204" pitchFamily="34" charset="0"/>
                </a:defRPr>
              </a:lvl1pPr>
            </a:lstStyle>
            <a:p>
              <a:r>
                <a:rPr lang="en-US" b="0" dirty="0">
                  <a:latin typeface="Ink Free" panose="03080402000500000000" pitchFamily="66" charset="0"/>
                </a:rPr>
                <a:t>Cumulative impacts as proxy for condition</a:t>
              </a:r>
              <a:endParaRPr lang="en-ZA" b="0" dirty="0">
                <a:latin typeface="Ink Free" panose="03080402000500000000" pitchFamily="66" charset="0"/>
              </a:endParaRPr>
            </a:p>
          </p:txBody>
        </p:sp>
      </p:grpSp>
    </p:spTree>
    <p:extLst>
      <p:ext uri="{BB962C8B-B14F-4D97-AF65-F5344CB8AC3E}">
        <p14:creationId xmlns:p14="http://schemas.microsoft.com/office/powerpoint/2010/main" val="38859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xmlns=""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106623" y="458046"/>
            <a:ext cx="569713" cy="4283223"/>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xmlns=""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108327" y="257309"/>
            <a:ext cx="361991" cy="414106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xmlns=""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3" y="255318"/>
            <a:ext cx="3472603" cy="3949346"/>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xmlns="" id="{5DDC33BD-EFAC-4A7B-8A60-92CE047E1887}"/>
              </a:ext>
            </a:extLst>
          </p:cNvPr>
          <p:cNvPicPr>
            <a:picLocks noChangeAspect="1"/>
          </p:cNvPicPr>
          <p:nvPr/>
        </p:nvPicPr>
        <p:blipFill>
          <a:blip r:embed="rId2"/>
          <a:stretch>
            <a:fillRect/>
          </a:stretch>
        </p:blipFill>
        <p:spPr>
          <a:xfrm>
            <a:off x="76200" y="1047750"/>
            <a:ext cx="3291420" cy="2517935"/>
          </a:xfrm>
          <a:prstGeom prst="rect">
            <a:avLst/>
          </a:prstGeom>
        </p:spPr>
      </p:pic>
      <p:sp>
        <p:nvSpPr>
          <p:cNvPr id="16" name="Freeform: Shape 15">
            <a:extLst>
              <a:ext uri="{FF2B5EF4-FFF2-40B4-BE49-F238E27FC236}">
                <a16:creationId xmlns:a16="http://schemas.microsoft.com/office/drawing/2014/main" xmlns=""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76335" y="803672"/>
            <a:ext cx="5467663" cy="3931723"/>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xmlns="" id="{79AA1B04-0741-463B-A497-480C819496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9849" y="993620"/>
            <a:ext cx="4995551" cy="35593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A96DB50D-9309-4059-8991-6661D770565E}"/>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370460" y="152198"/>
            <a:ext cx="2944813" cy="17891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687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a:extLst>
              <a:ext uri="{FF2B5EF4-FFF2-40B4-BE49-F238E27FC236}">
                <a16:creationId xmlns:a16="http://schemas.microsoft.com/office/drawing/2014/main" xmlns="" id="{4EF72E22-350D-4DEA-B482-F2A5F44B1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25" r="19925"/>
          <a:stretch>
            <a:fillRect/>
          </a:stretch>
        </p:blipFill>
        <p:spPr bwMode="auto">
          <a:xfrm>
            <a:off x="1295400" y="1100504"/>
            <a:ext cx="6400800" cy="429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42933E7-0623-4EA2-9575-B0900C909235}"/>
              </a:ext>
            </a:extLst>
          </p:cNvPr>
          <p:cNvSpPr txBox="1"/>
          <p:nvPr/>
        </p:nvSpPr>
        <p:spPr>
          <a:xfrm>
            <a:off x="0" y="-19050"/>
            <a:ext cx="9144000" cy="954107"/>
          </a:xfrm>
          <a:prstGeom prst="rect">
            <a:avLst/>
          </a:prstGeom>
          <a:solidFill>
            <a:schemeClr val="accent1">
              <a:lumMod val="20000"/>
              <a:lumOff val="80000"/>
            </a:schemeClr>
          </a:solidFill>
        </p:spPr>
        <p:txBody>
          <a:bodyPr wrap="square">
            <a:spAutoFit/>
          </a:bodyPr>
          <a:lstStyle/>
          <a:p>
            <a:pPr algn="ctr">
              <a:defRPr/>
            </a:pPr>
            <a:r>
              <a:rPr lang="en-ZA" sz="2800" b="1" dirty="0">
                <a:latin typeface="+mn-lt"/>
                <a:cs typeface="Calibri" panose="020F0502020204030204" pitchFamily="34" charset="0"/>
              </a:rPr>
              <a:t>Functional indicators were more responsive to pressures than traditional structural indicators</a:t>
            </a:r>
            <a:endParaRPr lang="en-US" sz="2800" b="1" dirty="0">
              <a:latin typeface="+mn-lt"/>
              <a:cs typeface="Calibri" panose="020F0502020204030204" pitchFamily="34" charset="0"/>
            </a:endParaRPr>
          </a:p>
        </p:txBody>
      </p:sp>
      <p:sp>
        <p:nvSpPr>
          <p:cNvPr id="6" name="Freeform: Shape 8">
            <a:extLst>
              <a:ext uri="{FF2B5EF4-FFF2-40B4-BE49-F238E27FC236}">
                <a16:creationId xmlns:a16="http://schemas.microsoft.com/office/drawing/2014/main" xmlns="" id="{4C8FBC77-DE72-49A9-9FD0-D6382EBA5D19}"/>
              </a:ext>
            </a:extLst>
          </p:cNvPr>
          <p:cNvSpPr/>
          <p:nvPr/>
        </p:nvSpPr>
        <p:spPr>
          <a:xfrm>
            <a:off x="174171" y="803"/>
            <a:ext cx="1828801" cy="518673"/>
          </a:xfrm>
          <a:custGeom>
            <a:avLst/>
            <a:gdLst>
              <a:gd name="connsiteX0" fmla="*/ 359861 w 1128712"/>
              <a:gd name="connsiteY0" fmla="*/ 0 h 644099"/>
              <a:gd name="connsiteX1" fmla="*/ 106188 w 1128712"/>
              <a:gd name="connsiteY1" fmla="*/ 159282 h 644099"/>
              <a:gd name="connsiteX2" fmla="*/ 64893 w 1128712"/>
              <a:gd name="connsiteY2" fmla="*/ 584036 h 644099"/>
              <a:gd name="connsiteX3" fmla="*/ 637130 w 1128712"/>
              <a:gd name="connsiteY3" fmla="*/ 619432 h 644099"/>
              <a:gd name="connsiteX4" fmla="*/ 1114978 w 1128712"/>
              <a:gd name="connsiteY4" fmla="*/ 377558 h 644099"/>
              <a:gd name="connsiteX5" fmla="*/ 908501 w 1128712"/>
              <a:gd name="connsiteY5" fmla="*/ 17698 h 644099"/>
              <a:gd name="connsiteX6" fmla="*/ 0 w 1128712"/>
              <a:gd name="connsiteY6" fmla="*/ 159282 h 64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644099">
                <a:moveTo>
                  <a:pt x="359861" y="0"/>
                </a:moveTo>
                <a:cubicBezTo>
                  <a:pt x="257605" y="30971"/>
                  <a:pt x="155349" y="61943"/>
                  <a:pt x="106188" y="159282"/>
                </a:cubicBezTo>
                <a:cubicBezTo>
                  <a:pt x="57027" y="256621"/>
                  <a:pt x="-23597" y="507344"/>
                  <a:pt x="64893" y="584036"/>
                </a:cubicBezTo>
                <a:cubicBezTo>
                  <a:pt x="153383" y="660728"/>
                  <a:pt x="462116" y="653845"/>
                  <a:pt x="637130" y="619432"/>
                </a:cubicBezTo>
                <a:cubicBezTo>
                  <a:pt x="812144" y="585019"/>
                  <a:pt x="1069750" y="477847"/>
                  <a:pt x="1114978" y="377558"/>
                </a:cubicBezTo>
                <a:cubicBezTo>
                  <a:pt x="1160206" y="277269"/>
                  <a:pt x="1094331" y="54077"/>
                  <a:pt x="908501" y="17698"/>
                </a:cubicBezTo>
                <a:cubicBezTo>
                  <a:pt x="722671" y="-18681"/>
                  <a:pt x="361335" y="70300"/>
                  <a:pt x="0" y="1592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reeform: Shape 8">
            <a:extLst>
              <a:ext uri="{FF2B5EF4-FFF2-40B4-BE49-F238E27FC236}">
                <a16:creationId xmlns:a16="http://schemas.microsoft.com/office/drawing/2014/main" xmlns="" id="{4C8FBC77-DE72-49A9-9FD0-D6382EBA5D19}"/>
              </a:ext>
            </a:extLst>
          </p:cNvPr>
          <p:cNvSpPr/>
          <p:nvPr/>
        </p:nvSpPr>
        <p:spPr>
          <a:xfrm>
            <a:off x="4191001" y="412539"/>
            <a:ext cx="1600200" cy="522518"/>
          </a:xfrm>
          <a:custGeom>
            <a:avLst/>
            <a:gdLst>
              <a:gd name="connsiteX0" fmla="*/ 359861 w 1128712"/>
              <a:gd name="connsiteY0" fmla="*/ 0 h 644099"/>
              <a:gd name="connsiteX1" fmla="*/ 106188 w 1128712"/>
              <a:gd name="connsiteY1" fmla="*/ 159282 h 644099"/>
              <a:gd name="connsiteX2" fmla="*/ 64893 w 1128712"/>
              <a:gd name="connsiteY2" fmla="*/ 584036 h 644099"/>
              <a:gd name="connsiteX3" fmla="*/ 637130 w 1128712"/>
              <a:gd name="connsiteY3" fmla="*/ 619432 h 644099"/>
              <a:gd name="connsiteX4" fmla="*/ 1114978 w 1128712"/>
              <a:gd name="connsiteY4" fmla="*/ 377558 h 644099"/>
              <a:gd name="connsiteX5" fmla="*/ 908501 w 1128712"/>
              <a:gd name="connsiteY5" fmla="*/ 17698 h 644099"/>
              <a:gd name="connsiteX6" fmla="*/ 0 w 1128712"/>
              <a:gd name="connsiteY6" fmla="*/ 159282 h 64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644099">
                <a:moveTo>
                  <a:pt x="359861" y="0"/>
                </a:moveTo>
                <a:cubicBezTo>
                  <a:pt x="257605" y="30971"/>
                  <a:pt x="155349" y="61943"/>
                  <a:pt x="106188" y="159282"/>
                </a:cubicBezTo>
                <a:cubicBezTo>
                  <a:pt x="57027" y="256621"/>
                  <a:pt x="-23597" y="507344"/>
                  <a:pt x="64893" y="584036"/>
                </a:cubicBezTo>
                <a:cubicBezTo>
                  <a:pt x="153383" y="660728"/>
                  <a:pt x="462116" y="653845"/>
                  <a:pt x="637130" y="619432"/>
                </a:cubicBezTo>
                <a:cubicBezTo>
                  <a:pt x="812144" y="585019"/>
                  <a:pt x="1069750" y="477847"/>
                  <a:pt x="1114978" y="377558"/>
                </a:cubicBezTo>
                <a:cubicBezTo>
                  <a:pt x="1160206" y="277269"/>
                  <a:pt x="1094331" y="54077"/>
                  <a:pt x="908501" y="17698"/>
                </a:cubicBezTo>
                <a:cubicBezTo>
                  <a:pt x="722671" y="-18681"/>
                  <a:pt x="361335" y="70300"/>
                  <a:pt x="0" y="1592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xmlns="" id="{1D089DB6-8DA8-4B77-A1A5-6A732A28A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30" y="523038"/>
            <a:ext cx="8794570" cy="433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3">
            <a:extLst>
              <a:ext uri="{FF2B5EF4-FFF2-40B4-BE49-F238E27FC236}">
                <a16:creationId xmlns:a16="http://schemas.microsoft.com/office/drawing/2014/main" xmlns="" id="{582D7D82-CB22-4002-AB6E-0CF95F56268F}"/>
              </a:ext>
            </a:extLst>
          </p:cNvPr>
          <p:cNvSpPr txBox="1">
            <a:spLocks noChangeArrowheads="1"/>
          </p:cNvSpPr>
          <p:nvPr/>
        </p:nvSpPr>
        <p:spPr bwMode="auto">
          <a:xfrm>
            <a:off x="2999319" y="72229"/>
            <a:ext cx="464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ZA" altLang="en-US" sz="2000" dirty="0" smtClean="0">
                <a:latin typeface="+mn-lt"/>
                <a:cs typeface="Calibri" panose="020F0502020204030204" pitchFamily="34" charset="0"/>
              </a:rPr>
              <a:t>Reef Health Index </a:t>
            </a:r>
            <a:r>
              <a:rPr lang="en-ZA" altLang="en-US" sz="2000" dirty="0">
                <a:latin typeface="+mn-lt"/>
                <a:cs typeface="Calibri" panose="020F0502020204030204" pitchFamily="34" charset="0"/>
              </a:rPr>
              <a:t>(left) </a:t>
            </a:r>
            <a:r>
              <a:rPr lang="en-ZA" altLang="en-US" sz="2000" dirty="0" smtClean="0">
                <a:latin typeface="+mn-lt"/>
                <a:cs typeface="Calibri" panose="020F0502020204030204" pitchFamily="34" charset="0"/>
              </a:rPr>
              <a:t>     vs     NBA </a:t>
            </a:r>
            <a:r>
              <a:rPr lang="en-ZA" altLang="en-US" sz="2000" dirty="0">
                <a:latin typeface="+mn-lt"/>
                <a:cs typeface="Calibri" panose="020F0502020204030204" pitchFamily="34" charset="0"/>
              </a:rPr>
              <a:t>(right)</a:t>
            </a:r>
            <a:endParaRPr lang="en-US" altLang="en-US" sz="2000" dirty="0">
              <a:latin typeface="+mn-lt"/>
              <a:cs typeface="Calibri" panose="020F0502020204030204" pitchFamily="34" charset="0"/>
            </a:endParaRPr>
          </a:p>
        </p:txBody>
      </p:sp>
      <p:sp>
        <p:nvSpPr>
          <p:cNvPr id="6" name="Freeform: Shape 5">
            <a:extLst>
              <a:ext uri="{FF2B5EF4-FFF2-40B4-BE49-F238E27FC236}">
                <a16:creationId xmlns:a16="http://schemas.microsoft.com/office/drawing/2014/main" xmlns="" id="{B9B00130-1238-4F7B-A69D-FED2BAE549CF}"/>
              </a:ext>
            </a:extLst>
          </p:cNvPr>
          <p:cNvSpPr/>
          <p:nvPr/>
        </p:nvSpPr>
        <p:spPr>
          <a:xfrm>
            <a:off x="5246732" y="472339"/>
            <a:ext cx="153375" cy="436005"/>
          </a:xfrm>
          <a:custGeom>
            <a:avLst/>
            <a:gdLst>
              <a:gd name="connsiteX0" fmla="*/ 80708 w 153375"/>
              <a:gd name="connsiteY0" fmla="*/ 0 h 436005"/>
              <a:gd name="connsiteX1" fmla="*/ 1985 w 153375"/>
              <a:gd name="connsiteY1" fmla="*/ 211947 h 436005"/>
              <a:gd name="connsiteX2" fmla="*/ 153375 w 153375"/>
              <a:gd name="connsiteY2" fmla="*/ 436005 h 436005"/>
            </a:gdLst>
            <a:ahLst/>
            <a:cxnLst>
              <a:cxn ang="0">
                <a:pos x="connsiteX0" y="connsiteY0"/>
              </a:cxn>
              <a:cxn ang="0">
                <a:pos x="connsiteX1" y="connsiteY1"/>
              </a:cxn>
              <a:cxn ang="0">
                <a:pos x="connsiteX2" y="connsiteY2"/>
              </a:cxn>
            </a:cxnLst>
            <a:rect l="l" t="t" r="r" b="b"/>
            <a:pathLst>
              <a:path w="153375" h="436005">
                <a:moveTo>
                  <a:pt x="80708" y="0"/>
                </a:moveTo>
                <a:cubicBezTo>
                  <a:pt x="35291" y="69640"/>
                  <a:pt x="-10126" y="139280"/>
                  <a:pt x="1985" y="211947"/>
                </a:cubicBezTo>
                <a:cubicBezTo>
                  <a:pt x="14096" y="284614"/>
                  <a:pt x="83735" y="360309"/>
                  <a:pt x="153375" y="436005"/>
                </a:cubicBezTo>
              </a:path>
            </a:pathLst>
          </a:custGeom>
          <a:noFill/>
          <a:ln w="19050">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Shape 16">
            <a:extLst>
              <a:ext uri="{FF2B5EF4-FFF2-40B4-BE49-F238E27FC236}">
                <a16:creationId xmlns:a16="http://schemas.microsoft.com/office/drawing/2014/main" xmlns="" id="{57990099-154B-44D7-BC8F-D0DD2404935D}"/>
              </a:ext>
            </a:extLst>
          </p:cNvPr>
          <p:cNvSpPr/>
          <p:nvPr/>
        </p:nvSpPr>
        <p:spPr>
          <a:xfrm rot="11794436">
            <a:off x="6635733" y="493446"/>
            <a:ext cx="153375" cy="436005"/>
          </a:xfrm>
          <a:custGeom>
            <a:avLst/>
            <a:gdLst>
              <a:gd name="connsiteX0" fmla="*/ 80708 w 153375"/>
              <a:gd name="connsiteY0" fmla="*/ 0 h 436005"/>
              <a:gd name="connsiteX1" fmla="*/ 1985 w 153375"/>
              <a:gd name="connsiteY1" fmla="*/ 211947 h 436005"/>
              <a:gd name="connsiteX2" fmla="*/ 153375 w 153375"/>
              <a:gd name="connsiteY2" fmla="*/ 436005 h 436005"/>
            </a:gdLst>
            <a:ahLst/>
            <a:cxnLst>
              <a:cxn ang="0">
                <a:pos x="connsiteX0" y="connsiteY0"/>
              </a:cxn>
              <a:cxn ang="0">
                <a:pos x="connsiteX1" y="connsiteY1"/>
              </a:cxn>
              <a:cxn ang="0">
                <a:pos x="connsiteX2" y="connsiteY2"/>
              </a:cxn>
            </a:cxnLst>
            <a:rect l="l" t="t" r="r" b="b"/>
            <a:pathLst>
              <a:path w="153375" h="436005">
                <a:moveTo>
                  <a:pt x="80708" y="0"/>
                </a:moveTo>
                <a:cubicBezTo>
                  <a:pt x="35291" y="69640"/>
                  <a:pt x="-10126" y="139280"/>
                  <a:pt x="1985" y="211947"/>
                </a:cubicBezTo>
                <a:cubicBezTo>
                  <a:pt x="14096" y="284614"/>
                  <a:pt x="83735" y="360309"/>
                  <a:pt x="153375" y="436005"/>
                </a:cubicBezTo>
              </a:path>
            </a:pathLst>
          </a:custGeom>
          <a:noFill/>
          <a:ln w="19050">
            <a:solidFill>
              <a:schemeClr val="tx1"/>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ecosim model">
            <a:extLst>
              <a:ext uri="{FF2B5EF4-FFF2-40B4-BE49-F238E27FC236}">
                <a16:creationId xmlns:a16="http://schemas.microsoft.com/office/drawing/2014/main" xmlns="" id="{B1F5B695-C43F-4387-A790-84598B037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43" y="144564"/>
            <a:ext cx="5786438" cy="43789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xmlns="" id="{3765FDF9-CC1B-426A-B79A-3CF9C30E4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167"/>
            <a:ext cx="1201058" cy="1441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Image result for kelly ortega cisneros">
            <a:extLst>
              <a:ext uri="{FF2B5EF4-FFF2-40B4-BE49-F238E27FC236}">
                <a16:creationId xmlns:a16="http://schemas.microsoft.com/office/drawing/2014/main" xmlns="" id="{B3E1843F-3AAA-4E95-944D-99A6C9A1F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10903"/>
            <a:ext cx="1625600"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E466C828-4FA0-45D1-A5BB-76D81FB6464B}"/>
              </a:ext>
            </a:extLst>
          </p:cNvPr>
          <p:cNvGrpSpPr/>
          <p:nvPr/>
        </p:nvGrpSpPr>
        <p:grpSpPr>
          <a:xfrm>
            <a:off x="7010400" y="1962150"/>
            <a:ext cx="1727201" cy="2677656"/>
            <a:chOff x="7010400" y="1962150"/>
            <a:chExt cx="1727201" cy="2677656"/>
          </a:xfrm>
        </p:grpSpPr>
        <p:sp>
          <p:nvSpPr>
            <p:cNvPr id="4" name="Rectangle 3">
              <a:extLst>
                <a:ext uri="{FF2B5EF4-FFF2-40B4-BE49-F238E27FC236}">
                  <a16:creationId xmlns:a16="http://schemas.microsoft.com/office/drawing/2014/main" xmlns="" id="{9FAE2D73-66FD-4D6D-8C3E-474CBEE0611C}"/>
                </a:ext>
              </a:extLst>
            </p:cNvPr>
            <p:cNvSpPr/>
            <p:nvPr/>
          </p:nvSpPr>
          <p:spPr>
            <a:xfrm>
              <a:off x="7010400" y="1962150"/>
              <a:ext cx="1727201" cy="2677656"/>
            </a:xfrm>
            <a:prstGeom prst="rect">
              <a:avLst/>
            </a:prstGeom>
          </p:spPr>
          <p:txBody>
            <a:bodyPr wrap="square">
              <a:spAutoFit/>
            </a:bodyPr>
            <a:lstStyle/>
            <a:p>
              <a:pPr algn="ctr"/>
              <a:r>
                <a:rPr lang="en-GB" kern="1200" dirty="0">
                  <a:solidFill>
                    <a:schemeClr val="tx1"/>
                  </a:solidFill>
                  <a:latin typeface="Calibri" panose="020F0502020204030204" pitchFamily="34" charset="0"/>
                </a:rPr>
                <a:t>Food web models are simplified representations of natural systems</a:t>
              </a:r>
            </a:p>
            <a:p>
              <a:pPr algn="ctr"/>
              <a:endParaRPr lang="en-GB" kern="1200" dirty="0">
                <a:solidFill>
                  <a:schemeClr val="tx1"/>
                </a:solidFill>
                <a:latin typeface="Calibri" panose="020F0502020204030204" pitchFamily="34" charset="0"/>
              </a:endParaRPr>
            </a:p>
            <a:p>
              <a:pPr algn="ctr"/>
              <a:endParaRPr lang="en-GB" kern="1200" dirty="0">
                <a:solidFill>
                  <a:schemeClr val="tx1"/>
                </a:solidFill>
                <a:latin typeface="Calibri" panose="020F0502020204030204" pitchFamily="34" charset="0"/>
              </a:endParaRPr>
            </a:p>
            <a:p>
              <a:pPr algn="ctr"/>
              <a:endParaRPr lang="en-GB" kern="1200" dirty="0">
                <a:solidFill>
                  <a:schemeClr val="tx1"/>
                </a:solidFill>
                <a:latin typeface="Calibri" panose="020F0502020204030204" pitchFamily="34" charset="0"/>
              </a:endParaRPr>
            </a:p>
            <a:p>
              <a:pPr algn="ctr"/>
              <a:r>
                <a:rPr lang="en-GB" kern="1200" dirty="0">
                  <a:solidFill>
                    <a:schemeClr val="tx1"/>
                  </a:solidFill>
                  <a:latin typeface="Calibri" panose="020F0502020204030204" pitchFamily="34" charset="0"/>
                </a:rPr>
                <a:t>Help us understand how ecosystems respond to changes</a:t>
              </a:r>
            </a:p>
            <a:p>
              <a:pPr algn="ctr"/>
              <a:r>
                <a:rPr lang="en-GB" kern="1200" dirty="0">
                  <a:solidFill>
                    <a:schemeClr val="tx1"/>
                  </a:solidFill>
                  <a:latin typeface="Calibri" panose="020F0502020204030204" pitchFamily="34" charset="0"/>
                </a:rPr>
                <a:t>(e.g. environmental change, fishing)</a:t>
              </a:r>
              <a:endParaRPr lang="en-ZA" dirty="0"/>
            </a:p>
          </p:txBody>
        </p:sp>
        <p:sp>
          <p:nvSpPr>
            <p:cNvPr id="5" name="Arrow: Down 4">
              <a:extLst>
                <a:ext uri="{FF2B5EF4-FFF2-40B4-BE49-F238E27FC236}">
                  <a16:creationId xmlns:a16="http://schemas.microsoft.com/office/drawing/2014/main" xmlns="" id="{7F16FF08-1BE5-49E3-96BA-33B8B5AE5181}"/>
                </a:ext>
              </a:extLst>
            </p:cNvPr>
            <p:cNvSpPr/>
            <p:nvPr/>
          </p:nvSpPr>
          <p:spPr>
            <a:xfrm>
              <a:off x="7696200" y="295275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5817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6D8C7C-370F-49A1-9536-A5FA0DEF8764}"/>
              </a:ext>
            </a:extLst>
          </p:cNvPr>
          <p:cNvPicPr>
            <a:picLocks noChangeAspect="1"/>
          </p:cNvPicPr>
          <p:nvPr/>
        </p:nvPicPr>
        <p:blipFill>
          <a:blip r:embed="rId3"/>
          <a:stretch>
            <a:fillRect/>
          </a:stretch>
        </p:blipFill>
        <p:spPr>
          <a:xfrm>
            <a:off x="1143000" y="26689"/>
            <a:ext cx="6858000" cy="5090122"/>
          </a:xfrm>
          <a:prstGeom prst="rect">
            <a:avLst/>
          </a:prstGeom>
        </p:spPr>
      </p:pic>
      <p:pic>
        <p:nvPicPr>
          <p:cNvPr id="3" name="Picture 2">
            <a:extLst>
              <a:ext uri="{FF2B5EF4-FFF2-40B4-BE49-F238E27FC236}">
                <a16:creationId xmlns:a16="http://schemas.microsoft.com/office/drawing/2014/main" xmlns="" id="{94A53AE7-8620-4357-AFDA-CDD8BFBD85E8}"/>
              </a:ext>
            </a:extLst>
          </p:cNvPr>
          <p:cNvPicPr>
            <a:picLocks noChangeAspect="1"/>
          </p:cNvPicPr>
          <p:nvPr/>
        </p:nvPicPr>
        <p:blipFill>
          <a:blip r:embed="rId4"/>
          <a:stretch>
            <a:fillRect/>
          </a:stretch>
        </p:blipFill>
        <p:spPr>
          <a:xfrm>
            <a:off x="5867400" y="57150"/>
            <a:ext cx="3194962" cy="594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698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9B174-FFB5-4A77-B280-FAF57C65E087}"/>
              </a:ext>
            </a:extLst>
          </p:cNvPr>
          <p:cNvSpPr>
            <a:spLocks noGrp="1"/>
          </p:cNvSpPr>
          <p:nvPr>
            <p:ph type="title"/>
          </p:nvPr>
        </p:nvSpPr>
        <p:spPr>
          <a:xfrm>
            <a:off x="741458" y="-16422"/>
            <a:ext cx="6984302" cy="994172"/>
          </a:xfrm>
        </p:spPr>
        <p:txBody>
          <a:bodyPr/>
          <a:lstStyle/>
          <a:p>
            <a:r>
              <a:rPr lang="en-ZA" dirty="0" err="1">
                <a:latin typeface="+mn-lt"/>
              </a:rPr>
              <a:t>Ecopath</a:t>
            </a:r>
            <a:r>
              <a:rPr lang="en-ZA" dirty="0">
                <a:latin typeface="+mn-lt"/>
              </a:rPr>
              <a:t> with </a:t>
            </a:r>
            <a:r>
              <a:rPr lang="en-ZA" dirty="0" err="1">
                <a:latin typeface="+mn-lt"/>
              </a:rPr>
              <a:t>Ecosim</a:t>
            </a:r>
            <a:endParaRPr lang="en-ZA" dirty="0">
              <a:latin typeface="+mn-lt"/>
            </a:endParaRPr>
          </a:p>
        </p:txBody>
      </p:sp>
      <p:sp>
        <p:nvSpPr>
          <p:cNvPr id="3" name="Content Placeholder 2">
            <a:extLst>
              <a:ext uri="{FF2B5EF4-FFF2-40B4-BE49-F238E27FC236}">
                <a16:creationId xmlns:a16="http://schemas.microsoft.com/office/drawing/2014/main" xmlns="" id="{0455DF4C-C4C1-4BA2-B611-83C5A0EBA759}"/>
              </a:ext>
            </a:extLst>
          </p:cNvPr>
          <p:cNvSpPr>
            <a:spLocks noGrp="1"/>
          </p:cNvSpPr>
          <p:nvPr>
            <p:ph idx="1"/>
          </p:nvPr>
        </p:nvSpPr>
        <p:spPr>
          <a:xfrm>
            <a:off x="533400" y="977750"/>
            <a:ext cx="8078724" cy="3844340"/>
          </a:xfrm>
        </p:spPr>
        <p:txBody>
          <a:bodyPr>
            <a:noAutofit/>
          </a:bodyPr>
          <a:lstStyle/>
          <a:p>
            <a:pPr marL="0" indent="0">
              <a:buNone/>
            </a:pPr>
            <a:r>
              <a:rPr lang="en-ZA" sz="2400" b="1" dirty="0"/>
              <a:t>Three major components</a:t>
            </a:r>
            <a:endParaRPr lang="en-ZA" sz="2400" dirty="0"/>
          </a:p>
          <a:p>
            <a:pPr marL="0" indent="0">
              <a:buNone/>
            </a:pPr>
            <a:endParaRPr lang="en-ZA" sz="2400" dirty="0"/>
          </a:p>
          <a:p>
            <a:pPr marL="0" indent="0">
              <a:buNone/>
            </a:pPr>
            <a:r>
              <a:rPr lang="en-ZA" sz="2400" b="1" dirty="0"/>
              <a:t>			</a:t>
            </a:r>
          </a:p>
          <a:p>
            <a:pPr marL="0" indent="0">
              <a:buNone/>
            </a:pPr>
            <a:endParaRPr lang="en-ZA" sz="2400" b="1" dirty="0"/>
          </a:p>
          <a:p>
            <a:pPr marL="0" indent="0">
              <a:buNone/>
            </a:pPr>
            <a:endParaRPr lang="en-ZA" sz="2400" dirty="0"/>
          </a:p>
          <a:p>
            <a:pPr marL="0" indent="0">
              <a:buNone/>
            </a:pPr>
            <a:r>
              <a:rPr lang="en-ZA" sz="2400" dirty="0" err="1"/>
              <a:t>Ecopath</a:t>
            </a:r>
            <a:r>
              <a:rPr lang="en-ZA" sz="2400" dirty="0"/>
              <a:t> static mass-balanced model</a:t>
            </a:r>
          </a:p>
          <a:p>
            <a:pPr marL="0" indent="0">
              <a:buNone/>
            </a:pPr>
            <a:r>
              <a:rPr lang="en-ZA" sz="2400" dirty="0" err="1"/>
              <a:t>Ecosim</a:t>
            </a:r>
            <a:r>
              <a:rPr lang="en-ZA" sz="2400" dirty="0"/>
              <a:t> temporal dynamics</a:t>
            </a:r>
          </a:p>
          <a:p>
            <a:pPr marL="0" indent="0">
              <a:buNone/>
            </a:pPr>
            <a:r>
              <a:rPr lang="en-ZA" sz="2400" b="1" dirty="0" err="1"/>
              <a:t>Ecospace</a:t>
            </a:r>
            <a:r>
              <a:rPr lang="en-ZA" sz="2400" dirty="0"/>
              <a:t> </a:t>
            </a:r>
            <a:r>
              <a:rPr lang="en-ZA" sz="2400" b="1" dirty="0"/>
              <a:t>spatial-temporal dynamics, </a:t>
            </a:r>
            <a:r>
              <a:rPr lang="en-US" sz="2400" b="1" dirty="0"/>
              <a:t>Time dynamic spatially explicit model</a:t>
            </a:r>
            <a:endParaRPr lang="en-ZA" sz="2400" dirty="0"/>
          </a:p>
        </p:txBody>
      </p:sp>
      <p:sp>
        <p:nvSpPr>
          <p:cNvPr id="4" name="Rectangle 3">
            <a:extLst>
              <a:ext uri="{FF2B5EF4-FFF2-40B4-BE49-F238E27FC236}">
                <a16:creationId xmlns:a16="http://schemas.microsoft.com/office/drawing/2014/main" xmlns="" id="{BAAE72FA-18C7-44E5-9CE9-784CC1A9BC43}"/>
              </a:ext>
            </a:extLst>
          </p:cNvPr>
          <p:cNvSpPr/>
          <p:nvPr/>
        </p:nvSpPr>
        <p:spPr>
          <a:xfrm>
            <a:off x="5715000" y="4735204"/>
            <a:ext cx="3429000" cy="415498"/>
          </a:xfrm>
          <a:prstGeom prst="rect">
            <a:avLst/>
          </a:prstGeom>
        </p:spPr>
        <p:txBody>
          <a:bodyPr wrap="square">
            <a:spAutoFit/>
          </a:bodyPr>
          <a:lstStyle/>
          <a:p>
            <a:endParaRPr lang="en-ZA" sz="1050" dirty="0">
              <a:latin typeface="Calibri" panose="020F0502020204030204" pitchFamily="34" charset="0"/>
              <a:cs typeface="Calibri" panose="020F0502020204030204" pitchFamily="34" charset="0"/>
            </a:endParaRPr>
          </a:p>
          <a:p>
            <a:r>
              <a:rPr lang="en-ZA" sz="1050" dirty="0">
                <a:latin typeface="Calibri" panose="020F0502020204030204" pitchFamily="34" charset="0"/>
                <a:cs typeface="Calibri" panose="020F0502020204030204" pitchFamily="34" charset="0"/>
              </a:rPr>
              <a:t>Walters et al. (1999), Christensen and Walters (2004)</a:t>
            </a:r>
          </a:p>
        </p:txBody>
      </p:sp>
      <p:grpSp>
        <p:nvGrpSpPr>
          <p:cNvPr id="10" name="Group 9">
            <a:extLst>
              <a:ext uri="{FF2B5EF4-FFF2-40B4-BE49-F238E27FC236}">
                <a16:creationId xmlns:a16="http://schemas.microsoft.com/office/drawing/2014/main" xmlns="" id="{13CD5A94-6F07-4463-BC51-060AC1C25D50}"/>
              </a:ext>
            </a:extLst>
          </p:cNvPr>
          <p:cNvGrpSpPr/>
          <p:nvPr/>
        </p:nvGrpSpPr>
        <p:grpSpPr>
          <a:xfrm>
            <a:off x="485667" y="1504950"/>
            <a:ext cx="7495884" cy="1566000"/>
            <a:chOff x="6511795" y="2266950"/>
            <a:chExt cx="7495884" cy="1566000"/>
          </a:xfrm>
        </p:grpSpPr>
        <p:pic>
          <p:nvPicPr>
            <p:cNvPr id="1026" name="Picture 2" descr="Ecospace">
              <a:extLst>
                <a:ext uri="{FF2B5EF4-FFF2-40B4-BE49-F238E27FC236}">
                  <a16:creationId xmlns:a16="http://schemas.microsoft.com/office/drawing/2014/main" xmlns="" id="{11DB5D2A-151B-43A6-840C-04D0C8290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1679" y="2266950"/>
              <a:ext cx="1566000" cy="156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opath">
              <a:extLst>
                <a:ext uri="{FF2B5EF4-FFF2-40B4-BE49-F238E27FC236}">
                  <a16:creationId xmlns:a16="http://schemas.microsoft.com/office/drawing/2014/main" xmlns="" id="{642418FB-D5E2-4FA4-84A8-5567CD35C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795" y="2266950"/>
              <a:ext cx="1566000" cy="156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cosim">
              <a:extLst>
                <a:ext uri="{FF2B5EF4-FFF2-40B4-BE49-F238E27FC236}">
                  <a16:creationId xmlns:a16="http://schemas.microsoft.com/office/drawing/2014/main" xmlns="" id="{765207F0-39CA-4944-9B38-C34539A2E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266950"/>
              <a:ext cx="1566000" cy="1566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xmlns="" id="{FF6E6E39-9B86-45BD-AAAC-3FDC98D8D692}"/>
                </a:ext>
              </a:extLst>
            </p:cNvPr>
            <p:cNvSpPr/>
            <p:nvPr/>
          </p:nvSpPr>
          <p:spPr>
            <a:xfrm>
              <a:off x="8077795" y="2803170"/>
              <a:ext cx="1335527" cy="336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sp>
          <p:nvSpPr>
            <p:cNvPr id="9" name="Arrow: Right 8">
              <a:extLst>
                <a:ext uri="{FF2B5EF4-FFF2-40B4-BE49-F238E27FC236}">
                  <a16:creationId xmlns:a16="http://schemas.microsoft.com/office/drawing/2014/main" xmlns="" id="{073411CE-672C-4E4A-A7EC-A8AA70F45CB9}"/>
                </a:ext>
              </a:extLst>
            </p:cNvPr>
            <p:cNvSpPr/>
            <p:nvPr/>
          </p:nvSpPr>
          <p:spPr>
            <a:xfrm>
              <a:off x="11070674" y="2804145"/>
              <a:ext cx="1335527" cy="336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grpSp>
      <p:sp>
        <p:nvSpPr>
          <p:cNvPr id="6" name="Rectangle 5">
            <a:extLst>
              <a:ext uri="{FF2B5EF4-FFF2-40B4-BE49-F238E27FC236}">
                <a16:creationId xmlns:a16="http://schemas.microsoft.com/office/drawing/2014/main" xmlns="" id="{4567D10B-5DB8-4DD7-950E-CA0C3386B934}"/>
              </a:ext>
            </a:extLst>
          </p:cNvPr>
          <p:cNvSpPr/>
          <p:nvPr/>
        </p:nvSpPr>
        <p:spPr>
          <a:xfrm>
            <a:off x="1666142" y="1504950"/>
            <a:ext cx="889987" cy="307777"/>
          </a:xfrm>
          <a:prstGeom prst="rect">
            <a:avLst/>
          </a:prstGeom>
        </p:spPr>
        <p:txBody>
          <a:bodyPr wrap="none">
            <a:spAutoFit/>
          </a:bodyPr>
          <a:lstStyle/>
          <a:p>
            <a:r>
              <a:rPr lang="en-ZA" b="1" dirty="0" err="1"/>
              <a:t>Ecopath</a:t>
            </a:r>
            <a:endParaRPr lang="en-ZA" dirty="0"/>
          </a:p>
        </p:txBody>
      </p:sp>
      <p:sp>
        <p:nvSpPr>
          <p:cNvPr id="7" name="Rectangle 6">
            <a:extLst>
              <a:ext uri="{FF2B5EF4-FFF2-40B4-BE49-F238E27FC236}">
                <a16:creationId xmlns:a16="http://schemas.microsoft.com/office/drawing/2014/main" xmlns="" id="{B1CF195D-CC05-4862-956B-DEA5770BE4EF}"/>
              </a:ext>
            </a:extLst>
          </p:cNvPr>
          <p:cNvSpPr/>
          <p:nvPr/>
        </p:nvSpPr>
        <p:spPr>
          <a:xfrm>
            <a:off x="4832770" y="1470768"/>
            <a:ext cx="822661" cy="307777"/>
          </a:xfrm>
          <a:prstGeom prst="rect">
            <a:avLst/>
          </a:prstGeom>
        </p:spPr>
        <p:txBody>
          <a:bodyPr wrap="square">
            <a:spAutoFit/>
          </a:bodyPr>
          <a:lstStyle/>
          <a:p>
            <a:r>
              <a:rPr lang="en-ZA" b="1" dirty="0" err="1"/>
              <a:t>Ecosim</a:t>
            </a:r>
            <a:endParaRPr lang="en-ZA" dirty="0"/>
          </a:p>
        </p:txBody>
      </p:sp>
      <p:sp>
        <p:nvSpPr>
          <p:cNvPr id="8" name="Rectangle 7">
            <a:extLst>
              <a:ext uri="{FF2B5EF4-FFF2-40B4-BE49-F238E27FC236}">
                <a16:creationId xmlns:a16="http://schemas.microsoft.com/office/drawing/2014/main" xmlns="" id="{210C9924-F31E-4873-8F4E-0EDA4C9FCDD8}"/>
              </a:ext>
            </a:extLst>
          </p:cNvPr>
          <p:cNvSpPr/>
          <p:nvPr/>
        </p:nvSpPr>
        <p:spPr>
          <a:xfrm>
            <a:off x="7620230" y="1451718"/>
            <a:ext cx="1019831" cy="307777"/>
          </a:xfrm>
          <a:prstGeom prst="rect">
            <a:avLst/>
          </a:prstGeom>
        </p:spPr>
        <p:txBody>
          <a:bodyPr wrap="none">
            <a:spAutoFit/>
          </a:bodyPr>
          <a:lstStyle/>
          <a:p>
            <a:r>
              <a:rPr lang="en-ZA" b="1" dirty="0" err="1"/>
              <a:t>Ecospace</a:t>
            </a:r>
            <a:endParaRPr lang="en-ZA" dirty="0"/>
          </a:p>
        </p:txBody>
      </p:sp>
    </p:spTree>
    <p:extLst>
      <p:ext uri="{BB962C8B-B14F-4D97-AF65-F5344CB8AC3E}">
        <p14:creationId xmlns:p14="http://schemas.microsoft.com/office/powerpoint/2010/main" val="1700644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EBE27-27BB-42EB-A3E7-DC830E708F76}"/>
              </a:ext>
            </a:extLst>
          </p:cNvPr>
          <p:cNvSpPr>
            <a:spLocks noGrp="1"/>
          </p:cNvSpPr>
          <p:nvPr>
            <p:ph type="title"/>
          </p:nvPr>
        </p:nvSpPr>
        <p:spPr>
          <a:xfrm>
            <a:off x="0" y="29186"/>
            <a:ext cx="9143750" cy="737789"/>
          </a:xfrm>
        </p:spPr>
        <p:txBody>
          <a:bodyPr>
            <a:normAutofit/>
          </a:bodyPr>
          <a:lstStyle/>
          <a:p>
            <a:pPr algn="ctr"/>
            <a:r>
              <a:rPr lang="en-ZA" sz="3200" dirty="0" err="1">
                <a:latin typeface="+mn-lt"/>
              </a:rPr>
              <a:t>Ecospace</a:t>
            </a:r>
            <a:r>
              <a:rPr lang="en-ZA" sz="3200" dirty="0">
                <a:latin typeface="+mn-lt"/>
              </a:rPr>
              <a:t> (spatial-temporal dynamics) – </a:t>
            </a:r>
            <a:r>
              <a:rPr lang="en-ZA" sz="3200" dirty="0" err="1">
                <a:latin typeface="+mn-lt"/>
              </a:rPr>
              <a:t>Algoa</a:t>
            </a:r>
            <a:r>
              <a:rPr lang="en-ZA" sz="3200" dirty="0">
                <a:latin typeface="+mn-lt"/>
              </a:rPr>
              <a:t> Bay </a:t>
            </a:r>
          </a:p>
        </p:txBody>
      </p:sp>
      <p:pic>
        <p:nvPicPr>
          <p:cNvPr id="16" name="Picture 15">
            <a:extLst>
              <a:ext uri="{FF2B5EF4-FFF2-40B4-BE49-F238E27FC236}">
                <a16:creationId xmlns:a16="http://schemas.microsoft.com/office/drawing/2014/main" xmlns="" id="{DE7C2487-C561-4F73-8B36-59EA0DDB57D7}"/>
              </a:ext>
            </a:extLst>
          </p:cNvPr>
          <p:cNvPicPr>
            <a:picLocks noChangeAspect="1"/>
          </p:cNvPicPr>
          <p:nvPr/>
        </p:nvPicPr>
        <p:blipFill rotWithShape="1">
          <a:blip r:embed="rId3"/>
          <a:srcRect r="26562" b="23464"/>
          <a:stretch/>
        </p:blipFill>
        <p:spPr>
          <a:xfrm>
            <a:off x="455858" y="1622406"/>
            <a:ext cx="4316690" cy="2439648"/>
          </a:xfrm>
          <a:prstGeom prst="rect">
            <a:avLst/>
          </a:prstGeom>
        </p:spPr>
      </p:pic>
      <p:sp>
        <p:nvSpPr>
          <p:cNvPr id="19" name="Rectangle 18">
            <a:extLst>
              <a:ext uri="{FF2B5EF4-FFF2-40B4-BE49-F238E27FC236}">
                <a16:creationId xmlns:a16="http://schemas.microsoft.com/office/drawing/2014/main" xmlns="" id="{025DEF81-9A66-434D-BE75-CC97F02B6D5A}"/>
              </a:ext>
            </a:extLst>
          </p:cNvPr>
          <p:cNvSpPr/>
          <p:nvPr/>
        </p:nvSpPr>
        <p:spPr>
          <a:xfrm>
            <a:off x="5625249" y="3842602"/>
            <a:ext cx="729000" cy="6750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cxnSp>
        <p:nvCxnSpPr>
          <p:cNvPr id="24" name="Straight Arrow Connector 23">
            <a:extLst>
              <a:ext uri="{FF2B5EF4-FFF2-40B4-BE49-F238E27FC236}">
                <a16:creationId xmlns:a16="http://schemas.microsoft.com/office/drawing/2014/main" xmlns="" id="{1D449484-B704-4F27-B38A-9EBD1DCBC48E}"/>
              </a:ext>
            </a:extLst>
          </p:cNvPr>
          <p:cNvCxnSpPr>
            <a:cxnSpLocks/>
          </p:cNvCxnSpPr>
          <p:nvPr/>
        </p:nvCxnSpPr>
        <p:spPr>
          <a:xfrm>
            <a:off x="2551176" y="2608074"/>
            <a:ext cx="2929731" cy="1262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2D9D7C30-FFDA-4141-9709-4B0A5202476C}"/>
              </a:ext>
            </a:extLst>
          </p:cNvPr>
          <p:cNvCxnSpPr/>
          <p:nvPr/>
        </p:nvCxnSpPr>
        <p:spPr>
          <a:xfrm flipV="1">
            <a:off x="5959242" y="3534834"/>
            <a:ext cx="0" cy="405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DADD48EC-BD13-4141-BDF8-757533B83018}"/>
              </a:ext>
            </a:extLst>
          </p:cNvPr>
          <p:cNvCxnSpPr>
            <a:cxnSpLocks/>
          </p:cNvCxnSpPr>
          <p:nvPr/>
        </p:nvCxnSpPr>
        <p:spPr>
          <a:xfrm>
            <a:off x="6217920" y="4162238"/>
            <a:ext cx="405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9982C381-A8CC-4540-A23B-C833C32CDF8C}"/>
              </a:ext>
            </a:extLst>
          </p:cNvPr>
          <p:cNvCxnSpPr>
            <a:cxnSpLocks/>
          </p:cNvCxnSpPr>
          <p:nvPr/>
        </p:nvCxnSpPr>
        <p:spPr>
          <a:xfrm>
            <a:off x="5959242" y="4376550"/>
            <a:ext cx="0" cy="405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EF654525-8811-45E9-A9F2-0AAA934DCAF7}"/>
              </a:ext>
            </a:extLst>
          </p:cNvPr>
          <p:cNvCxnSpPr>
            <a:cxnSpLocks/>
          </p:cNvCxnSpPr>
          <p:nvPr/>
        </p:nvCxnSpPr>
        <p:spPr>
          <a:xfrm flipH="1" flipV="1">
            <a:off x="5277838" y="4156716"/>
            <a:ext cx="405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D27FB88-8367-4977-83ED-B6B3F478A768}"/>
              </a:ext>
            </a:extLst>
          </p:cNvPr>
          <p:cNvCxnSpPr>
            <a:cxnSpLocks/>
          </p:cNvCxnSpPr>
          <p:nvPr/>
        </p:nvCxnSpPr>
        <p:spPr>
          <a:xfrm flipH="1">
            <a:off x="6217920" y="4286314"/>
            <a:ext cx="405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7D388060-6FAF-41ED-8925-D9E01D302B4E}"/>
              </a:ext>
            </a:extLst>
          </p:cNvPr>
          <p:cNvCxnSpPr>
            <a:cxnSpLocks/>
          </p:cNvCxnSpPr>
          <p:nvPr/>
        </p:nvCxnSpPr>
        <p:spPr>
          <a:xfrm flipV="1">
            <a:off x="6101092" y="4376550"/>
            <a:ext cx="0" cy="405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CD0E9DF6-B25E-4BD0-853A-66AB8615C23B}"/>
              </a:ext>
            </a:extLst>
          </p:cNvPr>
          <p:cNvCxnSpPr>
            <a:cxnSpLocks/>
          </p:cNvCxnSpPr>
          <p:nvPr/>
        </p:nvCxnSpPr>
        <p:spPr>
          <a:xfrm>
            <a:off x="6109637" y="3552386"/>
            <a:ext cx="0" cy="405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8320E8F4-85BD-4323-B5AD-1DF16F57250C}"/>
              </a:ext>
            </a:extLst>
          </p:cNvPr>
          <p:cNvCxnSpPr>
            <a:cxnSpLocks/>
          </p:cNvCxnSpPr>
          <p:nvPr/>
        </p:nvCxnSpPr>
        <p:spPr>
          <a:xfrm>
            <a:off x="5303520" y="4294585"/>
            <a:ext cx="405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xmlns="" id="{D14CA588-C13C-4B68-9473-A71C2385EADA}"/>
              </a:ext>
            </a:extLst>
          </p:cNvPr>
          <p:cNvPicPr>
            <a:picLocks noChangeAspect="1"/>
          </p:cNvPicPr>
          <p:nvPr/>
        </p:nvPicPr>
        <p:blipFill rotWithShape="1">
          <a:blip r:embed="rId4"/>
          <a:srcRect b="3419"/>
          <a:stretch/>
        </p:blipFill>
        <p:spPr>
          <a:xfrm>
            <a:off x="4869379" y="1012493"/>
            <a:ext cx="4274372" cy="2509970"/>
          </a:xfrm>
          <a:prstGeom prst="rect">
            <a:avLst/>
          </a:prstGeom>
        </p:spPr>
      </p:pic>
      <p:sp>
        <p:nvSpPr>
          <p:cNvPr id="42" name="TextBox 41">
            <a:extLst>
              <a:ext uri="{FF2B5EF4-FFF2-40B4-BE49-F238E27FC236}">
                <a16:creationId xmlns:a16="http://schemas.microsoft.com/office/drawing/2014/main" xmlns="" id="{468503FF-ABA6-4CDA-8EAF-F8BFFB4D7EAC}"/>
              </a:ext>
            </a:extLst>
          </p:cNvPr>
          <p:cNvSpPr txBox="1"/>
          <p:nvPr/>
        </p:nvSpPr>
        <p:spPr>
          <a:xfrm>
            <a:off x="5804989" y="3968908"/>
            <a:ext cx="225179"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B</a:t>
            </a:r>
          </a:p>
        </p:txBody>
      </p:sp>
      <p:sp>
        <p:nvSpPr>
          <p:cNvPr id="43" name="TextBox 42">
            <a:extLst>
              <a:ext uri="{FF2B5EF4-FFF2-40B4-BE49-F238E27FC236}">
                <a16:creationId xmlns:a16="http://schemas.microsoft.com/office/drawing/2014/main" xmlns="" id="{8648909A-B1F5-4679-B558-8152EB6E84AF}"/>
              </a:ext>
            </a:extLst>
          </p:cNvPr>
          <p:cNvSpPr txBox="1"/>
          <p:nvPr/>
        </p:nvSpPr>
        <p:spPr>
          <a:xfrm>
            <a:off x="481098" y="2864542"/>
            <a:ext cx="1014408" cy="415498"/>
          </a:xfrm>
          <a:prstGeom prst="rect">
            <a:avLst/>
          </a:prstGeom>
          <a:noFill/>
        </p:spPr>
        <p:txBody>
          <a:bodyPr wrap="square" rtlCol="0">
            <a:spAutoFit/>
          </a:bodyPr>
          <a:lstStyle/>
          <a:p>
            <a:pPr algn="ctr"/>
            <a:r>
              <a:rPr lang="en-ZA" sz="1050" dirty="0">
                <a:latin typeface="Calibri" panose="020F0502020204030204" pitchFamily="34" charset="0"/>
                <a:cs typeface="Calibri" panose="020F0502020204030204" pitchFamily="34" charset="0"/>
              </a:rPr>
              <a:t>Port </a:t>
            </a:r>
          </a:p>
          <a:p>
            <a:pPr algn="ctr"/>
            <a:r>
              <a:rPr lang="en-ZA" sz="1050" dirty="0">
                <a:latin typeface="Calibri" panose="020F0502020204030204" pitchFamily="34" charset="0"/>
                <a:cs typeface="Calibri" panose="020F0502020204030204" pitchFamily="34" charset="0"/>
              </a:rPr>
              <a:t>Elizabeth</a:t>
            </a:r>
          </a:p>
        </p:txBody>
      </p:sp>
      <p:sp>
        <p:nvSpPr>
          <p:cNvPr id="44" name="Rectangle 43">
            <a:extLst>
              <a:ext uri="{FF2B5EF4-FFF2-40B4-BE49-F238E27FC236}">
                <a16:creationId xmlns:a16="http://schemas.microsoft.com/office/drawing/2014/main" xmlns="" id="{CB190DA9-6161-47E8-8C78-693D0287B01D}"/>
              </a:ext>
            </a:extLst>
          </p:cNvPr>
          <p:cNvSpPr/>
          <p:nvPr/>
        </p:nvSpPr>
        <p:spPr>
          <a:xfrm>
            <a:off x="4224772" y="4871690"/>
            <a:ext cx="4796297" cy="253916"/>
          </a:xfrm>
          <a:prstGeom prst="rect">
            <a:avLst/>
          </a:prstGeom>
        </p:spPr>
        <p:txBody>
          <a:bodyPr wrap="square">
            <a:spAutoFit/>
          </a:bodyPr>
          <a:lstStyle/>
          <a:p>
            <a:pPr algn="r"/>
            <a:r>
              <a:rPr lang="en-ZA" sz="1050" dirty="0">
                <a:latin typeface="Calibri" panose="020F0502020204030204" pitchFamily="34" charset="0"/>
                <a:cs typeface="Calibri" panose="020F0502020204030204" pitchFamily="34" charset="0"/>
              </a:rPr>
              <a:t>Walters et al. (1999), Christensen and Walters (2004)</a:t>
            </a:r>
          </a:p>
        </p:txBody>
      </p:sp>
    </p:spTree>
    <p:extLst>
      <p:ext uri="{BB962C8B-B14F-4D97-AF65-F5344CB8AC3E}">
        <p14:creationId xmlns:p14="http://schemas.microsoft.com/office/powerpoint/2010/main" val="3062344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370D0-82CA-4DBE-83C6-BD8FDB2B4D9C}"/>
              </a:ext>
            </a:extLst>
          </p:cNvPr>
          <p:cNvSpPr>
            <a:spLocks noGrp="1"/>
          </p:cNvSpPr>
          <p:nvPr>
            <p:ph type="title"/>
          </p:nvPr>
        </p:nvSpPr>
        <p:spPr>
          <a:xfrm>
            <a:off x="0" y="13692"/>
            <a:ext cx="9144000" cy="782461"/>
          </a:xfrm>
        </p:spPr>
        <p:txBody>
          <a:bodyPr>
            <a:normAutofit/>
          </a:bodyPr>
          <a:lstStyle/>
          <a:p>
            <a:pPr algn="ctr"/>
            <a:r>
              <a:rPr lang="en-ZA" dirty="0" err="1">
                <a:latin typeface="+mn-lt"/>
              </a:rPr>
              <a:t>Ecospace</a:t>
            </a:r>
            <a:r>
              <a:rPr lang="en-ZA" dirty="0">
                <a:latin typeface="+mn-lt"/>
              </a:rPr>
              <a:t> outputs – </a:t>
            </a:r>
            <a:r>
              <a:rPr lang="en-ZA" dirty="0" err="1">
                <a:latin typeface="+mn-lt"/>
              </a:rPr>
              <a:t>Algoa</a:t>
            </a:r>
            <a:r>
              <a:rPr lang="en-ZA" dirty="0">
                <a:latin typeface="+mn-lt"/>
              </a:rPr>
              <a:t> Bay</a:t>
            </a:r>
          </a:p>
        </p:txBody>
      </p:sp>
      <p:sp>
        <p:nvSpPr>
          <p:cNvPr id="3" name="Content Placeholder 2">
            <a:extLst>
              <a:ext uri="{FF2B5EF4-FFF2-40B4-BE49-F238E27FC236}">
                <a16:creationId xmlns:a16="http://schemas.microsoft.com/office/drawing/2014/main" xmlns="" id="{C5DC8205-3058-4BE7-8947-4B0B3D620D54}"/>
              </a:ext>
            </a:extLst>
          </p:cNvPr>
          <p:cNvSpPr>
            <a:spLocks noGrp="1"/>
          </p:cNvSpPr>
          <p:nvPr>
            <p:ph idx="1"/>
          </p:nvPr>
        </p:nvSpPr>
        <p:spPr>
          <a:xfrm>
            <a:off x="191643" y="1016268"/>
            <a:ext cx="4761357" cy="3528770"/>
          </a:xfrm>
        </p:spPr>
        <p:txBody>
          <a:bodyPr>
            <a:normAutofit fontScale="77500" lnSpcReduction="20000"/>
          </a:bodyPr>
          <a:lstStyle/>
          <a:p>
            <a:r>
              <a:rPr lang="en-ZA" dirty="0">
                <a:latin typeface="Tw Cen MT" panose="020B0602020104020603" pitchFamily="34" charset="0"/>
              </a:rPr>
              <a:t>Distribution maps of model species</a:t>
            </a:r>
          </a:p>
          <a:p>
            <a:r>
              <a:rPr lang="en-US" dirty="0">
                <a:latin typeface="Tw Cen MT" panose="020B0602020104020603" pitchFamily="34" charset="0"/>
              </a:rPr>
              <a:t>Biomass projections and spatial distribution predictions</a:t>
            </a:r>
          </a:p>
          <a:p>
            <a:r>
              <a:rPr lang="en-ZA" dirty="0">
                <a:latin typeface="Tw Cen MT" panose="020B0602020104020603" pitchFamily="34" charset="0"/>
              </a:rPr>
              <a:t>Simulations of management actions (e.g. MPA) </a:t>
            </a:r>
          </a:p>
          <a:p>
            <a:r>
              <a:rPr lang="en-ZA" dirty="0">
                <a:latin typeface="Tw Cen MT" panose="020B0602020104020603" pitchFamily="34" charset="0"/>
              </a:rPr>
              <a:t>Cumulative impacts (e.g. environmental change, fishing)</a:t>
            </a:r>
          </a:p>
          <a:p>
            <a:r>
              <a:rPr lang="en-ZA" dirty="0">
                <a:latin typeface="Tw Cen MT" panose="020B0602020104020603" pitchFamily="34" charset="0"/>
              </a:rPr>
              <a:t>Structural and functional indicators of the system</a:t>
            </a:r>
          </a:p>
        </p:txBody>
      </p:sp>
      <p:pic>
        <p:nvPicPr>
          <p:cNvPr id="5" name="Picture 4">
            <a:extLst>
              <a:ext uri="{FF2B5EF4-FFF2-40B4-BE49-F238E27FC236}">
                <a16:creationId xmlns:a16="http://schemas.microsoft.com/office/drawing/2014/main" xmlns="" id="{9972598A-741C-442F-A9B5-3D0B0CAEE1F5}"/>
              </a:ext>
            </a:extLst>
          </p:cNvPr>
          <p:cNvPicPr>
            <a:picLocks noChangeAspect="1"/>
          </p:cNvPicPr>
          <p:nvPr/>
        </p:nvPicPr>
        <p:blipFill>
          <a:blip r:embed="rId3"/>
          <a:stretch>
            <a:fillRect/>
          </a:stretch>
        </p:blipFill>
        <p:spPr>
          <a:xfrm>
            <a:off x="5335262" y="690210"/>
            <a:ext cx="3617096" cy="4141854"/>
          </a:xfrm>
          <a:prstGeom prst="rect">
            <a:avLst/>
          </a:prstGeom>
        </p:spPr>
      </p:pic>
      <p:sp>
        <p:nvSpPr>
          <p:cNvPr id="6" name="Rectangle 5">
            <a:extLst>
              <a:ext uri="{FF2B5EF4-FFF2-40B4-BE49-F238E27FC236}">
                <a16:creationId xmlns:a16="http://schemas.microsoft.com/office/drawing/2014/main" xmlns="" id="{0D2E9A31-6F91-4318-8D30-7A6E8F4C4AA4}"/>
              </a:ext>
            </a:extLst>
          </p:cNvPr>
          <p:cNvSpPr/>
          <p:nvPr/>
        </p:nvSpPr>
        <p:spPr>
          <a:xfrm>
            <a:off x="5404101" y="4898975"/>
            <a:ext cx="3797835" cy="253916"/>
          </a:xfrm>
          <a:prstGeom prst="rect">
            <a:avLst/>
          </a:prstGeom>
        </p:spPr>
        <p:txBody>
          <a:bodyPr wrap="none">
            <a:spAutoFit/>
          </a:bodyPr>
          <a:lstStyle/>
          <a:p>
            <a:r>
              <a:rPr lang="en-ZA" sz="1050" dirty="0">
                <a:latin typeface="Calibri" panose="020F0502020204030204" pitchFamily="34" charset="0"/>
                <a:cs typeface="Calibri" panose="020F0502020204030204" pitchFamily="34" charset="0"/>
              </a:rPr>
              <a:t>Christensen et al. (2014), </a:t>
            </a:r>
            <a:r>
              <a:rPr lang="en-ZA" sz="1050" dirty="0" err="1">
                <a:latin typeface="Calibri" panose="020F0502020204030204" pitchFamily="34" charset="0"/>
                <a:cs typeface="Calibri" panose="020F0502020204030204" pitchFamily="34" charset="0"/>
              </a:rPr>
              <a:t>Serpetti</a:t>
            </a:r>
            <a:r>
              <a:rPr lang="en-ZA" sz="1050" dirty="0">
                <a:latin typeface="Calibri" panose="020F0502020204030204" pitchFamily="34" charset="0"/>
                <a:cs typeface="Calibri" panose="020F0502020204030204" pitchFamily="34" charset="0"/>
              </a:rPr>
              <a:t> (2019) Introduction to </a:t>
            </a:r>
            <a:r>
              <a:rPr lang="en-ZA" sz="1050" dirty="0" err="1">
                <a:latin typeface="Calibri" panose="020F0502020204030204" pitchFamily="34" charset="0"/>
                <a:cs typeface="Calibri" panose="020F0502020204030204" pitchFamily="34" charset="0"/>
              </a:rPr>
              <a:t>Ecospace</a:t>
            </a:r>
            <a:endParaRPr lang="en-ZA"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0836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blue underwater image">
            <a:extLst>
              <a:ext uri="{FF2B5EF4-FFF2-40B4-BE49-F238E27FC236}">
                <a16:creationId xmlns:a16="http://schemas.microsoft.com/office/drawing/2014/main" xmlns="" id="{4228C986-548E-4350-9B66-B73F785E94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859"/>
          <a:stretch/>
        </p:blipFill>
        <p:spPr bwMode="auto">
          <a:xfrm>
            <a:off x="1" y="0"/>
            <a:ext cx="2370772" cy="5143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EF1E49F6-9B3D-4598-81DE-CC17B4C2E354}"/>
              </a:ext>
            </a:extLst>
          </p:cNvPr>
          <p:cNvSpPr txBox="1"/>
          <p:nvPr/>
        </p:nvSpPr>
        <p:spPr>
          <a:xfrm>
            <a:off x="21771" y="666750"/>
            <a:ext cx="2362200" cy="1477328"/>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dirty="0">
                <a:cs typeface="Calibri" panose="020F0502020204030204" pitchFamily="34" charset="0"/>
              </a:rPr>
              <a:t>The Algoa</a:t>
            </a:r>
          </a:p>
          <a:p>
            <a:pPr algn="ctr"/>
            <a:r>
              <a:rPr lang="en-US" dirty="0">
                <a:cs typeface="Calibri" panose="020F0502020204030204" pitchFamily="34" charset="0"/>
              </a:rPr>
              <a:t>Bay Marine Planning Tool</a:t>
            </a:r>
          </a:p>
        </p:txBody>
      </p:sp>
      <p:grpSp>
        <p:nvGrpSpPr>
          <p:cNvPr id="2" name="Group 1"/>
          <p:cNvGrpSpPr/>
          <p:nvPr/>
        </p:nvGrpSpPr>
        <p:grpSpPr>
          <a:xfrm>
            <a:off x="32657" y="57150"/>
            <a:ext cx="8501743" cy="5086350"/>
            <a:chOff x="32657" y="57150"/>
            <a:chExt cx="8501743" cy="5086350"/>
          </a:xfrm>
        </p:grpSpPr>
        <p:pic>
          <p:nvPicPr>
            <p:cNvPr id="8" name="Picture 7">
              <a:extLst>
                <a:ext uri="{FF2B5EF4-FFF2-40B4-BE49-F238E27FC236}">
                  <a16:creationId xmlns:a16="http://schemas.microsoft.com/office/drawing/2014/main" xmlns="" id="{38DF6FB5-897A-424E-97C9-C68F95243553}"/>
                </a:ext>
              </a:extLst>
            </p:cNvPr>
            <p:cNvPicPr/>
            <p:nvPr/>
          </p:nvPicPr>
          <p:blipFill rotWithShape="1">
            <a:blip r:embed="rId4">
              <a:extLst>
                <a:ext uri="{28A0092B-C50C-407E-A947-70E740481C1C}">
                  <a14:useLocalDpi xmlns:a14="http://schemas.microsoft.com/office/drawing/2010/main" val="0"/>
                </a:ext>
              </a:extLst>
            </a:blip>
            <a:srcRect l="17069" t="16866" r="40724" b="22117"/>
            <a:stretch/>
          </p:blipFill>
          <p:spPr bwMode="auto">
            <a:xfrm>
              <a:off x="2743200" y="57150"/>
              <a:ext cx="5791200" cy="5086350"/>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xmlns="" id="{BD7EE936-E64D-4A46-895A-35DBA1CE9B86}"/>
                </a:ext>
              </a:extLst>
            </p:cNvPr>
            <p:cNvSpPr txBox="1">
              <a:spLocks/>
            </p:cNvSpPr>
            <p:nvPr/>
          </p:nvSpPr>
          <p:spPr>
            <a:xfrm>
              <a:off x="32657" y="2112824"/>
              <a:ext cx="2362200" cy="1754326"/>
            </a:xfrm>
            <a:prstGeom prst="rect">
              <a:avLst/>
            </a:prstGeom>
            <a:noFill/>
          </p:spPr>
          <p:txBody>
            <a:bodyPr wrap="square" rtlCol="0">
              <a:spAutoFit/>
            </a:bodyPr>
            <a:lstStyle>
              <a:defPPr marR="0" lvl="0" algn="l" rtl="0">
                <a:lnSpc>
                  <a:spcPct val="100000"/>
                </a:lnSpc>
                <a:spcBef>
                  <a:spcPts val="0"/>
                </a:spcBef>
                <a:spcAft>
                  <a:spcPts val="0"/>
                </a:spcAft>
              </a:defPPr>
              <a:lvl1pPr algn="ctr">
                <a:defRPr sz="1800">
                  <a:solidFill>
                    <a:schemeClr val="tx2"/>
                  </a:solidFill>
                  <a:latin typeface="+mn-lt"/>
                </a:defRPr>
              </a:lvl1pPr>
            </a:lstStyle>
            <a:p>
              <a:r>
                <a:rPr lang="en-US" b="1" dirty="0" smtClean="0">
                  <a:solidFill>
                    <a:schemeClr val="bg1"/>
                  </a:solidFill>
                  <a:cs typeface="Calibri" panose="020F0502020204030204" pitchFamily="34" charset="0"/>
                </a:rPr>
                <a:t>MSI – aims to </a:t>
              </a:r>
              <a:r>
                <a:rPr lang="en-US" b="1" dirty="0">
                  <a:solidFill>
                    <a:schemeClr val="bg1"/>
                  </a:solidFill>
                  <a:cs typeface="Calibri" panose="020F0502020204030204" pitchFamily="34" charset="0"/>
                </a:rPr>
                <a:t>capture </a:t>
              </a:r>
              <a:r>
                <a:rPr lang="en-US" b="1" dirty="0" smtClean="0">
                  <a:solidFill>
                    <a:schemeClr val="bg1"/>
                  </a:solidFill>
                  <a:cs typeface="Calibri" panose="020F0502020204030204" pitchFamily="34" charset="0"/>
                </a:rPr>
                <a:t> </a:t>
              </a:r>
              <a:r>
                <a:rPr lang="en-US" b="1" dirty="0">
                  <a:solidFill>
                    <a:schemeClr val="bg1"/>
                  </a:solidFill>
                  <a:cs typeface="Calibri" panose="020F0502020204030204" pitchFamily="34" charset="0"/>
                </a:rPr>
                <a:t>interconnections amongst different human uses and their </a:t>
              </a:r>
              <a:r>
                <a:rPr lang="en-US" b="1" dirty="0" smtClean="0">
                  <a:solidFill>
                    <a:schemeClr val="bg1"/>
                  </a:solidFill>
                  <a:cs typeface="Calibri" panose="020F0502020204030204" pitchFamily="34" charset="0"/>
                </a:rPr>
                <a:t>impacts, using  </a:t>
              </a:r>
              <a:r>
                <a:rPr lang="en-US" b="1" dirty="0">
                  <a:solidFill>
                    <a:schemeClr val="bg1"/>
                  </a:solidFill>
                  <a:cs typeface="Calibri" panose="020F0502020204030204" pitchFamily="34" charset="0"/>
                </a:rPr>
                <a:t>system dynamics </a:t>
              </a:r>
              <a:r>
                <a:rPr lang="en-US" b="1" dirty="0" smtClean="0">
                  <a:solidFill>
                    <a:schemeClr val="bg1"/>
                  </a:solidFill>
                  <a:cs typeface="Calibri" panose="020F0502020204030204" pitchFamily="34" charset="0"/>
                </a:rPr>
                <a:t>modelling</a:t>
              </a:r>
              <a:endParaRPr lang="en-US" b="1" dirty="0">
                <a:solidFill>
                  <a:schemeClr val="bg1"/>
                </a:solidFill>
                <a:cs typeface="Calibri" panose="020F0502020204030204" pitchFamily="34" charset="0"/>
              </a:endParaRPr>
            </a:p>
          </p:txBody>
        </p:sp>
      </p:grpSp>
      <p:pic>
        <p:nvPicPr>
          <p:cNvPr id="9" name="Picture 2" descr="Image result for estee ann vermeulen">
            <a:extLst>
              <a:ext uri="{FF2B5EF4-FFF2-40B4-BE49-F238E27FC236}">
                <a16:creationId xmlns:a16="http://schemas.microsoft.com/office/drawing/2014/main" xmlns="" id="{4D1C435C-E5AC-4A0B-A059-9C751B374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1509" y="0"/>
            <a:ext cx="1302491" cy="9756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xmlns="" id="{847DC9D8-E55D-41C9-A95E-BC0779CD6A1E}"/>
              </a:ext>
            </a:extLst>
          </p:cNvPr>
          <p:cNvSpPr txBox="1">
            <a:spLocks/>
          </p:cNvSpPr>
          <p:nvPr/>
        </p:nvSpPr>
        <p:spPr>
          <a:xfrm>
            <a:off x="7010400" y="2724150"/>
            <a:ext cx="2362200"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800">
                <a:solidFill>
                  <a:schemeClr val="tx2"/>
                </a:solidFill>
                <a:latin typeface="+mn-lt"/>
              </a:defRPr>
            </a:lvl1pPr>
          </a:lstStyle>
          <a:p>
            <a:endParaRPr lang="en-US" sz="1600" dirty="0">
              <a:solidFill>
                <a:schemeClr val="tx1"/>
              </a:solidFill>
              <a:cs typeface="Calibri" panose="020F0502020204030204" pitchFamily="34" charset="0"/>
            </a:endParaRPr>
          </a:p>
        </p:txBody>
      </p:sp>
    </p:spTree>
    <p:extLst>
      <p:ext uri="{BB962C8B-B14F-4D97-AF65-F5344CB8AC3E}">
        <p14:creationId xmlns:p14="http://schemas.microsoft.com/office/powerpoint/2010/main" val="33470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jai clifford holmes">
            <a:extLst>
              <a:ext uri="{FF2B5EF4-FFF2-40B4-BE49-F238E27FC236}">
                <a16:creationId xmlns:a16="http://schemas.microsoft.com/office/drawing/2014/main" xmlns="" id="{64077F48-6254-4857-A394-0AD7FA0AD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0"/>
            <a:ext cx="1295400" cy="1295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6" name="Picture 2" descr="Image result for blue underwater image">
            <a:extLst>
              <a:ext uri="{FF2B5EF4-FFF2-40B4-BE49-F238E27FC236}">
                <a16:creationId xmlns:a16="http://schemas.microsoft.com/office/drawing/2014/main" xmlns="" id="{7D2EA662-F5B8-4E6A-BB66-079D1C6C7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859"/>
          <a:stretch/>
        </p:blipFill>
        <p:spPr bwMode="auto">
          <a:xfrm>
            <a:off x="1" y="0"/>
            <a:ext cx="2370772" cy="5143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xmlns="" id="{4F424FCE-B4EF-48D5-8385-58B97E692A98}"/>
              </a:ext>
            </a:extLst>
          </p:cNvPr>
          <p:cNvSpPr txBox="1"/>
          <p:nvPr/>
        </p:nvSpPr>
        <p:spPr>
          <a:xfrm>
            <a:off x="0" y="971550"/>
            <a:ext cx="2362200" cy="3323987"/>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dirty="0">
                <a:cs typeface="Calibri" panose="020F0502020204030204" pitchFamily="34" charset="0"/>
              </a:rPr>
              <a:t>The Algoa</a:t>
            </a:r>
          </a:p>
          <a:p>
            <a:pPr algn="ctr"/>
            <a:r>
              <a:rPr lang="en-US" dirty="0">
                <a:cs typeface="Calibri" panose="020F0502020204030204" pitchFamily="34" charset="0"/>
              </a:rPr>
              <a:t>Bay Collaborative Dynamic Modelling (AB </a:t>
            </a:r>
            <a:r>
              <a:rPr lang="en-US" dirty="0" err="1">
                <a:cs typeface="Calibri" panose="020F0502020204030204" pitchFamily="34" charset="0"/>
              </a:rPr>
              <a:t>CoDyM</a:t>
            </a:r>
            <a:r>
              <a:rPr lang="en-US" dirty="0">
                <a:cs typeface="Calibri" panose="020F0502020204030204" pitchFamily="34" charset="0"/>
              </a:rPr>
              <a:t>) pilot process</a:t>
            </a:r>
          </a:p>
        </p:txBody>
      </p:sp>
      <p:grpSp>
        <p:nvGrpSpPr>
          <p:cNvPr id="4" name="Group 3"/>
          <p:cNvGrpSpPr/>
          <p:nvPr/>
        </p:nvGrpSpPr>
        <p:grpSpPr>
          <a:xfrm>
            <a:off x="2514600" y="266232"/>
            <a:ext cx="6374606" cy="4865741"/>
            <a:chOff x="2514600" y="266232"/>
            <a:chExt cx="6374606" cy="4865741"/>
          </a:xfrm>
        </p:grpSpPr>
        <p:pic>
          <p:nvPicPr>
            <p:cNvPr id="3074" name="Picture 2" descr="Image result for one ocean hub logo">
              <a:extLst>
                <a:ext uri="{FF2B5EF4-FFF2-40B4-BE49-F238E27FC236}">
                  <a16:creationId xmlns:a16="http://schemas.microsoft.com/office/drawing/2014/main" xmlns="" id="{CC93A8A9-DE82-4BC0-A16D-C28E1C4297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48" r="21736"/>
            <a:stretch/>
          </p:blipFill>
          <p:spPr bwMode="auto">
            <a:xfrm>
              <a:off x="5295900" y="4534040"/>
              <a:ext cx="685800" cy="5979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A8E6591-5883-C748-8620-15D37A660248}"/>
                </a:ext>
              </a:extLst>
            </p:cNvPr>
            <p:cNvPicPr>
              <a:picLocks noChangeAspect="1"/>
            </p:cNvPicPr>
            <p:nvPr/>
          </p:nvPicPr>
          <p:blipFill>
            <a:blip r:embed="rId5"/>
            <a:stretch>
              <a:fillRect/>
            </a:stretch>
          </p:blipFill>
          <p:spPr>
            <a:xfrm>
              <a:off x="3886200" y="4599211"/>
              <a:ext cx="1295401" cy="4675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76" name="Picture 4" descr="Image result for nrf logo">
              <a:extLst>
                <a:ext uri="{FF2B5EF4-FFF2-40B4-BE49-F238E27FC236}">
                  <a16:creationId xmlns:a16="http://schemas.microsoft.com/office/drawing/2014/main" xmlns="" id="{0C5E9E11-3A86-4357-A517-874279439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629830"/>
              <a:ext cx="1295400" cy="4369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518306"/>
              <a:ext cx="2107406" cy="15082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a16="http://schemas.microsoft.com/office/drawing/2014/main" xmlns="" id="{4DA8E30A-18AF-A24E-B7A3-D8985D24D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430" y="1581150"/>
              <a:ext cx="240117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xmlns="" id="{7CF635D0-023C-4E49-8902-727846E197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1786" y="2038350"/>
              <a:ext cx="2973214" cy="15419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2577703" y="266232"/>
              <a:ext cx="5194697" cy="1384995"/>
            </a:xfrm>
            <a:prstGeom prst="rect">
              <a:avLst/>
            </a:prstGeom>
            <a:noFill/>
          </p:spPr>
          <p:txBody>
            <a:bodyPr wrap="square" rtlCol="0">
              <a:spAutoFit/>
            </a:bodyPr>
            <a:lstStyle/>
            <a:p>
              <a:r>
                <a:rPr lang="en-ZA" sz="2800" dirty="0">
                  <a:latin typeface="+mn-lt"/>
                </a:rPr>
                <a:t>To foster collaborative action &amp; systemic marine management &amp; governance</a:t>
              </a:r>
            </a:p>
          </p:txBody>
        </p:sp>
      </p:grpSp>
    </p:spTree>
    <p:extLst>
      <p:ext uri="{BB962C8B-B14F-4D97-AF65-F5344CB8AC3E}">
        <p14:creationId xmlns:p14="http://schemas.microsoft.com/office/powerpoint/2010/main" val="355927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5B0352-D7AF-4604-97F5-C8C2178FC3A2}"/>
              </a:ext>
            </a:extLst>
          </p:cNvPr>
          <p:cNvPicPr>
            <a:picLocks noChangeAspect="1"/>
          </p:cNvPicPr>
          <p:nvPr/>
        </p:nvPicPr>
        <p:blipFill>
          <a:blip r:embed="rId3"/>
          <a:stretch>
            <a:fillRect/>
          </a:stretch>
        </p:blipFill>
        <p:spPr>
          <a:xfrm>
            <a:off x="2209800" y="1200150"/>
            <a:ext cx="6858000" cy="2701082"/>
          </a:xfrm>
          <a:prstGeom prst="rect">
            <a:avLst/>
          </a:prstGeom>
        </p:spPr>
      </p:pic>
      <p:sp>
        <p:nvSpPr>
          <p:cNvPr id="7" name="Rectangle 6">
            <a:extLst>
              <a:ext uri="{FF2B5EF4-FFF2-40B4-BE49-F238E27FC236}">
                <a16:creationId xmlns:a16="http://schemas.microsoft.com/office/drawing/2014/main" xmlns="" id="{948A3F8A-C8B9-4F13-8D88-BC13C42A23FE}"/>
              </a:ext>
            </a:extLst>
          </p:cNvPr>
          <p:cNvSpPr/>
          <p:nvPr/>
        </p:nvSpPr>
        <p:spPr>
          <a:xfrm>
            <a:off x="2438400" y="4089338"/>
            <a:ext cx="6477000" cy="307777"/>
          </a:xfrm>
          <a:prstGeom prst="rect">
            <a:avLst/>
          </a:prstGeom>
        </p:spPr>
        <p:txBody>
          <a:bodyPr wrap="square">
            <a:spAutoFit/>
          </a:bodyPr>
          <a:lstStyle/>
          <a:p>
            <a:pPr algn="ctr"/>
            <a:r>
              <a:rPr lang="en-US" spc="14" dirty="0">
                <a:solidFill>
                  <a:schemeClr val="tx2"/>
                </a:solidFill>
                <a:latin typeface="Calibri" panose="020F0502020204030204" pitchFamily="34" charset="0"/>
                <a:ea typeface="Arial" panose="020B0604020202020204" pitchFamily="34" charset="0"/>
                <a:cs typeface="Calibri" panose="020F0502020204030204" pitchFamily="34" charset="0"/>
              </a:rPr>
              <a:t>Adapted from Clifford-Holmes &amp; Pollard (2017: 5)</a:t>
            </a:r>
            <a:endParaRPr lang="en-US" dirty="0">
              <a:solidFill>
                <a:schemeClr val="tx2"/>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D475A2E3-86F4-468F-9612-E409F55B2B55}"/>
              </a:ext>
            </a:extLst>
          </p:cNvPr>
          <p:cNvSpPr/>
          <p:nvPr/>
        </p:nvSpPr>
        <p:spPr>
          <a:xfrm>
            <a:off x="4092438" y="1247711"/>
            <a:ext cx="2251931" cy="25948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dirty="0"/>
          </a:p>
        </p:txBody>
      </p:sp>
      <p:sp>
        <p:nvSpPr>
          <p:cNvPr id="9" name="Rectangle 8">
            <a:extLst>
              <a:ext uri="{FF2B5EF4-FFF2-40B4-BE49-F238E27FC236}">
                <a16:creationId xmlns:a16="http://schemas.microsoft.com/office/drawing/2014/main" xmlns="" id="{BBFB7EDB-34E3-4768-A8E3-4F268D5BE504}"/>
              </a:ext>
            </a:extLst>
          </p:cNvPr>
          <p:cNvSpPr/>
          <p:nvPr/>
        </p:nvSpPr>
        <p:spPr>
          <a:xfrm>
            <a:off x="6321289" y="1247709"/>
            <a:ext cx="863845" cy="2594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dirty="0"/>
          </a:p>
        </p:txBody>
      </p:sp>
      <p:sp>
        <p:nvSpPr>
          <p:cNvPr id="10" name="Rectangle 9">
            <a:extLst>
              <a:ext uri="{FF2B5EF4-FFF2-40B4-BE49-F238E27FC236}">
                <a16:creationId xmlns:a16="http://schemas.microsoft.com/office/drawing/2014/main" xmlns="" id="{4118623B-A774-4B1A-A8B0-7EE23BCBD970}"/>
              </a:ext>
            </a:extLst>
          </p:cNvPr>
          <p:cNvSpPr/>
          <p:nvPr/>
        </p:nvSpPr>
        <p:spPr>
          <a:xfrm>
            <a:off x="7185135" y="1247711"/>
            <a:ext cx="863845" cy="25948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dirty="0"/>
          </a:p>
        </p:txBody>
      </p:sp>
      <p:sp>
        <p:nvSpPr>
          <p:cNvPr id="11" name="Rectangle 10">
            <a:extLst>
              <a:ext uri="{FF2B5EF4-FFF2-40B4-BE49-F238E27FC236}">
                <a16:creationId xmlns:a16="http://schemas.microsoft.com/office/drawing/2014/main" xmlns="" id="{D05A0BA2-4F72-4660-8CDA-82049F4C0C55}"/>
              </a:ext>
            </a:extLst>
          </p:cNvPr>
          <p:cNvSpPr/>
          <p:nvPr/>
        </p:nvSpPr>
        <p:spPr>
          <a:xfrm>
            <a:off x="8048980" y="1247709"/>
            <a:ext cx="973888" cy="2594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7" dirty="0"/>
          </a:p>
        </p:txBody>
      </p:sp>
      <p:pic>
        <p:nvPicPr>
          <p:cNvPr id="12" name="Picture 2" descr="Image result for blue underwater image">
            <a:extLst>
              <a:ext uri="{FF2B5EF4-FFF2-40B4-BE49-F238E27FC236}">
                <a16:creationId xmlns:a16="http://schemas.microsoft.com/office/drawing/2014/main" xmlns="" id="{A157B8A9-114C-4F24-AA0F-BE40A4A39D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97" t="-617" r="36172" b="617"/>
          <a:stretch/>
        </p:blipFill>
        <p:spPr bwMode="auto">
          <a:xfrm>
            <a:off x="1" y="-31169"/>
            <a:ext cx="2057399" cy="5168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B90E78B6-773E-4FE5-A756-203943D8122A}"/>
              </a:ext>
            </a:extLst>
          </p:cNvPr>
          <p:cNvSpPr txBox="1"/>
          <p:nvPr/>
        </p:nvSpPr>
        <p:spPr>
          <a:xfrm>
            <a:off x="101477" y="1764490"/>
            <a:ext cx="1752600" cy="1015663"/>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dirty="0">
                <a:cs typeface="Calibri" panose="020F0502020204030204" pitchFamily="34" charset="0"/>
              </a:rPr>
              <a:t>The Process</a:t>
            </a:r>
          </a:p>
        </p:txBody>
      </p:sp>
    </p:spTree>
    <p:extLst>
      <p:ext uri="{BB962C8B-B14F-4D97-AF65-F5344CB8AC3E}">
        <p14:creationId xmlns:p14="http://schemas.microsoft.com/office/powerpoint/2010/main" val="286849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terface1_clicks.mov" descr="Interface1_clicks.mov">
            <a:hlinkClick r:id="" action="ppaction://media"/>
            <a:extLst>
              <a:ext uri="{FF2B5EF4-FFF2-40B4-BE49-F238E27FC236}">
                <a16:creationId xmlns:a16="http://schemas.microsoft.com/office/drawing/2014/main" xmlns="" id="{0039A314-1FF4-E441-A0E7-1D9D11C575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438150"/>
            <a:ext cx="7492118" cy="4191000"/>
          </a:xfrm>
        </p:spPr>
      </p:pic>
      <p:pic>
        <p:nvPicPr>
          <p:cNvPr id="8" name="Picture 2" descr="Image result for blue underwater image">
            <a:extLst>
              <a:ext uri="{FF2B5EF4-FFF2-40B4-BE49-F238E27FC236}">
                <a16:creationId xmlns:a16="http://schemas.microsoft.com/office/drawing/2014/main" xmlns="" id="{0433D822-E224-4BE5-AB44-F98074ADC9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97" t="-617" r="50310" b="617"/>
          <a:stretch/>
        </p:blipFill>
        <p:spPr bwMode="auto">
          <a:xfrm>
            <a:off x="1" y="-31169"/>
            <a:ext cx="1523999" cy="5168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4C412E46-23E9-4F25-BCB5-E16A4FF7A814}"/>
              </a:ext>
            </a:extLst>
          </p:cNvPr>
          <p:cNvSpPr txBox="1"/>
          <p:nvPr/>
        </p:nvSpPr>
        <p:spPr>
          <a:xfrm>
            <a:off x="-1" y="1504950"/>
            <a:ext cx="1524001" cy="1938992"/>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sz="2400" dirty="0">
                <a:cs typeface="Calibri" panose="020F0502020204030204" pitchFamily="34" charset="0"/>
              </a:rPr>
              <a:t>System Dynamics model interface (1)</a:t>
            </a:r>
          </a:p>
        </p:txBody>
      </p:sp>
      <p:sp>
        <p:nvSpPr>
          <p:cNvPr id="3" name="Rectangle 2">
            <a:extLst>
              <a:ext uri="{FF2B5EF4-FFF2-40B4-BE49-F238E27FC236}">
                <a16:creationId xmlns:a16="http://schemas.microsoft.com/office/drawing/2014/main" xmlns="" id="{42903EFD-624D-485A-8710-A86022BA4B81}"/>
              </a:ext>
            </a:extLst>
          </p:cNvPr>
          <p:cNvSpPr/>
          <p:nvPr/>
        </p:nvSpPr>
        <p:spPr>
          <a:xfrm>
            <a:off x="1600200" y="438150"/>
            <a:ext cx="74676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143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st6.mov" descr="test6.mov">
            <a:hlinkClick r:id="" action="ppaction://media"/>
            <a:extLst>
              <a:ext uri="{FF2B5EF4-FFF2-40B4-BE49-F238E27FC236}">
                <a16:creationId xmlns:a16="http://schemas.microsoft.com/office/drawing/2014/main" xmlns="" id="{22E81850-B6A4-9D45-81B5-3AFA4540FCA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60" r="1"/>
          <a:stretch/>
        </p:blipFill>
        <p:spPr>
          <a:xfrm>
            <a:off x="1600200" y="438150"/>
            <a:ext cx="7467601" cy="4196616"/>
          </a:xfrm>
        </p:spPr>
      </p:pic>
      <p:pic>
        <p:nvPicPr>
          <p:cNvPr id="6" name="Picture 2" descr="Image result for blue underwater image">
            <a:extLst>
              <a:ext uri="{FF2B5EF4-FFF2-40B4-BE49-F238E27FC236}">
                <a16:creationId xmlns:a16="http://schemas.microsoft.com/office/drawing/2014/main" xmlns="" id="{8A379B13-E32D-45F2-83DB-8B904CF79A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97" t="-617" r="50310" b="617"/>
          <a:stretch/>
        </p:blipFill>
        <p:spPr bwMode="auto">
          <a:xfrm>
            <a:off x="1" y="-31169"/>
            <a:ext cx="1523999" cy="5168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3AB1E82-9FB4-4D79-85B1-7AAC15525C36}"/>
              </a:ext>
            </a:extLst>
          </p:cNvPr>
          <p:cNvSpPr txBox="1"/>
          <p:nvPr/>
        </p:nvSpPr>
        <p:spPr>
          <a:xfrm>
            <a:off x="-1" y="1504950"/>
            <a:ext cx="1524001" cy="1938992"/>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sz="2400" dirty="0">
                <a:cs typeface="Calibri" panose="020F0502020204030204" pitchFamily="34" charset="0"/>
              </a:rPr>
              <a:t>System Dynamics model interface (2)</a:t>
            </a:r>
          </a:p>
        </p:txBody>
      </p:sp>
    </p:spTree>
    <p:extLst>
      <p:ext uri="{BB962C8B-B14F-4D97-AF65-F5344CB8AC3E}">
        <p14:creationId xmlns:p14="http://schemas.microsoft.com/office/powerpoint/2010/main" val="332704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erface3_clicks.mov" descr="Interface3_clicks.mov">
            <a:hlinkClick r:id="" action="ppaction://media"/>
            <a:extLst>
              <a:ext uri="{FF2B5EF4-FFF2-40B4-BE49-F238E27FC236}">
                <a16:creationId xmlns:a16="http://schemas.microsoft.com/office/drawing/2014/main" xmlns="" id="{6F2E4B8C-A519-A749-82E4-4E21090B7D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4868" y="438150"/>
            <a:ext cx="7472932" cy="4203430"/>
          </a:xfrm>
        </p:spPr>
      </p:pic>
      <p:sp>
        <p:nvSpPr>
          <p:cNvPr id="10" name="Rectangle 9">
            <a:extLst>
              <a:ext uri="{FF2B5EF4-FFF2-40B4-BE49-F238E27FC236}">
                <a16:creationId xmlns:a16="http://schemas.microsoft.com/office/drawing/2014/main" xmlns="" id="{44330CE0-A060-45DB-8103-4869F5BF294A}"/>
              </a:ext>
            </a:extLst>
          </p:cNvPr>
          <p:cNvSpPr/>
          <p:nvPr/>
        </p:nvSpPr>
        <p:spPr>
          <a:xfrm>
            <a:off x="1600200" y="438150"/>
            <a:ext cx="74676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2" descr="Image result for blue underwater image">
            <a:extLst>
              <a:ext uri="{FF2B5EF4-FFF2-40B4-BE49-F238E27FC236}">
                <a16:creationId xmlns:a16="http://schemas.microsoft.com/office/drawing/2014/main" xmlns="" id="{F64E9AD9-2946-4FC6-9910-4D08C2BDC2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97" t="-617" r="50310" b="617"/>
          <a:stretch/>
        </p:blipFill>
        <p:spPr bwMode="auto">
          <a:xfrm>
            <a:off x="1" y="-31169"/>
            <a:ext cx="1523999" cy="5168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CD15D69-55D3-4DFE-8852-641B810A3822}"/>
              </a:ext>
            </a:extLst>
          </p:cNvPr>
          <p:cNvSpPr txBox="1"/>
          <p:nvPr/>
        </p:nvSpPr>
        <p:spPr>
          <a:xfrm>
            <a:off x="-1" y="1504950"/>
            <a:ext cx="1524001" cy="1938992"/>
          </a:xfrm>
          <a:prstGeom prst="rect">
            <a:avLst/>
          </a:prstGeom>
          <a:noFill/>
        </p:spPr>
        <p:txBody>
          <a:bodyPr wrap="square" rtlCol="0">
            <a:spAutoFit/>
          </a:bodyPr>
          <a:lstStyle>
            <a:defPPr marR="0" lvl="0" algn="l" rtl="0">
              <a:lnSpc>
                <a:spcPct val="100000"/>
              </a:lnSpc>
              <a:spcBef>
                <a:spcPts val="0"/>
              </a:spcBef>
              <a:spcAft>
                <a:spcPts val="0"/>
              </a:spcAft>
            </a:defPPr>
            <a:lvl1pPr>
              <a:defRPr sz="3000" b="1">
                <a:solidFill>
                  <a:schemeClr val="bg1"/>
                </a:solidFill>
                <a:latin typeface="+mj-lt"/>
              </a:defRPr>
            </a:lvl1pPr>
          </a:lstStyle>
          <a:p>
            <a:pPr algn="ctr"/>
            <a:r>
              <a:rPr lang="en-US" sz="2400" dirty="0">
                <a:cs typeface="Calibri" panose="020F0502020204030204" pitchFamily="34" charset="0"/>
              </a:rPr>
              <a:t>System Dynamics model interface (3)</a:t>
            </a:r>
          </a:p>
        </p:txBody>
      </p:sp>
    </p:spTree>
    <p:extLst>
      <p:ext uri="{BB962C8B-B14F-4D97-AF65-F5344CB8AC3E}">
        <p14:creationId xmlns:p14="http://schemas.microsoft.com/office/powerpoint/2010/main" val="39515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938F242-FA94-42AF-95D4-073DD90DE871}"/>
              </a:ext>
            </a:extLst>
          </p:cNvPr>
          <p:cNvPicPr>
            <a:picLocks noChangeAspect="1"/>
          </p:cNvPicPr>
          <p:nvPr/>
        </p:nvPicPr>
        <p:blipFill rotWithShape="1">
          <a:blip r:embed="rId3"/>
          <a:srcRect t="10484" r="-2" b="-2"/>
          <a:stretch/>
        </p:blipFill>
        <p:spPr>
          <a:xfrm>
            <a:off x="3666266" y="10"/>
            <a:ext cx="5477733" cy="2942071"/>
          </a:xfrm>
          <a:prstGeom prst="rect">
            <a:avLst/>
          </a:prstGeom>
        </p:spPr>
      </p:pic>
      <p:pic>
        <p:nvPicPr>
          <p:cNvPr id="6" name="Picture 2" descr="Image result for blue underwater image">
            <a:extLst>
              <a:ext uri="{FF2B5EF4-FFF2-40B4-BE49-F238E27FC236}">
                <a16:creationId xmlns:a16="http://schemas.microsoft.com/office/drawing/2014/main" xmlns="" id="{F92C97EE-7AB8-4914-A99B-87C772FD4D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512" b="22566"/>
          <a:stretch/>
        </p:blipFill>
        <p:spPr bwMode="auto">
          <a:xfrm>
            <a:off x="5015117" y="2942082"/>
            <a:ext cx="4128884" cy="2201418"/>
          </a:xfrm>
          <a:prstGeom prst="rect">
            <a:avLst/>
          </a:prstGeom>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xmlns="" id="{87A9A6A7-E39F-4FDE-84E7-DF614CAD5F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58"/>
            <a:ext cx="6672589" cy="514385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1EFB6BDD-6CEB-4245-A31D-D56E4BEB0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59"/>
            <a:ext cx="6072186" cy="514385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0167D62-F71C-433D-A782-BC398F989428}"/>
              </a:ext>
            </a:extLst>
          </p:cNvPr>
          <p:cNvSpPr txBox="1"/>
          <p:nvPr/>
        </p:nvSpPr>
        <p:spPr>
          <a:xfrm>
            <a:off x="228600" y="10"/>
            <a:ext cx="3777343" cy="994172"/>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a:defRPr sz="3000" b="1">
                <a:solidFill>
                  <a:schemeClr val="bg1"/>
                </a:solidFill>
                <a:latin typeface="+mj-lt"/>
              </a:defRPr>
            </a:lvl1pPr>
          </a:lstStyle>
          <a:p>
            <a:pPr>
              <a:lnSpc>
                <a:spcPct val="90000"/>
              </a:lnSpc>
              <a:spcBef>
                <a:spcPct val="0"/>
              </a:spcBef>
              <a:spcAft>
                <a:spcPts val="600"/>
              </a:spcAft>
            </a:pPr>
            <a:r>
              <a:rPr lang="en-US" sz="4400" kern="1200" dirty="0">
                <a:solidFill>
                  <a:schemeClr val="tx1"/>
                </a:solidFill>
                <a:latin typeface="+mj-lt"/>
                <a:ea typeface="+mj-ea"/>
                <a:cs typeface="+mj-cs"/>
              </a:rPr>
              <a:t>Significance</a:t>
            </a:r>
          </a:p>
        </p:txBody>
      </p:sp>
      <p:sp>
        <p:nvSpPr>
          <p:cNvPr id="3" name="Content Placeholder 2">
            <a:extLst>
              <a:ext uri="{FF2B5EF4-FFF2-40B4-BE49-F238E27FC236}">
                <a16:creationId xmlns:a16="http://schemas.microsoft.com/office/drawing/2014/main" xmlns="" id="{66A4919F-5FC3-A344-A354-03AA7618ABB7}"/>
              </a:ext>
            </a:extLst>
          </p:cNvPr>
          <p:cNvSpPr>
            <a:spLocks noGrp="1"/>
          </p:cNvSpPr>
          <p:nvPr>
            <p:ph idx="1"/>
          </p:nvPr>
        </p:nvSpPr>
        <p:spPr>
          <a:xfrm>
            <a:off x="152400" y="918911"/>
            <a:ext cx="4114800" cy="4046342"/>
          </a:xfrm>
        </p:spPr>
        <p:txBody>
          <a:bodyPr vert="horz" lIns="91440" tIns="45720" rIns="91440" bIns="45720" rtlCol="0" anchor="ctr">
            <a:noAutofit/>
          </a:bodyPr>
          <a:lstStyle/>
          <a:p>
            <a:pPr indent="-228600">
              <a:lnSpc>
                <a:spcPct val="90000"/>
              </a:lnSpc>
            </a:pPr>
            <a:r>
              <a:rPr lang="en-US" sz="2400" dirty="0"/>
              <a:t>To explore </a:t>
            </a:r>
            <a:r>
              <a:rPr lang="en-US" sz="2400" b="1" dirty="0"/>
              <a:t>policy </a:t>
            </a:r>
            <a:r>
              <a:rPr lang="en-US" sz="2400" b="1" dirty="0" smtClean="0"/>
              <a:t>interventions</a:t>
            </a:r>
          </a:p>
          <a:p>
            <a:pPr indent="-228600">
              <a:lnSpc>
                <a:spcPct val="90000"/>
              </a:lnSpc>
            </a:pPr>
            <a:endParaRPr lang="en-US" sz="2400" dirty="0"/>
          </a:p>
          <a:p>
            <a:pPr indent="-228600">
              <a:lnSpc>
                <a:spcPct val="90000"/>
              </a:lnSpc>
            </a:pPr>
            <a:r>
              <a:rPr lang="en-US" sz="2400" dirty="0" smtClean="0"/>
              <a:t>Stakeholders </a:t>
            </a:r>
            <a:r>
              <a:rPr lang="en-US" sz="2400" b="1" dirty="0" smtClean="0"/>
              <a:t>shared </a:t>
            </a:r>
            <a:r>
              <a:rPr lang="en-US" sz="2400" b="1" dirty="0"/>
              <a:t>understanding of the </a:t>
            </a:r>
            <a:r>
              <a:rPr lang="en-US" sz="2400" b="1" dirty="0" smtClean="0"/>
              <a:t>system</a:t>
            </a:r>
          </a:p>
          <a:p>
            <a:pPr indent="-228600">
              <a:lnSpc>
                <a:spcPct val="90000"/>
              </a:lnSpc>
            </a:pPr>
            <a:endParaRPr lang="en-US" sz="2400" dirty="0"/>
          </a:p>
          <a:p>
            <a:pPr indent="-228600">
              <a:lnSpc>
                <a:spcPct val="90000"/>
              </a:lnSpc>
            </a:pPr>
            <a:r>
              <a:rPr lang="en-US" sz="2400" dirty="0"/>
              <a:t>To </a:t>
            </a:r>
            <a:r>
              <a:rPr lang="en-US" sz="2400" b="1" dirty="0"/>
              <a:t>assist</a:t>
            </a:r>
            <a:r>
              <a:rPr lang="en-US" sz="2400" dirty="0"/>
              <a:t> </a:t>
            </a:r>
            <a:r>
              <a:rPr lang="en-US" sz="2400" dirty="0" smtClean="0"/>
              <a:t>planning and management</a:t>
            </a:r>
            <a:endParaRPr lang="en-US" sz="2400" dirty="0"/>
          </a:p>
        </p:txBody>
      </p:sp>
    </p:spTree>
    <p:extLst>
      <p:ext uri="{BB962C8B-B14F-4D97-AF65-F5344CB8AC3E}">
        <p14:creationId xmlns:p14="http://schemas.microsoft.com/office/powerpoint/2010/main" val="16005351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90" b="18418"/>
          <a:stretch/>
        </p:blipFill>
        <p:spPr bwMode="auto">
          <a:xfrm>
            <a:off x="1358565" y="615472"/>
            <a:ext cx="6789284" cy="450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922" y="1848572"/>
            <a:ext cx="1059719" cy="715581"/>
          </a:xfrm>
          <a:prstGeom prst="rect">
            <a:avLst/>
          </a:prstGeom>
          <a:noFill/>
        </p:spPr>
        <p:txBody>
          <a:bodyPr wrap="square" rtlCol="0">
            <a:spAutoFit/>
          </a:bodyPr>
          <a:lstStyle>
            <a:defPPr>
              <a:defRPr lang="en-US"/>
            </a:defPPr>
            <a:lvl1pPr>
              <a:defRPr sz="3200"/>
            </a:lvl1pPr>
          </a:lstStyle>
          <a:p>
            <a:r>
              <a:rPr lang="en-ZA" sz="1350" dirty="0">
                <a:latin typeface="Calibri" panose="020F0502020204030204" pitchFamily="34" charset="0"/>
                <a:cs typeface="Calibri" panose="020F0502020204030204" pitchFamily="34" charset="0"/>
              </a:rPr>
              <a:t>McCauley </a:t>
            </a:r>
            <a:r>
              <a:rPr lang="en-ZA" sz="1350" i="1" dirty="0">
                <a:latin typeface="Calibri" panose="020F0502020204030204" pitchFamily="34" charset="0"/>
                <a:cs typeface="Calibri" panose="020F0502020204030204" pitchFamily="34" charset="0"/>
              </a:rPr>
              <a:t>et al</a:t>
            </a:r>
            <a:r>
              <a:rPr lang="en-ZA" sz="1350" dirty="0">
                <a:latin typeface="Calibri" panose="020F0502020204030204" pitchFamily="34" charset="0"/>
                <a:cs typeface="Calibri" panose="020F0502020204030204" pitchFamily="34" charset="0"/>
              </a:rPr>
              <a:t>. 2015. </a:t>
            </a:r>
            <a:r>
              <a:rPr lang="en-ZA" sz="1350" i="1" dirty="0">
                <a:latin typeface="Calibri" panose="020F0502020204030204" pitchFamily="34" charset="0"/>
                <a:cs typeface="Calibri" panose="020F0502020204030204" pitchFamily="34" charset="0"/>
              </a:rPr>
              <a:t>Science</a:t>
            </a:r>
          </a:p>
        </p:txBody>
      </p:sp>
      <p:pic>
        <p:nvPicPr>
          <p:cNvPr id="2" name="Picture 1">
            <a:extLst>
              <a:ext uri="{FF2B5EF4-FFF2-40B4-BE49-F238E27FC236}">
                <a16:creationId xmlns:a16="http://schemas.microsoft.com/office/drawing/2014/main" xmlns="" id="{F25DD6FC-23A5-4DE8-A875-8ECBCCD74D9F}"/>
              </a:ext>
            </a:extLst>
          </p:cNvPr>
          <p:cNvPicPr>
            <a:picLocks noChangeAspect="1"/>
          </p:cNvPicPr>
          <p:nvPr/>
        </p:nvPicPr>
        <p:blipFill>
          <a:blip r:embed="rId4"/>
          <a:stretch>
            <a:fillRect/>
          </a:stretch>
        </p:blipFill>
        <p:spPr>
          <a:xfrm rot="20017590">
            <a:off x="384024" y="215080"/>
            <a:ext cx="1153955" cy="1457741"/>
          </a:xfrm>
          <a:prstGeom prst="rect">
            <a:avLst/>
          </a:prstGeom>
        </p:spPr>
      </p:pic>
      <p:sp>
        <p:nvSpPr>
          <p:cNvPr id="3" name="TextBox 2"/>
          <p:cNvSpPr txBox="1"/>
          <p:nvPr/>
        </p:nvSpPr>
        <p:spPr>
          <a:xfrm>
            <a:off x="2621024" y="26849"/>
            <a:ext cx="4778872" cy="830997"/>
          </a:xfrm>
          <a:prstGeom prst="rect">
            <a:avLst/>
          </a:prstGeom>
          <a:noFill/>
        </p:spPr>
        <p:txBody>
          <a:bodyPr wrap="square" rtlCol="0">
            <a:spAutoFit/>
          </a:bodyPr>
          <a:lstStyle/>
          <a:p>
            <a:pPr algn="ctr"/>
            <a:r>
              <a:rPr lang="en-ZA" sz="2400" b="1" dirty="0">
                <a:latin typeface="Calibri" panose="020F0502020204030204" pitchFamily="34" charset="0"/>
                <a:cs typeface="Calibri" panose="020F0502020204030204" pitchFamily="34" charset="0"/>
              </a:rPr>
              <a:t>Marine </a:t>
            </a:r>
            <a:r>
              <a:rPr lang="en-ZA" sz="2400" b="1" dirty="0" err="1">
                <a:latin typeface="Calibri" panose="020F0502020204030204" pitchFamily="34" charset="0"/>
                <a:cs typeface="Calibri" panose="020F0502020204030204" pitchFamily="34" charset="0"/>
              </a:rPr>
              <a:t>defaunation</a:t>
            </a:r>
            <a:r>
              <a:rPr lang="en-ZA" sz="2400" b="1" dirty="0">
                <a:latin typeface="Calibri" panose="020F0502020204030204" pitchFamily="34" charset="0"/>
                <a:cs typeface="Calibri" panose="020F0502020204030204" pitchFamily="34" charset="0"/>
              </a:rPr>
              <a:t>: </a:t>
            </a:r>
          </a:p>
          <a:p>
            <a:pPr algn="ctr"/>
            <a:r>
              <a:rPr lang="en-ZA" sz="2400" b="1" dirty="0">
                <a:latin typeface="Calibri" panose="020F0502020204030204" pitchFamily="34" charset="0"/>
                <a:cs typeface="Calibri" panose="020F0502020204030204" pitchFamily="34" charset="0"/>
              </a:rPr>
              <a:t>Animal loss in the global ocean</a:t>
            </a:r>
          </a:p>
        </p:txBody>
      </p:sp>
      <p:sp>
        <p:nvSpPr>
          <p:cNvPr id="4" name="Rectangle 3"/>
          <p:cNvSpPr/>
          <p:nvPr/>
        </p:nvSpPr>
        <p:spPr>
          <a:xfrm>
            <a:off x="1364115" y="3327834"/>
            <a:ext cx="6783734" cy="181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5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6066" b="18418"/>
          <a:stretch/>
        </p:blipFill>
        <p:spPr bwMode="auto">
          <a:xfrm>
            <a:off x="1364116" y="3290236"/>
            <a:ext cx="6789284" cy="181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20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8CB1F90C-5328-430C-AE4C-E0A9DA8A3466}" type="slidenum">
              <a:rPr lang="en-US" altLang="en-US"/>
              <a:pPr/>
              <a:t>40</a:t>
            </a:fld>
            <a:endParaRPr lang="en-US" altLang="en-US"/>
          </a:p>
        </p:txBody>
      </p:sp>
      <p:grpSp>
        <p:nvGrpSpPr>
          <p:cNvPr id="5" name="Group 4"/>
          <p:cNvGrpSpPr/>
          <p:nvPr/>
        </p:nvGrpSpPr>
        <p:grpSpPr>
          <a:xfrm>
            <a:off x="6966857" y="876300"/>
            <a:ext cx="2095500" cy="3030437"/>
            <a:chOff x="6934200" y="935150"/>
            <a:chExt cx="2095500" cy="3030437"/>
          </a:xfrm>
        </p:grpSpPr>
        <p:pic>
          <p:nvPicPr>
            <p:cNvPr id="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5801"/>
            <a:stretch/>
          </p:blipFill>
          <p:spPr bwMode="auto">
            <a:xfrm>
              <a:off x="6934200" y="935150"/>
              <a:ext cx="2095500" cy="2054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60883"/>
            <a:stretch/>
          </p:blipFill>
          <p:spPr bwMode="auto">
            <a:xfrm>
              <a:off x="7138307" y="2940971"/>
              <a:ext cx="1752600" cy="1024616"/>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6" descr="Image result for argument cartoon"/>
          <p:cNvPicPr>
            <a:picLocks noChangeAspect="1" noChangeArrowheads="1"/>
          </p:cNvPicPr>
          <p:nvPr/>
        </p:nvPicPr>
        <p:blipFill rotWithShape="1">
          <a:blip r:embed="rId4">
            <a:extLst>
              <a:ext uri="{28A0092B-C50C-407E-A947-70E740481C1C}">
                <a14:useLocalDpi xmlns:a14="http://schemas.microsoft.com/office/drawing/2010/main" val="0"/>
              </a:ext>
            </a:extLst>
          </a:blip>
          <a:srcRect b="6817"/>
          <a:stretch/>
        </p:blipFill>
        <p:spPr bwMode="auto">
          <a:xfrm>
            <a:off x="-9214" y="1080293"/>
            <a:ext cx="2790086" cy="2287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930729"/>
            <a:ext cx="4235782" cy="301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9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AEE67D2E-85A6-426C-B879-491FD9425F67}"/>
              </a:ext>
            </a:extLst>
          </p:cNvPr>
          <p:cNvGrpSpPr/>
          <p:nvPr/>
        </p:nvGrpSpPr>
        <p:grpSpPr>
          <a:xfrm>
            <a:off x="-63806" y="1733550"/>
            <a:ext cx="4708030" cy="1569660"/>
            <a:chOff x="-63806" y="1733550"/>
            <a:chExt cx="4708030" cy="1569660"/>
          </a:xfrm>
        </p:grpSpPr>
        <p:sp>
          <p:nvSpPr>
            <p:cNvPr id="3" name="TextBox 2">
              <a:extLst>
                <a:ext uri="{FF2B5EF4-FFF2-40B4-BE49-F238E27FC236}">
                  <a16:creationId xmlns:a16="http://schemas.microsoft.com/office/drawing/2014/main" xmlns="" id="{951A575C-E78F-46F6-9118-FEFC8F1115D2}"/>
                </a:ext>
              </a:extLst>
            </p:cNvPr>
            <p:cNvSpPr txBox="1"/>
            <p:nvPr/>
          </p:nvSpPr>
          <p:spPr>
            <a:xfrm>
              <a:off x="1291424" y="1733550"/>
              <a:ext cx="3352800" cy="1569660"/>
            </a:xfrm>
            <a:prstGeom prst="rect">
              <a:avLst/>
            </a:prstGeom>
            <a:noFill/>
          </p:spPr>
          <p:txBody>
            <a:bodyPr wrap="square" rtlCol="0">
              <a:spAutoFit/>
            </a:bodyPr>
            <a:lstStyle/>
            <a:p>
              <a:r>
                <a:rPr lang="en-GB" sz="2400" dirty="0">
                  <a:latin typeface="+mn-lt"/>
                  <a:cs typeface="Calibri" panose="020F0502020204030204" pitchFamily="34" charset="0"/>
                </a:rPr>
                <a:t>Are there successes?</a:t>
              </a:r>
            </a:p>
            <a:p>
              <a:r>
                <a:rPr lang="en-GB" sz="2400" dirty="0">
                  <a:latin typeface="+mn-lt"/>
                  <a:cs typeface="Calibri" panose="020F0502020204030204" pitchFamily="34" charset="0"/>
                </a:rPr>
                <a:t>(have measurements improved/stopped decline in ocean health)?</a:t>
              </a:r>
            </a:p>
          </p:txBody>
        </p:sp>
        <p:pic>
          <p:nvPicPr>
            <p:cNvPr id="6" name="Picture 5" descr="Related image">
              <a:extLst>
                <a:ext uri="{FF2B5EF4-FFF2-40B4-BE49-F238E27FC236}">
                  <a16:creationId xmlns:a16="http://schemas.microsoft.com/office/drawing/2014/main" xmlns="" id="{84080336-5583-4056-93CB-1159F9FB32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06" y="1733550"/>
              <a:ext cx="1540361" cy="15403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xmlns="" id="{B9E4DB64-FB66-466C-85C8-E68BAF57480A}"/>
              </a:ext>
            </a:extLst>
          </p:cNvPr>
          <p:cNvSpPr/>
          <p:nvPr/>
        </p:nvSpPr>
        <p:spPr>
          <a:xfrm>
            <a:off x="2284171" y="305608"/>
            <a:ext cx="5080237" cy="769441"/>
          </a:xfrm>
          <a:prstGeom prst="rect">
            <a:avLst/>
          </a:prstGeom>
        </p:spPr>
        <p:txBody>
          <a:bodyPr wrap="none">
            <a:spAutoFit/>
          </a:bodyPr>
          <a:lstStyle/>
          <a:p>
            <a:r>
              <a:rPr lang="en-GB" sz="4400" b="1" dirty="0">
                <a:latin typeface="+mn-lt"/>
                <a:cs typeface="Calibri" panose="020F0502020204030204" pitchFamily="34" charset="0"/>
              </a:rPr>
              <a:t>Questions for TTOGC</a:t>
            </a:r>
          </a:p>
        </p:txBody>
      </p:sp>
      <p:grpSp>
        <p:nvGrpSpPr>
          <p:cNvPr id="15" name="Group 14">
            <a:extLst>
              <a:ext uri="{FF2B5EF4-FFF2-40B4-BE49-F238E27FC236}">
                <a16:creationId xmlns:a16="http://schemas.microsoft.com/office/drawing/2014/main" xmlns="" id="{4027BB94-3F7B-4082-847E-AA51B44EDFF0}"/>
              </a:ext>
            </a:extLst>
          </p:cNvPr>
          <p:cNvGrpSpPr/>
          <p:nvPr/>
        </p:nvGrpSpPr>
        <p:grpSpPr>
          <a:xfrm>
            <a:off x="304800" y="3395832"/>
            <a:ext cx="3124269" cy="1579043"/>
            <a:chOff x="1445726" y="3395832"/>
            <a:chExt cx="3124269" cy="1579043"/>
          </a:xfrm>
        </p:grpSpPr>
        <p:pic>
          <p:nvPicPr>
            <p:cNvPr id="5" name="Picture 28" descr="Image result for king julian">
              <a:extLst>
                <a:ext uri="{FF2B5EF4-FFF2-40B4-BE49-F238E27FC236}">
                  <a16:creationId xmlns:a16="http://schemas.microsoft.com/office/drawing/2014/main" xmlns="" id="{E38F543D-F831-49A5-847F-F220AA146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726" y="3395832"/>
              <a:ext cx="903829" cy="15790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4A06AC91-479E-4517-863B-CFE825A80852}"/>
                </a:ext>
              </a:extLst>
            </p:cNvPr>
            <p:cNvSpPr/>
            <p:nvPr/>
          </p:nvSpPr>
          <p:spPr>
            <a:xfrm>
              <a:off x="2059371" y="4247405"/>
              <a:ext cx="2510624" cy="461665"/>
            </a:xfrm>
            <a:prstGeom prst="rect">
              <a:avLst/>
            </a:prstGeom>
          </p:spPr>
          <p:txBody>
            <a:bodyPr wrap="none">
              <a:spAutoFit/>
            </a:bodyPr>
            <a:lstStyle/>
            <a:p>
              <a:r>
                <a:rPr lang="en-GB" sz="2400" dirty="0">
                  <a:latin typeface="+mn-lt"/>
                  <a:cs typeface="Calibri" panose="020F0502020204030204" pitchFamily="34" charset="0"/>
                </a:rPr>
                <a:t>Are there failures?</a:t>
              </a:r>
            </a:p>
          </p:txBody>
        </p:sp>
      </p:grpSp>
      <p:grpSp>
        <p:nvGrpSpPr>
          <p:cNvPr id="16" name="Group 15">
            <a:extLst>
              <a:ext uri="{FF2B5EF4-FFF2-40B4-BE49-F238E27FC236}">
                <a16:creationId xmlns:a16="http://schemas.microsoft.com/office/drawing/2014/main" xmlns="" id="{B06E85E4-B453-4E4B-B449-72C26520C275}"/>
              </a:ext>
            </a:extLst>
          </p:cNvPr>
          <p:cNvGrpSpPr/>
          <p:nvPr/>
        </p:nvGrpSpPr>
        <p:grpSpPr>
          <a:xfrm>
            <a:off x="5760927" y="1333611"/>
            <a:ext cx="2205320" cy="1940300"/>
            <a:chOff x="5760927" y="1333611"/>
            <a:chExt cx="2205320" cy="1940300"/>
          </a:xfrm>
        </p:grpSpPr>
        <p:pic>
          <p:nvPicPr>
            <p:cNvPr id="4" name="Picture 4" descr="Image result for penguin blackboard cartoon">
              <a:extLst>
                <a:ext uri="{FF2B5EF4-FFF2-40B4-BE49-F238E27FC236}">
                  <a16:creationId xmlns:a16="http://schemas.microsoft.com/office/drawing/2014/main" xmlns="" id="{AE5FBA4C-50CA-4798-978C-03DE42307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0927" y="1333611"/>
              <a:ext cx="2091649" cy="14786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BDDF456A-6ADB-445C-91A8-0119DE13E548}"/>
                </a:ext>
              </a:extLst>
            </p:cNvPr>
            <p:cNvSpPr/>
            <p:nvPr/>
          </p:nvSpPr>
          <p:spPr>
            <a:xfrm>
              <a:off x="5777827" y="2812246"/>
              <a:ext cx="2188420" cy="461665"/>
            </a:xfrm>
            <a:prstGeom prst="rect">
              <a:avLst/>
            </a:prstGeom>
          </p:spPr>
          <p:txBody>
            <a:bodyPr wrap="none">
              <a:spAutoFit/>
            </a:bodyPr>
            <a:lstStyle/>
            <a:p>
              <a:r>
                <a:rPr lang="en-GB" sz="2400" dirty="0">
                  <a:latin typeface="+mn-lt"/>
                  <a:cs typeface="Calibri" panose="020F0502020204030204" pitchFamily="34" charset="0"/>
                </a:rPr>
                <a:t>At what scales ?</a:t>
              </a:r>
            </a:p>
          </p:txBody>
        </p:sp>
      </p:grpSp>
      <p:grpSp>
        <p:nvGrpSpPr>
          <p:cNvPr id="17" name="Group 16">
            <a:extLst>
              <a:ext uri="{FF2B5EF4-FFF2-40B4-BE49-F238E27FC236}">
                <a16:creationId xmlns:a16="http://schemas.microsoft.com/office/drawing/2014/main" xmlns="" id="{40ACFBC1-2E5A-4CBE-B635-C632AE5677E3}"/>
              </a:ext>
            </a:extLst>
          </p:cNvPr>
          <p:cNvGrpSpPr/>
          <p:nvPr/>
        </p:nvGrpSpPr>
        <p:grpSpPr>
          <a:xfrm>
            <a:off x="3833689" y="3648605"/>
            <a:ext cx="5462711" cy="1209145"/>
            <a:chOff x="5029200" y="3562349"/>
            <a:chExt cx="5462711" cy="1209145"/>
          </a:xfrm>
        </p:grpSpPr>
        <p:pic>
          <p:nvPicPr>
            <p:cNvPr id="7" name="Picture 8" descr="Image result for penguins of madagascar">
              <a:extLst>
                <a:ext uri="{FF2B5EF4-FFF2-40B4-BE49-F238E27FC236}">
                  <a16:creationId xmlns:a16="http://schemas.microsoft.com/office/drawing/2014/main" xmlns="" id="{E90C7CA7-CC0C-4FDD-A468-87B5683E84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562349"/>
              <a:ext cx="1905000" cy="12091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BB981CE0-768E-412B-A5C3-2062E9F2A91F}"/>
                </a:ext>
              </a:extLst>
            </p:cNvPr>
            <p:cNvSpPr/>
            <p:nvPr/>
          </p:nvSpPr>
          <p:spPr>
            <a:xfrm>
              <a:off x="7010400" y="3831906"/>
              <a:ext cx="3481511" cy="830997"/>
            </a:xfrm>
            <a:prstGeom prst="rect">
              <a:avLst/>
            </a:prstGeom>
          </p:spPr>
          <p:txBody>
            <a:bodyPr wrap="square">
              <a:spAutoFit/>
            </a:bodyPr>
            <a:lstStyle/>
            <a:p>
              <a:r>
                <a:rPr lang="en-GB" sz="2400" dirty="0">
                  <a:latin typeface="+mn-lt"/>
                  <a:cs typeface="Calibri" panose="020F0502020204030204" pitchFamily="34" charset="0"/>
                </a:rPr>
                <a:t>What have we learned?</a:t>
              </a:r>
            </a:p>
            <a:p>
              <a:r>
                <a:rPr lang="en-GB" sz="2400" dirty="0">
                  <a:latin typeface="+mn-lt"/>
                  <a:cs typeface="Calibri" panose="020F0502020204030204" pitchFamily="34" charset="0"/>
                </a:rPr>
                <a:t>What can we do better ?</a:t>
              </a:r>
              <a:endParaRPr lang="en-ZA" sz="2400" dirty="0">
                <a:latin typeface="+mn-lt"/>
                <a:cs typeface="Calibri" panose="020F0502020204030204" pitchFamily="34" charset="0"/>
              </a:endParaRPr>
            </a:p>
          </p:txBody>
        </p:sp>
      </p:grpSp>
      <p:pic>
        <p:nvPicPr>
          <p:cNvPr id="13" name="Picture 30" descr="Image result for madagascar penguins cartoon">
            <a:extLst>
              <a:ext uri="{FF2B5EF4-FFF2-40B4-BE49-F238E27FC236}">
                <a16:creationId xmlns:a16="http://schemas.microsoft.com/office/drawing/2014/main" xmlns="" id="{DECDB855-4D98-4A7C-B766-964F6D0C69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8901" y="168625"/>
            <a:ext cx="1155270" cy="15403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5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10" cy="5143500"/>
          </a:xfrm>
          <a:prstGeom prst="rect">
            <a:avLst/>
          </a:prstGeom>
        </p:spPr>
      </p:pic>
      <p:sp>
        <p:nvSpPr>
          <p:cNvPr id="3" name="Rectangle 2">
            <a:extLst>
              <a:ext uri="{FF2B5EF4-FFF2-40B4-BE49-F238E27FC236}">
                <a16:creationId xmlns:a16="http://schemas.microsoft.com/office/drawing/2014/main" xmlns="" id="{170565EE-A000-4A3D-8BB0-2EB3187489BB}"/>
              </a:ext>
            </a:extLst>
          </p:cNvPr>
          <p:cNvSpPr/>
          <p:nvPr/>
        </p:nvSpPr>
        <p:spPr>
          <a:xfrm>
            <a:off x="3027132" y="76238"/>
            <a:ext cx="3068868" cy="532903"/>
          </a:xfrm>
          <a:prstGeom prst="rect">
            <a:avLst/>
          </a:prstGeom>
        </p:spPr>
        <p:txBody>
          <a:bodyPr wrap="square">
            <a:spAutoFit/>
          </a:bodyPr>
          <a:lstStyle/>
          <a:p>
            <a:pPr algn="ctr">
              <a:lnSpc>
                <a:spcPct val="107000"/>
              </a:lnSpc>
              <a:spcAft>
                <a:spcPts val="600"/>
              </a:spcAft>
            </a:pPr>
            <a:r>
              <a:rPr lang="en-GB" sz="2800" b="1" dirty="0">
                <a:latin typeface="Calibri" panose="020F0502020204030204" pitchFamily="34" charset="0"/>
                <a:ea typeface="Calibri" panose="020F0502020204030204" pitchFamily="34" charset="0"/>
                <a:cs typeface="Times New Roman" panose="02020603050405020304" pitchFamily="18" charset="0"/>
              </a:rPr>
              <a:t>Thank you !!</a:t>
            </a:r>
            <a:endParaRPr lang="en-ZA"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9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4" y="67540"/>
            <a:ext cx="8996852" cy="4996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1A0F54C5-7856-4F90-AA55-69C5216FBEBA}"/>
              </a:ext>
            </a:extLst>
          </p:cNvPr>
          <p:cNvSpPr txBox="1"/>
          <p:nvPr/>
        </p:nvSpPr>
        <p:spPr>
          <a:xfrm>
            <a:off x="7772400" y="4705350"/>
            <a:ext cx="1000595" cy="307777"/>
          </a:xfrm>
          <a:prstGeom prst="rect">
            <a:avLst/>
          </a:prstGeom>
          <a:noFill/>
        </p:spPr>
        <p:txBody>
          <a:bodyPr wrap="none" rtlCol="0">
            <a:spAutoFit/>
          </a:bodyPr>
          <a:lstStyle/>
          <a:p>
            <a:r>
              <a:rPr lang="en-GB" dirty="0">
                <a:latin typeface="+mn-lt"/>
              </a:rPr>
              <a:t>Thwink.org</a:t>
            </a:r>
            <a:endParaRPr lang="en-ZA" dirty="0">
              <a:latin typeface="+mn-lt"/>
            </a:endParaRPr>
          </a:p>
        </p:txBody>
      </p:sp>
    </p:spTree>
    <p:extLst>
      <p:ext uri="{BB962C8B-B14F-4D97-AF65-F5344CB8AC3E}">
        <p14:creationId xmlns:p14="http://schemas.microsoft.com/office/powerpoint/2010/main" val="3084649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DC5C0FF-64D1-40C1-9BA9-6FAAD75C976C}"/>
              </a:ext>
            </a:extLst>
          </p:cNvPr>
          <p:cNvPicPr>
            <a:picLocks noChangeAspect="1"/>
          </p:cNvPicPr>
          <p:nvPr/>
        </p:nvPicPr>
        <p:blipFill>
          <a:blip r:embed="rId3"/>
          <a:stretch>
            <a:fillRect/>
          </a:stretch>
        </p:blipFill>
        <p:spPr>
          <a:xfrm rot="21393461">
            <a:off x="959496" y="2465023"/>
            <a:ext cx="6648792" cy="1701887"/>
          </a:xfrm>
          <a:prstGeom prst="rect">
            <a:avLst/>
          </a:prstGeom>
        </p:spPr>
      </p:pic>
      <p:pic>
        <p:nvPicPr>
          <p:cNvPr id="4" name="Picture 3">
            <a:extLst>
              <a:ext uri="{FF2B5EF4-FFF2-40B4-BE49-F238E27FC236}">
                <a16:creationId xmlns:a16="http://schemas.microsoft.com/office/drawing/2014/main" xmlns="" id="{4D989837-F949-4C2C-A483-9C632C564497}"/>
              </a:ext>
            </a:extLst>
          </p:cNvPr>
          <p:cNvPicPr>
            <a:picLocks noChangeAspect="1"/>
          </p:cNvPicPr>
          <p:nvPr/>
        </p:nvPicPr>
        <p:blipFill>
          <a:blip r:embed="rId4"/>
          <a:stretch>
            <a:fillRect/>
          </a:stretch>
        </p:blipFill>
        <p:spPr>
          <a:xfrm>
            <a:off x="113907" y="297813"/>
            <a:ext cx="3007333" cy="1205875"/>
          </a:xfrm>
          <a:prstGeom prst="rect">
            <a:avLst/>
          </a:prstGeom>
        </p:spPr>
      </p:pic>
      <p:pic>
        <p:nvPicPr>
          <p:cNvPr id="7" name="Picture 6" descr="A picture containing meter&#10;&#10;Description automatically generated">
            <a:extLst>
              <a:ext uri="{FF2B5EF4-FFF2-40B4-BE49-F238E27FC236}">
                <a16:creationId xmlns:a16="http://schemas.microsoft.com/office/drawing/2014/main" xmlns="" id="{23A5B012-538A-4C69-99F1-E9C2B62E55F1}"/>
              </a:ext>
            </a:extLst>
          </p:cNvPr>
          <p:cNvPicPr>
            <a:picLocks noChangeAspect="1"/>
          </p:cNvPicPr>
          <p:nvPr/>
        </p:nvPicPr>
        <p:blipFill>
          <a:blip r:embed="rId5"/>
          <a:stretch>
            <a:fillRect/>
          </a:stretch>
        </p:blipFill>
        <p:spPr>
          <a:xfrm>
            <a:off x="6560832" y="208288"/>
            <a:ext cx="2402193" cy="1601462"/>
          </a:xfrm>
          <a:prstGeom prst="rect">
            <a:avLst/>
          </a:prstGeom>
        </p:spPr>
      </p:pic>
      <p:sp>
        <p:nvSpPr>
          <p:cNvPr id="8" name="Rectangle 7">
            <a:extLst>
              <a:ext uri="{FF2B5EF4-FFF2-40B4-BE49-F238E27FC236}">
                <a16:creationId xmlns:a16="http://schemas.microsoft.com/office/drawing/2014/main" xmlns="" id="{B2BA04E3-359D-408E-A059-E4F4F3396995}"/>
              </a:ext>
            </a:extLst>
          </p:cNvPr>
          <p:cNvSpPr/>
          <p:nvPr/>
        </p:nvSpPr>
        <p:spPr>
          <a:xfrm>
            <a:off x="3391755" y="297813"/>
            <a:ext cx="2898562" cy="1200329"/>
          </a:xfrm>
          <a:prstGeom prst="rect">
            <a:avLst/>
          </a:prstGeom>
        </p:spPr>
        <p:txBody>
          <a:bodyPr wrap="square">
            <a:spAutoFit/>
          </a:bodyPr>
          <a:lstStyle/>
          <a:p>
            <a:pPr lvl="0" algn="ctr">
              <a:defRPr/>
            </a:pPr>
            <a:r>
              <a:rPr lang="en-ZA" sz="2400" b="1" kern="1200" dirty="0">
                <a:solidFill>
                  <a:schemeClr val="tx1"/>
                </a:solidFill>
                <a:latin typeface="+mn-lt"/>
                <a:cs typeface="Calibri" panose="020F0502020204030204" pitchFamily="34" charset="0"/>
              </a:rPr>
              <a:t>2019 United Nations Climate Change Conference</a:t>
            </a:r>
          </a:p>
        </p:txBody>
      </p:sp>
    </p:spTree>
    <p:extLst>
      <p:ext uri="{BB962C8B-B14F-4D97-AF65-F5344CB8AC3E}">
        <p14:creationId xmlns:p14="http://schemas.microsoft.com/office/powerpoint/2010/main" val="3976071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362"/>
            <a:ext cx="9144000" cy="584775"/>
          </a:xfrm>
          <a:prstGeom prst="rect">
            <a:avLst/>
          </a:prstGeom>
          <a:noFill/>
        </p:spPr>
        <p:txBody>
          <a:bodyPr wrap="square" rtlCol="0">
            <a:spAutoFit/>
          </a:bodyPr>
          <a:lstStyle/>
          <a:p>
            <a:pPr algn="ctr" fontAlgn="base"/>
            <a:r>
              <a:rPr lang="en-ZA" sz="3200" dirty="0"/>
              <a:t>Sustainability</a:t>
            </a:r>
            <a:r>
              <a:rPr lang="en-ZA" sz="3200" dirty="0">
                <a:latin typeface="+mn-lt"/>
              </a:rPr>
              <a:t> – Can Our Pleistocene Brain Handle It?</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337" y="1555705"/>
            <a:ext cx="4580881" cy="325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248" y="141480"/>
            <a:ext cx="9166248" cy="769441"/>
          </a:xfrm>
          <a:prstGeom prst="rect">
            <a:avLst/>
          </a:prstGeom>
          <a:noFill/>
        </p:spPr>
        <p:txBody>
          <a:bodyPr wrap="square" rtlCol="0">
            <a:spAutoFit/>
          </a:bodyPr>
          <a:lstStyle/>
          <a:p>
            <a:pPr algn="ctr"/>
            <a:r>
              <a:rPr lang="en-ZA" sz="4400" b="1" dirty="0">
                <a:latin typeface="+mn-lt"/>
              </a:rPr>
              <a:t>Human behaviour</a:t>
            </a:r>
          </a:p>
        </p:txBody>
      </p:sp>
      <p:grpSp>
        <p:nvGrpSpPr>
          <p:cNvPr id="11" name="Group 10"/>
          <p:cNvGrpSpPr/>
          <p:nvPr/>
        </p:nvGrpSpPr>
        <p:grpSpPr>
          <a:xfrm>
            <a:off x="163596" y="3076940"/>
            <a:ext cx="1538973" cy="1690576"/>
            <a:chOff x="75296" y="3101345"/>
            <a:chExt cx="1538973" cy="2254102"/>
          </a:xfrm>
        </p:grpSpPr>
        <p:sp>
          <p:nvSpPr>
            <p:cNvPr id="5" name="Rectangle 4"/>
            <p:cNvSpPr/>
            <p:nvPr/>
          </p:nvSpPr>
          <p:spPr>
            <a:xfrm rot="20767915">
              <a:off x="75296" y="3101345"/>
              <a:ext cx="1247456" cy="943848"/>
            </a:xfrm>
            <a:prstGeom prst="rect">
              <a:avLst/>
            </a:prstGeom>
            <a:noFill/>
          </p:spPr>
          <p:txBody>
            <a:bodyPr wrap="none" lIns="91440" tIns="45720" rIns="91440" bIns="45720">
              <a:spAutoFit/>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Food</a:t>
              </a:r>
            </a:p>
          </p:txBody>
        </p:sp>
        <p:sp>
          <p:nvSpPr>
            <p:cNvPr id="6" name="Rectangle 5"/>
            <p:cNvSpPr/>
            <p:nvPr/>
          </p:nvSpPr>
          <p:spPr>
            <a:xfrm rot="20007729">
              <a:off x="86287" y="4411599"/>
              <a:ext cx="1527982" cy="943848"/>
            </a:xfrm>
            <a:prstGeom prst="rect">
              <a:avLst/>
            </a:prstGeom>
            <a:noFill/>
          </p:spPr>
          <p:txBody>
            <a:bodyPr wrap="none" lIns="91440" tIns="45720" rIns="91440" bIns="45720">
              <a:spAutoFit/>
            </a:bodyPr>
            <a:lstStyle/>
            <a:p>
              <a:pPr algn="ct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M</a:t>
              </a: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ates</a:t>
              </a:r>
            </a:p>
          </p:txBody>
        </p:sp>
      </p:grpSp>
      <p:sp>
        <p:nvSpPr>
          <p:cNvPr id="7" name="Rectangle 6"/>
          <p:cNvSpPr/>
          <p:nvPr/>
        </p:nvSpPr>
        <p:spPr>
          <a:xfrm rot="771041">
            <a:off x="6882587" y="1322818"/>
            <a:ext cx="1969143" cy="1323439"/>
          </a:xfrm>
          <a:prstGeom prst="rect">
            <a:avLst/>
          </a:prstGeom>
          <a:noFill/>
        </p:spPr>
        <p:txBody>
          <a:bodyPr wrap="square" lIns="91440" tIns="45720" rIns="91440" bIns="45720">
            <a:spAutoFit/>
          </a:bodyPr>
          <a:lstStyle/>
          <a:p>
            <a:pPr algn="ctr"/>
            <a:r>
              <a:rPr lang="en-US" sz="4000" b="1" cap="none" spc="0" dirty="0">
                <a:ln w="1905"/>
                <a:solidFill>
                  <a:srgbClr val="00B050"/>
                </a:solidFill>
                <a:effectLst>
                  <a:innerShdw blurRad="69850" dist="43180" dir="5400000">
                    <a:srgbClr val="000000">
                      <a:alpha val="65000"/>
                    </a:srgbClr>
                  </a:innerShdw>
                </a:effectLst>
                <a:latin typeface="+mn-lt"/>
              </a:rPr>
              <a:t>Co-operate</a:t>
            </a:r>
          </a:p>
        </p:txBody>
      </p:sp>
      <p:sp>
        <p:nvSpPr>
          <p:cNvPr id="8" name="Rectangle 7"/>
          <p:cNvSpPr/>
          <p:nvPr/>
        </p:nvSpPr>
        <p:spPr>
          <a:xfrm rot="19856249">
            <a:off x="-305239" y="1408023"/>
            <a:ext cx="2487629" cy="1446550"/>
          </a:xfrm>
          <a:prstGeom prst="rect">
            <a:avLst/>
          </a:prstGeom>
          <a:noFill/>
        </p:spPr>
        <p:txBody>
          <a:bodyPr wrap="square" lIns="91440" tIns="45720" rIns="91440" bIns="45720">
            <a:spAutoFit/>
          </a:bodyPr>
          <a:lstStyle/>
          <a:p>
            <a:pPr algn="ctr"/>
            <a:r>
              <a:rPr lang="en-US" sz="4400" b="1" cap="none" spc="0" dirty="0">
                <a:ln w="1905"/>
                <a:solidFill>
                  <a:srgbClr val="00B050"/>
                </a:solidFill>
                <a:effectLst>
                  <a:innerShdw blurRad="69850" dist="43180" dir="5400000">
                    <a:srgbClr val="000000">
                      <a:alpha val="65000"/>
                    </a:srgbClr>
                  </a:innerShdw>
                </a:effectLst>
                <a:latin typeface="+mn-lt"/>
              </a:rPr>
              <a:t>Small groups</a:t>
            </a:r>
          </a:p>
        </p:txBody>
      </p:sp>
      <p:sp>
        <p:nvSpPr>
          <p:cNvPr id="9" name="Rectangle 8"/>
          <p:cNvSpPr/>
          <p:nvPr/>
        </p:nvSpPr>
        <p:spPr>
          <a:xfrm rot="1071127">
            <a:off x="6842207" y="2675247"/>
            <a:ext cx="2265775" cy="1323439"/>
          </a:xfrm>
          <a:prstGeom prst="rect">
            <a:avLst/>
          </a:prstGeom>
          <a:noFill/>
        </p:spPr>
        <p:txBody>
          <a:bodyPr wrap="square" lIns="91440" tIns="45720" rIns="91440" bIns="45720">
            <a:spAutoFit/>
          </a:bodyPr>
          <a:lstStyle/>
          <a:p>
            <a:pPr algn="ctr"/>
            <a:r>
              <a:rPr lang="en-US" sz="4000" b="1" dirty="0" smtClean="0">
                <a:ln w="1905"/>
                <a:solidFill>
                  <a:srgbClr val="0070C0"/>
                </a:solidFill>
                <a:effectLst>
                  <a:innerShdw blurRad="69850" dist="43180" dir="5400000">
                    <a:srgbClr val="000000">
                      <a:alpha val="65000"/>
                    </a:srgbClr>
                  </a:innerShdw>
                </a:effectLst>
                <a:latin typeface="+mn-lt"/>
              </a:rPr>
              <a:t>Share resources</a:t>
            </a:r>
            <a:endParaRPr lang="en-US" sz="4000" b="1" dirty="0">
              <a:ln w="1905"/>
              <a:solidFill>
                <a:srgbClr val="0070C0"/>
              </a:solidFill>
              <a:effectLst>
                <a:innerShdw blurRad="69850" dist="43180" dir="5400000">
                  <a:srgbClr val="000000">
                    <a:alpha val="65000"/>
                  </a:srgbClr>
                </a:innerShdw>
              </a:effectLst>
              <a:latin typeface="+mn-lt"/>
            </a:endParaRPr>
          </a:p>
        </p:txBody>
      </p:sp>
      <p:sp>
        <p:nvSpPr>
          <p:cNvPr id="13" name="Rectangle 12"/>
          <p:cNvSpPr/>
          <p:nvPr/>
        </p:nvSpPr>
        <p:spPr>
          <a:xfrm rot="1469345">
            <a:off x="6939064" y="4116940"/>
            <a:ext cx="2072060" cy="707886"/>
          </a:xfrm>
          <a:prstGeom prst="rect">
            <a:avLst/>
          </a:prstGeom>
          <a:noFill/>
        </p:spPr>
        <p:txBody>
          <a:bodyPr wrap="square" lIns="91440" tIns="45720" rIns="91440" bIns="45720">
            <a:spAutoFit/>
          </a:bodyPr>
          <a:lstStyle/>
          <a:p>
            <a:pPr algn="ctr"/>
            <a:r>
              <a:rPr lang="en-US" sz="4000" b="1" cap="none" spc="0" dirty="0" smtClean="0">
                <a:ln w="1905"/>
                <a:solidFill>
                  <a:srgbClr val="FF0000"/>
                </a:solidFill>
                <a:effectLst>
                  <a:innerShdw blurRad="69850" dist="43180" dir="5400000">
                    <a:srgbClr val="000000">
                      <a:alpha val="65000"/>
                    </a:srgbClr>
                  </a:innerShdw>
                </a:effectLst>
                <a:latin typeface="+mn-lt"/>
              </a:rPr>
              <a:t>Cheaters</a:t>
            </a:r>
            <a:endParaRPr lang="en-US" sz="4000" b="1" cap="none" spc="0" dirty="0">
              <a:ln w="1905"/>
              <a:solidFill>
                <a:srgbClr val="FF0000"/>
              </a:solidFill>
              <a:effectLst>
                <a:innerShdw blurRad="69850" dist="43180" dir="5400000">
                  <a:srgbClr val="000000">
                    <a:alpha val="65000"/>
                  </a:srgbClr>
                </a:innerShdw>
              </a:effectLst>
              <a:latin typeface="+mn-lt"/>
            </a:endParaRPr>
          </a:p>
        </p:txBody>
      </p:sp>
    </p:spTree>
    <p:extLst>
      <p:ext uri="{BB962C8B-B14F-4D97-AF65-F5344CB8AC3E}">
        <p14:creationId xmlns:p14="http://schemas.microsoft.com/office/powerpoint/2010/main" val="28857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67048" y="2161136"/>
            <a:ext cx="2131963" cy="2664015"/>
            <a:chOff x="5672185" y="2085823"/>
            <a:chExt cx="2848869" cy="3552020"/>
          </a:xfrm>
        </p:grpSpPr>
        <p:pic>
          <p:nvPicPr>
            <p:cNvPr id="20482" name="Picture 2" descr="5 Heman Daly"/>
            <p:cNvPicPr>
              <a:picLocks noChangeAspect="1" noChangeArrowheads="1"/>
            </p:cNvPicPr>
            <p:nvPr/>
          </p:nvPicPr>
          <p:blipFill>
            <a:blip r:embed="rId3" cstate="print"/>
            <a:srcRect/>
            <a:stretch>
              <a:fillRect/>
            </a:stretch>
          </p:blipFill>
          <p:spPr bwMode="auto">
            <a:xfrm>
              <a:off x="5693716" y="2286630"/>
              <a:ext cx="2827338" cy="3351213"/>
            </a:xfrm>
            <a:prstGeom prst="rect">
              <a:avLst/>
            </a:prstGeom>
            <a:noFill/>
            <a:ln w="9525">
              <a:noFill/>
              <a:miter lim="800000"/>
              <a:headEnd/>
              <a:tailEnd/>
            </a:ln>
          </p:spPr>
        </p:pic>
        <p:sp>
          <p:nvSpPr>
            <p:cNvPr id="20483" name="Text Box 4"/>
            <p:cNvSpPr txBox="1">
              <a:spLocks noChangeArrowheads="1"/>
            </p:cNvSpPr>
            <p:nvPr/>
          </p:nvSpPr>
          <p:spPr bwMode="auto">
            <a:xfrm rot="1945080">
              <a:off x="5672185" y="2085823"/>
              <a:ext cx="594074" cy="841256"/>
            </a:xfrm>
            <a:prstGeom prst="rect">
              <a:avLst/>
            </a:prstGeom>
            <a:solidFill>
              <a:schemeClr val="bg1"/>
            </a:solidFill>
            <a:ln w="9525">
              <a:noFill/>
              <a:miter lim="800000"/>
              <a:headEnd/>
              <a:tailEnd/>
            </a:ln>
          </p:spPr>
          <p:txBody>
            <a:bodyPr wrap="square">
              <a:spAutoFit/>
            </a:bodyPr>
            <a:lstStyle/>
            <a:p>
              <a:pPr>
                <a:spcBef>
                  <a:spcPct val="50000"/>
                </a:spcBef>
              </a:pPr>
              <a:endParaRPr lang="en-US">
                <a:latin typeface="+mn-lt"/>
              </a:endParaRPr>
            </a:p>
            <a:p>
              <a:pPr>
                <a:spcBef>
                  <a:spcPct val="50000"/>
                </a:spcBef>
              </a:pPr>
              <a:endParaRPr lang="en-US">
                <a:latin typeface="+mn-lt"/>
              </a:endParaRPr>
            </a:p>
          </p:txBody>
        </p:sp>
      </p:grpSp>
      <p:grpSp>
        <p:nvGrpSpPr>
          <p:cNvPr id="2" name="Group 1"/>
          <p:cNvGrpSpPr/>
          <p:nvPr/>
        </p:nvGrpSpPr>
        <p:grpSpPr>
          <a:xfrm>
            <a:off x="278157" y="2990601"/>
            <a:ext cx="5129301" cy="1852315"/>
            <a:chOff x="278157" y="2990601"/>
            <a:chExt cx="5129301" cy="1852315"/>
          </a:xfrm>
        </p:grpSpPr>
        <p:sp>
          <p:nvSpPr>
            <p:cNvPr id="20484" name="AutoShape 3"/>
            <p:cNvSpPr>
              <a:spLocks noChangeArrowheads="1"/>
            </p:cNvSpPr>
            <p:nvPr/>
          </p:nvSpPr>
          <p:spPr bwMode="auto">
            <a:xfrm rot="-5847424">
              <a:off x="1916650" y="1352108"/>
              <a:ext cx="1852315" cy="5129301"/>
            </a:xfrm>
            <a:prstGeom prst="wedgeEllipseCallout">
              <a:avLst>
                <a:gd name="adj1" fmla="val -8030"/>
                <a:gd name="adj2" fmla="val 67844"/>
              </a:avLst>
            </a:prstGeom>
            <a:noFill/>
            <a:ln w="9525">
              <a:solidFill>
                <a:schemeClr val="tx1"/>
              </a:solidFill>
              <a:miter lim="800000"/>
              <a:headEnd/>
              <a:tailEnd/>
            </a:ln>
          </p:spPr>
          <p:txBody>
            <a:bodyPr vert="eaVert"/>
            <a:lstStyle/>
            <a:p>
              <a:pPr algn="ctr"/>
              <a:endParaRPr lang="en-US">
                <a:latin typeface="+mn-lt"/>
              </a:endParaRPr>
            </a:p>
          </p:txBody>
        </p:sp>
        <p:sp>
          <p:nvSpPr>
            <p:cNvPr id="20485" name="Text Box 5"/>
            <p:cNvSpPr txBox="1">
              <a:spLocks noChangeArrowheads="1"/>
            </p:cNvSpPr>
            <p:nvPr/>
          </p:nvSpPr>
          <p:spPr bwMode="auto">
            <a:xfrm>
              <a:off x="533400" y="3167955"/>
              <a:ext cx="4527200" cy="1384995"/>
            </a:xfrm>
            <a:prstGeom prst="rect">
              <a:avLst/>
            </a:prstGeom>
            <a:noFill/>
            <a:ln w="9525">
              <a:noFill/>
              <a:miter lim="800000"/>
              <a:headEnd/>
              <a:tailEnd/>
            </a:ln>
          </p:spPr>
          <p:txBody>
            <a:bodyPr wrap="none">
              <a:spAutoFit/>
            </a:bodyPr>
            <a:lstStyle/>
            <a:p>
              <a:pPr algn="ctr"/>
              <a:r>
                <a:rPr lang="en-US" sz="2800" b="1" dirty="0">
                  <a:solidFill>
                    <a:srgbClr val="FF0000"/>
                  </a:solidFill>
                  <a:latin typeface="+mn-lt"/>
                </a:rPr>
                <a:t>1. </a:t>
              </a:r>
              <a:r>
                <a:rPr lang="en-US" sz="2800" b="1" dirty="0" smtClean="0">
                  <a:solidFill>
                    <a:srgbClr val="FF0000"/>
                  </a:solidFill>
                  <a:latin typeface="+mn-lt"/>
                </a:rPr>
                <a:t>Share</a:t>
              </a:r>
              <a:endParaRPr lang="en-US" sz="2800" b="1" dirty="0">
                <a:solidFill>
                  <a:srgbClr val="FF0000"/>
                </a:solidFill>
                <a:latin typeface="+mn-lt"/>
              </a:endParaRPr>
            </a:p>
            <a:p>
              <a:pPr algn="ctr"/>
              <a:r>
                <a:rPr lang="en-US" sz="2800" b="1" dirty="0">
                  <a:solidFill>
                    <a:srgbClr val="FF0000"/>
                  </a:solidFill>
                  <a:latin typeface="+mn-lt"/>
                </a:rPr>
                <a:t>2. Control population </a:t>
              </a:r>
              <a:r>
                <a:rPr lang="en-US" sz="2800" b="1" dirty="0" smtClean="0">
                  <a:solidFill>
                    <a:srgbClr val="FF0000"/>
                  </a:solidFill>
                  <a:latin typeface="+mn-lt"/>
                </a:rPr>
                <a:t>growth</a:t>
              </a:r>
              <a:endParaRPr lang="en-US" sz="2800" b="1" dirty="0">
                <a:solidFill>
                  <a:srgbClr val="FF0000"/>
                </a:solidFill>
                <a:latin typeface="+mn-lt"/>
              </a:endParaRPr>
            </a:p>
            <a:p>
              <a:pPr algn="ctr"/>
              <a:r>
                <a:rPr lang="en-US" sz="2800" b="1" dirty="0">
                  <a:solidFill>
                    <a:srgbClr val="FF0000"/>
                  </a:solidFill>
                  <a:latin typeface="+mn-lt"/>
                </a:rPr>
                <a:t>3. Reduce consumption</a:t>
              </a:r>
            </a:p>
          </p:txBody>
        </p:sp>
      </p:grpSp>
      <p:sp>
        <p:nvSpPr>
          <p:cNvPr id="7" name="TextBox 6"/>
          <p:cNvSpPr txBox="1"/>
          <p:nvPr/>
        </p:nvSpPr>
        <p:spPr>
          <a:xfrm>
            <a:off x="6332568" y="1876353"/>
            <a:ext cx="2499402" cy="461665"/>
          </a:xfrm>
          <a:prstGeom prst="rect">
            <a:avLst/>
          </a:prstGeom>
          <a:solidFill>
            <a:schemeClr val="bg1"/>
          </a:solidFill>
        </p:spPr>
        <p:txBody>
          <a:bodyPr wrap="none" rtlCol="0">
            <a:spAutoFit/>
          </a:bodyPr>
          <a:lstStyle/>
          <a:p>
            <a:r>
              <a:rPr lang="en-ZA" sz="2400" dirty="0" smtClean="0">
                <a:latin typeface="+mn-lt"/>
              </a:rPr>
              <a:t>Herman Daly 2009</a:t>
            </a:r>
            <a:endParaRPr lang="en-ZA" sz="2400" i="1" dirty="0">
              <a:latin typeface="+mn-lt"/>
            </a:endParaRPr>
          </a:p>
        </p:txBody>
      </p:sp>
      <p:sp>
        <p:nvSpPr>
          <p:cNvPr id="8" name="TextBox 7"/>
          <p:cNvSpPr txBox="1"/>
          <p:nvPr/>
        </p:nvSpPr>
        <p:spPr>
          <a:xfrm>
            <a:off x="-153459" y="1799332"/>
            <a:ext cx="5659426" cy="1077218"/>
          </a:xfrm>
          <a:prstGeom prst="rect">
            <a:avLst/>
          </a:prstGeom>
          <a:noFill/>
        </p:spPr>
        <p:txBody>
          <a:bodyPr wrap="square" rtlCol="0">
            <a:spAutoFit/>
          </a:bodyPr>
          <a:lstStyle/>
          <a:p>
            <a:pPr algn="ctr"/>
            <a:r>
              <a:rPr lang="en-ZA" sz="3200" b="1" dirty="0">
                <a:solidFill>
                  <a:srgbClr val="FF3300"/>
                </a:solidFill>
                <a:latin typeface="+mn-lt"/>
              </a:rPr>
              <a:t>3 </a:t>
            </a:r>
            <a:r>
              <a:rPr lang="en-US" sz="3200" b="1" dirty="0">
                <a:solidFill>
                  <a:srgbClr val="FF3300"/>
                </a:solidFill>
                <a:latin typeface="+mn-lt"/>
              </a:rPr>
              <a:t>things </a:t>
            </a:r>
            <a:r>
              <a:rPr lang="en-US" sz="3200" b="1" dirty="0">
                <a:latin typeface="+mn-lt"/>
              </a:rPr>
              <a:t>that we need to do </a:t>
            </a:r>
          </a:p>
          <a:p>
            <a:pPr algn="ctr"/>
            <a:r>
              <a:rPr lang="en-US" sz="3200" b="1" dirty="0">
                <a:latin typeface="+mn-lt"/>
              </a:rPr>
              <a:t>but we find hard to do</a:t>
            </a:r>
            <a:endParaRPr lang="en-ZA" sz="3200" b="1" dirty="0">
              <a:latin typeface="+mn-lt"/>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3106"/>
          <a:stretch/>
        </p:blipFill>
        <p:spPr bwMode="auto">
          <a:xfrm>
            <a:off x="1494137" y="85725"/>
            <a:ext cx="60198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423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350" y="104579"/>
            <a:ext cx="2952328" cy="4832092"/>
          </a:xfrm>
          <a:prstGeom prst="rect">
            <a:avLst/>
          </a:prstGeom>
          <a:noFill/>
        </p:spPr>
        <p:txBody>
          <a:bodyPr wrap="square" rtlCol="0">
            <a:spAutoFit/>
          </a:bodyPr>
          <a:lstStyle/>
          <a:p>
            <a:pPr algn="ctr"/>
            <a:r>
              <a:rPr lang="en-ZA" sz="4400" b="1" dirty="0" smtClean="0">
                <a:latin typeface="+mn-lt"/>
              </a:rPr>
              <a:t>Linear economy</a:t>
            </a:r>
          </a:p>
          <a:p>
            <a:pPr algn="ctr"/>
            <a:endParaRPr lang="en-ZA" sz="4400" b="1" dirty="0">
              <a:latin typeface="+mn-lt"/>
            </a:endParaRPr>
          </a:p>
          <a:p>
            <a:pPr algn="ctr"/>
            <a:r>
              <a:rPr lang="en-ZA" sz="4400" b="1" dirty="0" smtClean="0">
                <a:latin typeface="+mn-lt"/>
              </a:rPr>
              <a:t>Steady </a:t>
            </a:r>
            <a:r>
              <a:rPr lang="en-ZA" sz="4400" b="1" dirty="0">
                <a:latin typeface="+mn-lt"/>
              </a:rPr>
              <a:t>state </a:t>
            </a:r>
            <a:r>
              <a:rPr lang="en-ZA" sz="4400" b="1" dirty="0" smtClean="0">
                <a:latin typeface="+mn-lt"/>
              </a:rPr>
              <a:t>/ circular economy</a:t>
            </a:r>
            <a:endParaRPr lang="en-ZA" sz="4400" b="1" dirty="0">
              <a:latin typeface="+mn-lt"/>
            </a:endParaRPr>
          </a:p>
        </p:txBody>
      </p:sp>
      <p:sp>
        <p:nvSpPr>
          <p:cNvPr id="6" name="Rectangle 5"/>
          <p:cNvSpPr/>
          <p:nvPr/>
        </p:nvSpPr>
        <p:spPr>
          <a:xfrm>
            <a:off x="7035700" y="2004474"/>
            <a:ext cx="56580" cy="3084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ight Arrow 1"/>
          <p:cNvSpPr/>
          <p:nvPr/>
        </p:nvSpPr>
        <p:spPr>
          <a:xfrm rot="5400000">
            <a:off x="813681" y="1731300"/>
            <a:ext cx="784267" cy="33156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509" y="67430"/>
            <a:ext cx="6590291" cy="4942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03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1269</TotalTime>
  <Words>1995</Words>
  <Application>Microsoft Office PowerPoint</Application>
  <PresentationFormat>On-screen Show (16:9)</PresentationFormat>
  <Paragraphs>303</Paragraphs>
  <Slides>42</Slides>
  <Notes>25</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Arial</vt:lpstr>
      <vt:lpstr>Arial Narrow</vt:lpstr>
      <vt:lpstr>Ink Free</vt:lpstr>
      <vt:lpstr>Viner Hand ITC</vt:lpstr>
      <vt:lpstr>Gill Sans</vt:lpstr>
      <vt:lpstr>Times New Roman</vt:lpstr>
      <vt:lpstr>Average</vt:lpstr>
      <vt:lpstr>ＭＳ Ｐゴシック</vt:lpstr>
      <vt:lpstr>Calibri</vt:lpstr>
      <vt:lpstr>Source Code Pro</vt:lpstr>
      <vt:lpstr>ヒラギノ角ゴ ProN W3</vt:lpstr>
      <vt:lpstr>Cordia New</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cumulative human impact: 2013</vt:lpstr>
      <vt:lpstr>PowerPoint Presentation</vt:lpstr>
      <vt:lpstr>5 years later: change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Ecopath with Ecosim</vt:lpstr>
      <vt:lpstr>Ecospace (spatial-temporal dynamics) – Algoa Bay </vt:lpstr>
      <vt:lpstr>Ecospace outputs – Algoa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Lombard</dc:creator>
  <cp:lastModifiedBy>Mandy</cp:lastModifiedBy>
  <cp:revision>39</cp:revision>
  <dcterms:created xsi:type="dcterms:W3CDTF">2020-01-20T15:34:59Z</dcterms:created>
  <dcterms:modified xsi:type="dcterms:W3CDTF">2020-01-22T21:57:27Z</dcterms:modified>
</cp:coreProperties>
</file>