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4225" r:id="rId3"/>
    <p:sldMasterId id="2147484232" r:id="rId4"/>
    <p:sldMasterId id="2147484239" r:id="rId5"/>
    <p:sldMasterId id="2147484246" r:id="rId6"/>
    <p:sldMasterId id="2147484253" r:id="rId7"/>
    <p:sldMasterId id="2147484260" r:id="rId8"/>
    <p:sldMasterId id="2147484267" r:id="rId9"/>
    <p:sldMasterId id="2147484270" r:id="rId10"/>
    <p:sldMasterId id="2147484322" r:id="rId11"/>
  </p:sldMasterIdLst>
  <p:notesMasterIdLst>
    <p:notesMasterId r:id="rId43"/>
  </p:notesMasterIdLst>
  <p:handoutMasterIdLst>
    <p:handoutMasterId r:id="rId44"/>
  </p:handoutMasterIdLst>
  <p:sldIdLst>
    <p:sldId id="256" r:id="rId12"/>
    <p:sldId id="328" r:id="rId13"/>
    <p:sldId id="516" r:id="rId14"/>
    <p:sldId id="324" r:id="rId15"/>
    <p:sldId id="331" r:id="rId16"/>
    <p:sldId id="468" r:id="rId17"/>
    <p:sldId id="506" r:id="rId18"/>
    <p:sldId id="349" r:id="rId19"/>
    <p:sldId id="350" r:id="rId20"/>
    <p:sldId id="493" r:id="rId21"/>
    <p:sldId id="512" r:id="rId22"/>
    <p:sldId id="369" r:id="rId23"/>
    <p:sldId id="366" r:id="rId24"/>
    <p:sldId id="370" r:id="rId25"/>
    <p:sldId id="495" r:id="rId26"/>
    <p:sldId id="496" r:id="rId27"/>
    <p:sldId id="507" r:id="rId28"/>
    <p:sldId id="515" r:id="rId29"/>
    <p:sldId id="513" r:id="rId30"/>
    <p:sldId id="509" r:id="rId31"/>
    <p:sldId id="428" r:id="rId32"/>
    <p:sldId id="476" r:id="rId33"/>
    <p:sldId id="453" r:id="rId34"/>
    <p:sldId id="508" r:id="rId35"/>
    <p:sldId id="497" r:id="rId36"/>
    <p:sldId id="402" r:id="rId37"/>
    <p:sldId id="451" r:id="rId38"/>
    <p:sldId id="510" r:id="rId39"/>
    <p:sldId id="511" r:id="rId40"/>
    <p:sldId id="514" r:id="rId41"/>
    <p:sldId id="413" r:id="rId42"/>
  </p:sldIdLst>
  <p:sldSz cx="9144000" cy="6858000" type="screen4x3"/>
  <p:notesSz cx="6858000" cy="9144000"/>
  <p:defaultTextStyle>
    <a:defPPr>
      <a:defRPr lang="en-IE"/>
    </a:defPPr>
    <a:lvl1pPr algn="l" rtl="0" fontAlgn="base">
      <a:spcBef>
        <a:spcPct val="0"/>
      </a:spcBef>
      <a:spcAft>
        <a:spcPct val="0"/>
      </a:spcAft>
      <a:defRPr b="1" kern="1200">
        <a:solidFill>
          <a:schemeClr val="tx1"/>
        </a:solidFill>
        <a:latin typeface="Calibri" pitchFamily="34" charset="0"/>
        <a:ea typeface="+mn-ea"/>
        <a:cs typeface="Arial" charset="0"/>
      </a:defRPr>
    </a:lvl1pPr>
    <a:lvl2pPr marL="457200" algn="l" rtl="0" fontAlgn="base">
      <a:spcBef>
        <a:spcPct val="0"/>
      </a:spcBef>
      <a:spcAft>
        <a:spcPct val="0"/>
      </a:spcAft>
      <a:defRPr b="1" kern="1200">
        <a:solidFill>
          <a:schemeClr val="tx1"/>
        </a:solidFill>
        <a:latin typeface="Calibri" pitchFamily="34" charset="0"/>
        <a:ea typeface="+mn-ea"/>
        <a:cs typeface="Arial" charset="0"/>
      </a:defRPr>
    </a:lvl2pPr>
    <a:lvl3pPr marL="914400" algn="l" rtl="0" fontAlgn="base">
      <a:spcBef>
        <a:spcPct val="0"/>
      </a:spcBef>
      <a:spcAft>
        <a:spcPct val="0"/>
      </a:spcAft>
      <a:defRPr b="1" kern="1200">
        <a:solidFill>
          <a:schemeClr val="tx1"/>
        </a:solidFill>
        <a:latin typeface="Calibri" pitchFamily="34" charset="0"/>
        <a:ea typeface="+mn-ea"/>
        <a:cs typeface="Arial" charset="0"/>
      </a:defRPr>
    </a:lvl3pPr>
    <a:lvl4pPr marL="1371600" algn="l" rtl="0" fontAlgn="base">
      <a:spcBef>
        <a:spcPct val="0"/>
      </a:spcBef>
      <a:spcAft>
        <a:spcPct val="0"/>
      </a:spcAft>
      <a:defRPr b="1" kern="1200">
        <a:solidFill>
          <a:schemeClr val="tx1"/>
        </a:solidFill>
        <a:latin typeface="Calibri" pitchFamily="34" charset="0"/>
        <a:ea typeface="+mn-ea"/>
        <a:cs typeface="Arial" charset="0"/>
      </a:defRPr>
    </a:lvl4pPr>
    <a:lvl5pPr marL="1828800" algn="l" rtl="0" fontAlgn="base">
      <a:spcBef>
        <a:spcPct val="0"/>
      </a:spcBef>
      <a:spcAft>
        <a:spcPct val="0"/>
      </a:spcAft>
      <a:defRPr b="1" kern="1200">
        <a:solidFill>
          <a:schemeClr val="tx1"/>
        </a:solidFill>
        <a:latin typeface="Calibri" pitchFamily="34" charset="0"/>
        <a:ea typeface="+mn-ea"/>
        <a:cs typeface="Arial" charset="0"/>
      </a:defRPr>
    </a:lvl5pPr>
    <a:lvl6pPr marL="2286000" algn="l" defTabSz="914400" rtl="0" eaLnBrk="1" latinLnBrk="0" hangingPunct="1">
      <a:defRPr b="1" kern="1200">
        <a:solidFill>
          <a:schemeClr val="tx1"/>
        </a:solidFill>
        <a:latin typeface="Calibri" pitchFamily="34" charset="0"/>
        <a:ea typeface="+mn-ea"/>
        <a:cs typeface="Arial" charset="0"/>
      </a:defRPr>
    </a:lvl6pPr>
    <a:lvl7pPr marL="2743200" algn="l" defTabSz="914400" rtl="0" eaLnBrk="1" latinLnBrk="0" hangingPunct="1">
      <a:defRPr b="1" kern="1200">
        <a:solidFill>
          <a:schemeClr val="tx1"/>
        </a:solidFill>
        <a:latin typeface="Calibri" pitchFamily="34" charset="0"/>
        <a:ea typeface="+mn-ea"/>
        <a:cs typeface="Arial" charset="0"/>
      </a:defRPr>
    </a:lvl7pPr>
    <a:lvl8pPr marL="3200400" algn="l" defTabSz="914400" rtl="0" eaLnBrk="1" latinLnBrk="0" hangingPunct="1">
      <a:defRPr b="1" kern="1200">
        <a:solidFill>
          <a:schemeClr val="tx1"/>
        </a:solidFill>
        <a:latin typeface="Calibri" pitchFamily="34" charset="0"/>
        <a:ea typeface="+mn-ea"/>
        <a:cs typeface="Arial" charset="0"/>
      </a:defRPr>
    </a:lvl8pPr>
    <a:lvl9pPr marL="3657600" algn="l" defTabSz="914400" rtl="0" eaLnBrk="1" latinLnBrk="0" hangingPunct="1">
      <a:defRPr b="1"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FF00"/>
    <a:srgbClr val="0000F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29" autoAdjust="0"/>
    <p:restoredTop sz="86250" autoAdjust="0"/>
  </p:normalViewPr>
  <p:slideViewPr>
    <p:cSldViewPr>
      <p:cViewPr varScale="1">
        <p:scale>
          <a:sx n="77" d="100"/>
          <a:sy n="77" d="100"/>
        </p:scale>
        <p:origin x="16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00"/>
    </p:cViewPr>
  </p:sorterViewPr>
  <p:notesViewPr>
    <p:cSldViewPr>
      <p:cViewPr>
        <p:scale>
          <a:sx n="75" d="100"/>
          <a:sy n="75" d="100"/>
        </p:scale>
        <p:origin x="-139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85396B-66DD-004A-80AB-BE7DABC5EDD9}"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lang="en-US"/>
        </a:p>
      </dgm:t>
    </dgm:pt>
    <dgm:pt modelId="{52E0A7C7-FB7A-4E4B-9185-589F3E9357AD}">
      <dgm:prSet phldrT="[Text]"/>
      <dgm:spPr/>
      <dgm:t>
        <a:bodyPr/>
        <a:lstStyle/>
        <a:p>
          <a:r>
            <a:rPr lang="en-US" dirty="0"/>
            <a:t>EIAs</a:t>
          </a:r>
        </a:p>
      </dgm:t>
    </dgm:pt>
    <dgm:pt modelId="{86BAA9E6-5AD9-1645-8989-6710626197F9}" type="parTrans" cxnId="{780C5265-16E9-8E4F-B27F-CCF12B3A373C}">
      <dgm:prSet/>
      <dgm:spPr/>
      <dgm:t>
        <a:bodyPr/>
        <a:lstStyle/>
        <a:p>
          <a:endParaRPr lang="en-US"/>
        </a:p>
      </dgm:t>
    </dgm:pt>
    <dgm:pt modelId="{341EF186-F589-204C-9C16-5339A62858E3}" type="sibTrans" cxnId="{780C5265-16E9-8E4F-B27F-CCF12B3A373C}">
      <dgm:prSet/>
      <dgm:spPr/>
      <dgm:t>
        <a:bodyPr/>
        <a:lstStyle/>
        <a:p>
          <a:endParaRPr lang="en-US"/>
        </a:p>
      </dgm:t>
    </dgm:pt>
    <dgm:pt modelId="{84C0BDA3-B05A-8444-B579-B06A2D41496A}">
      <dgm:prSet phldrT="[Text]"/>
      <dgm:spPr/>
      <dgm:t>
        <a:bodyPr/>
        <a:lstStyle/>
        <a:p>
          <a:r>
            <a:rPr lang="en-US" dirty="0"/>
            <a:t>P2</a:t>
          </a:r>
        </a:p>
      </dgm:t>
    </dgm:pt>
    <dgm:pt modelId="{93980E77-CC94-1B46-85F8-AD9D53E9974B}" type="parTrans" cxnId="{1D4E7566-739F-0B45-8907-C388E1B53297}">
      <dgm:prSet/>
      <dgm:spPr/>
      <dgm:t>
        <a:bodyPr/>
        <a:lstStyle/>
        <a:p>
          <a:endParaRPr lang="en-US"/>
        </a:p>
      </dgm:t>
    </dgm:pt>
    <dgm:pt modelId="{CE35C2FA-8AB4-9840-A671-6581DB9A1846}" type="sibTrans" cxnId="{1D4E7566-739F-0B45-8907-C388E1B53297}">
      <dgm:prSet/>
      <dgm:spPr/>
      <dgm:t>
        <a:bodyPr/>
        <a:lstStyle/>
        <a:p>
          <a:endParaRPr lang="en-US"/>
        </a:p>
      </dgm:t>
    </dgm:pt>
    <dgm:pt modelId="{49803583-36C7-EC4B-85C4-D728B65DBCA1}">
      <dgm:prSet phldrT="[Text]"/>
      <dgm:spPr/>
      <dgm:t>
        <a:bodyPr/>
        <a:lstStyle/>
        <a:p>
          <a:r>
            <a:rPr lang="en-US" dirty="0"/>
            <a:t>P10</a:t>
          </a:r>
        </a:p>
      </dgm:t>
    </dgm:pt>
    <dgm:pt modelId="{98AF94F2-0C70-FA4C-BEDE-75F9949A414E}" type="parTrans" cxnId="{5EA46E20-8DDE-FA49-93B4-284055B48198}">
      <dgm:prSet/>
      <dgm:spPr/>
      <dgm:t>
        <a:bodyPr/>
        <a:lstStyle/>
        <a:p>
          <a:endParaRPr lang="en-US"/>
        </a:p>
      </dgm:t>
    </dgm:pt>
    <dgm:pt modelId="{34919D61-ECBC-284C-BF65-5AD2A0DDB7F7}" type="sibTrans" cxnId="{5EA46E20-8DDE-FA49-93B4-284055B48198}">
      <dgm:prSet/>
      <dgm:spPr/>
      <dgm:t>
        <a:bodyPr/>
        <a:lstStyle/>
        <a:p>
          <a:endParaRPr lang="en-US"/>
        </a:p>
      </dgm:t>
    </dgm:pt>
    <dgm:pt modelId="{BB57CE21-9753-704B-AA42-392DBB57FF0D}">
      <dgm:prSet phldrT="[Text]"/>
      <dgm:spPr/>
      <dgm:t>
        <a:bodyPr/>
        <a:lstStyle/>
        <a:p>
          <a:r>
            <a:rPr lang="en-US" dirty="0"/>
            <a:t>P19</a:t>
          </a:r>
        </a:p>
      </dgm:t>
    </dgm:pt>
    <dgm:pt modelId="{EFC25044-7FE0-894A-BB5F-1525B1DAF7A4}" type="parTrans" cxnId="{2968B3B1-7242-1A44-B416-A8DEF839ABAF}">
      <dgm:prSet/>
      <dgm:spPr/>
      <dgm:t>
        <a:bodyPr/>
        <a:lstStyle/>
        <a:p>
          <a:endParaRPr lang="en-US"/>
        </a:p>
      </dgm:t>
    </dgm:pt>
    <dgm:pt modelId="{4E046B8B-B23D-0543-B9F0-43E3D6B9E7A9}" type="sibTrans" cxnId="{2968B3B1-7242-1A44-B416-A8DEF839ABAF}">
      <dgm:prSet/>
      <dgm:spPr/>
      <dgm:t>
        <a:bodyPr/>
        <a:lstStyle/>
        <a:p>
          <a:endParaRPr lang="en-US"/>
        </a:p>
      </dgm:t>
    </dgm:pt>
    <dgm:pt modelId="{1C66C309-3459-9042-B959-2A8E1BF713A7}">
      <dgm:prSet phldrT="[Text]"/>
      <dgm:spPr/>
      <dgm:t>
        <a:bodyPr/>
        <a:lstStyle/>
        <a:p>
          <a:r>
            <a:rPr lang="en-US" dirty="0"/>
            <a:t>P15</a:t>
          </a:r>
        </a:p>
      </dgm:t>
    </dgm:pt>
    <dgm:pt modelId="{92DFDD1C-3718-FB41-B7EB-29BE2B07888C}" type="parTrans" cxnId="{EEA4ACCC-F676-A740-82B6-90633D78E5F6}">
      <dgm:prSet/>
      <dgm:spPr/>
      <dgm:t>
        <a:bodyPr/>
        <a:lstStyle/>
        <a:p>
          <a:endParaRPr lang="en-US"/>
        </a:p>
      </dgm:t>
    </dgm:pt>
    <dgm:pt modelId="{B0EAA826-BC4A-3047-961F-98114DD45A74}" type="sibTrans" cxnId="{EEA4ACCC-F676-A740-82B6-90633D78E5F6}">
      <dgm:prSet/>
      <dgm:spPr/>
      <dgm:t>
        <a:bodyPr/>
        <a:lstStyle/>
        <a:p>
          <a:endParaRPr lang="en-US"/>
        </a:p>
      </dgm:t>
    </dgm:pt>
    <dgm:pt modelId="{34AA4DB5-435A-214F-A16B-9FE8CB5CED3A}" type="pres">
      <dgm:prSet presAssocID="{7B85396B-66DD-004A-80AB-BE7DABC5EDD9}" presName="composite" presStyleCnt="0">
        <dgm:presLayoutVars>
          <dgm:chMax val="1"/>
          <dgm:dir/>
          <dgm:resizeHandles val="exact"/>
        </dgm:presLayoutVars>
      </dgm:prSet>
      <dgm:spPr/>
    </dgm:pt>
    <dgm:pt modelId="{348DFDC8-A7AE-644C-B1A3-922B12FA7121}" type="pres">
      <dgm:prSet presAssocID="{7B85396B-66DD-004A-80AB-BE7DABC5EDD9}" presName="radial" presStyleCnt="0">
        <dgm:presLayoutVars>
          <dgm:animLvl val="ctr"/>
        </dgm:presLayoutVars>
      </dgm:prSet>
      <dgm:spPr/>
    </dgm:pt>
    <dgm:pt modelId="{692BE064-CD4E-4F4E-9939-F4FD5A7E9962}" type="pres">
      <dgm:prSet presAssocID="{52E0A7C7-FB7A-4E4B-9185-589F3E9357AD}" presName="centerShape" presStyleLbl="vennNode1" presStyleIdx="0" presStyleCnt="5"/>
      <dgm:spPr/>
    </dgm:pt>
    <dgm:pt modelId="{377899B2-632D-B54F-B666-56BCD4184BA0}" type="pres">
      <dgm:prSet presAssocID="{84C0BDA3-B05A-8444-B579-B06A2D41496A}" presName="node" presStyleLbl="vennNode1" presStyleIdx="1" presStyleCnt="5">
        <dgm:presLayoutVars>
          <dgm:bulletEnabled val="1"/>
        </dgm:presLayoutVars>
      </dgm:prSet>
      <dgm:spPr/>
    </dgm:pt>
    <dgm:pt modelId="{643A7CA1-DA9F-D84D-B5AF-4FE5193E7977}" type="pres">
      <dgm:prSet presAssocID="{49803583-36C7-EC4B-85C4-D728B65DBCA1}" presName="node" presStyleLbl="vennNode1" presStyleIdx="2" presStyleCnt="5">
        <dgm:presLayoutVars>
          <dgm:bulletEnabled val="1"/>
        </dgm:presLayoutVars>
      </dgm:prSet>
      <dgm:spPr/>
    </dgm:pt>
    <dgm:pt modelId="{20181595-5810-9A4C-A52B-AB3C7F256C0A}" type="pres">
      <dgm:prSet presAssocID="{BB57CE21-9753-704B-AA42-392DBB57FF0D}" presName="node" presStyleLbl="vennNode1" presStyleIdx="3" presStyleCnt="5">
        <dgm:presLayoutVars>
          <dgm:bulletEnabled val="1"/>
        </dgm:presLayoutVars>
      </dgm:prSet>
      <dgm:spPr/>
    </dgm:pt>
    <dgm:pt modelId="{537B3550-13B2-C24A-A0FC-26B1FB2341DC}" type="pres">
      <dgm:prSet presAssocID="{1C66C309-3459-9042-B959-2A8E1BF713A7}" presName="node" presStyleLbl="vennNode1" presStyleIdx="4" presStyleCnt="5">
        <dgm:presLayoutVars>
          <dgm:bulletEnabled val="1"/>
        </dgm:presLayoutVars>
      </dgm:prSet>
      <dgm:spPr/>
    </dgm:pt>
  </dgm:ptLst>
  <dgm:cxnLst>
    <dgm:cxn modelId="{ED753413-6B50-BE4E-8C43-23C4F625D1FC}" type="presOf" srcId="{84C0BDA3-B05A-8444-B579-B06A2D41496A}" destId="{377899B2-632D-B54F-B666-56BCD4184BA0}" srcOrd="0" destOrd="0" presId="urn:microsoft.com/office/officeart/2005/8/layout/radial3"/>
    <dgm:cxn modelId="{5EA46E20-8DDE-FA49-93B4-284055B48198}" srcId="{52E0A7C7-FB7A-4E4B-9185-589F3E9357AD}" destId="{49803583-36C7-EC4B-85C4-D728B65DBCA1}" srcOrd="1" destOrd="0" parTransId="{98AF94F2-0C70-FA4C-BEDE-75F9949A414E}" sibTransId="{34919D61-ECBC-284C-BF65-5AD2A0DDB7F7}"/>
    <dgm:cxn modelId="{059FB153-2564-E94D-B8D4-95DAB18EA319}" type="presOf" srcId="{BB57CE21-9753-704B-AA42-392DBB57FF0D}" destId="{20181595-5810-9A4C-A52B-AB3C7F256C0A}" srcOrd="0" destOrd="0" presId="urn:microsoft.com/office/officeart/2005/8/layout/radial3"/>
    <dgm:cxn modelId="{780C5265-16E9-8E4F-B27F-CCF12B3A373C}" srcId="{7B85396B-66DD-004A-80AB-BE7DABC5EDD9}" destId="{52E0A7C7-FB7A-4E4B-9185-589F3E9357AD}" srcOrd="0" destOrd="0" parTransId="{86BAA9E6-5AD9-1645-8989-6710626197F9}" sibTransId="{341EF186-F589-204C-9C16-5339A62858E3}"/>
    <dgm:cxn modelId="{1D4E7566-739F-0B45-8907-C388E1B53297}" srcId="{52E0A7C7-FB7A-4E4B-9185-589F3E9357AD}" destId="{84C0BDA3-B05A-8444-B579-B06A2D41496A}" srcOrd="0" destOrd="0" parTransId="{93980E77-CC94-1B46-85F8-AD9D53E9974B}" sibTransId="{CE35C2FA-8AB4-9840-A671-6581DB9A1846}"/>
    <dgm:cxn modelId="{A15E617D-CAF1-6E4F-8E28-C2298AC79C44}" type="presOf" srcId="{49803583-36C7-EC4B-85C4-D728B65DBCA1}" destId="{643A7CA1-DA9F-D84D-B5AF-4FE5193E7977}" srcOrd="0" destOrd="0" presId="urn:microsoft.com/office/officeart/2005/8/layout/radial3"/>
    <dgm:cxn modelId="{E5E2AE96-8B6C-A943-9A6E-51826C15AE13}" type="presOf" srcId="{7B85396B-66DD-004A-80AB-BE7DABC5EDD9}" destId="{34AA4DB5-435A-214F-A16B-9FE8CB5CED3A}" srcOrd="0" destOrd="0" presId="urn:microsoft.com/office/officeart/2005/8/layout/radial3"/>
    <dgm:cxn modelId="{2968B3B1-7242-1A44-B416-A8DEF839ABAF}" srcId="{52E0A7C7-FB7A-4E4B-9185-589F3E9357AD}" destId="{BB57CE21-9753-704B-AA42-392DBB57FF0D}" srcOrd="2" destOrd="0" parTransId="{EFC25044-7FE0-894A-BB5F-1525B1DAF7A4}" sibTransId="{4E046B8B-B23D-0543-B9F0-43E3D6B9E7A9}"/>
    <dgm:cxn modelId="{EEA4ACCC-F676-A740-82B6-90633D78E5F6}" srcId="{52E0A7C7-FB7A-4E4B-9185-589F3E9357AD}" destId="{1C66C309-3459-9042-B959-2A8E1BF713A7}" srcOrd="3" destOrd="0" parTransId="{92DFDD1C-3718-FB41-B7EB-29BE2B07888C}" sibTransId="{B0EAA826-BC4A-3047-961F-98114DD45A74}"/>
    <dgm:cxn modelId="{67C7B2DE-346C-CB44-8A72-7230536AC035}" type="presOf" srcId="{1C66C309-3459-9042-B959-2A8E1BF713A7}" destId="{537B3550-13B2-C24A-A0FC-26B1FB2341DC}" srcOrd="0" destOrd="0" presId="urn:microsoft.com/office/officeart/2005/8/layout/radial3"/>
    <dgm:cxn modelId="{2D28BDF3-2A7F-B043-940E-1EC0D538EA40}" type="presOf" srcId="{52E0A7C7-FB7A-4E4B-9185-589F3E9357AD}" destId="{692BE064-CD4E-4F4E-9939-F4FD5A7E9962}" srcOrd="0" destOrd="0" presId="urn:microsoft.com/office/officeart/2005/8/layout/radial3"/>
    <dgm:cxn modelId="{76F9CA7C-E5B3-184B-A3AF-7601F27B27AE}" type="presParOf" srcId="{34AA4DB5-435A-214F-A16B-9FE8CB5CED3A}" destId="{348DFDC8-A7AE-644C-B1A3-922B12FA7121}" srcOrd="0" destOrd="0" presId="urn:microsoft.com/office/officeart/2005/8/layout/radial3"/>
    <dgm:cxn modelId="{D2367176-E047-FD49-B076-F7E2FCFDDDE4}" type="presParOf" srcId="{348DFDC8-A7AE-644C-B1A3-922B12FA7121}" destId="{692BE064-CD4E-4F4E-9939-F4FD5A7E9962}" srcOrd="0" destOrd="0" presId="urn:microsoft.com/office/officeart/2005/8/layout/radial3"/>
    <dgm:cxn modelId="{06B06D8F-F22C-6643-90BC-5D9D0B59CF6C}" type="presParOf" srcId="{348DFDC8-A7AE-644C-B1A3-922B12FA7121}" destId="{377899B2-632D-B54F-B666-56BCD4184BA0}" srcOrd="1" destOrd="0" presId="urn:microsoft.com/office/officeart/2005/8/layout/radial3"/>
    <dgm:cxn modelId="{4911C7CC-B2CF-A741-A427-6F183D4AB3DF}" type="presParOf" srcId="{348DFDC8-A7AE-644C-B1A3-922B12FA7121}" destId="{643A7CA1-DA9F-D84D-B5AF-4FE5193E7977}" srcOrd="2" destOrd="0" presId="urn:microsoft.com/office/officeart/2005/8/layout/radial3"/>
    <dgm:cxn modelId="{F8B0E890-14E5-7E4C-8D3A-663515179F21}" type="presParOf" srcId="{348DFDC8-A7AE-644C-B1A3-922B12FA7121}" destId="{20181595-5810-9A4C-A52B-AB3C7F256C0A}" srcOrd="3" destOrd="0" presId="urn:microsoft.com/office/officeart/2005/8/layout/radial3"/>
    <dgm:cxn modelId="{EBF1E771-8BBB-BB48-B243-31E6FBF7FD16}" type="presParOf" srcId="{348DFDC8-A7AE-644C-B1A3-922B12FA7121}" destId="{537B3550-13B2-C24A-A0FC-26B1FB2341DC}"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BBF756-12BA-9D4D-9BF2-C59A83E9E8C2}" type="doc">
      <dgm:prSet loTypeId="urn:microsoft.com/office/officeart/2005/8/layout/radial5" loCatId="" qsTypeId="urn:microsoft.com/office/officeart/2005/8/quickstyle/simple1" qsCatId="simple" csTypeId="urn:microsoft.com/office/officeart/2005/8/colors/colorful2" csCatId="colorful" phldr="1"/>
      <dgm:spPr/>
      <dgm:t>
        <a:bodyPr/>
        <a:lstStyle/>
        <a:p>
          <a:endParaRPr lang="en-US"/>
        </a:p>
      </dgm:t>
    </dgm:pt>
    <dgm:pt modelId="{5339B991-4FAA-AE42-95DE-3EE3FCAA933E}">
      <dgm:prSet phldrT="[Text]"/>
      <dgm:spPr/>
      <dgm:t>
        <a:bodyPr/>
        <a:lstStyle/>
        <a:p>
          <a:r>
            <a:rPr lang="en-US" dirty="0"/>
            <a:t>EIAs</a:t>
          </a:r>
        </a:p>
      </dgm:t>
    </dgm:pt>
    <dgm:pt modelId="{9819D8B8-7132-A049-8CE3-B1AF52E2B4FD}" type="parTrans" cxnId="{0FEAA241-C01B-6443-820B-8556F06CCFF6}">
      <dgm:prSet/>
      <dgm:spPr/>
      <dgm:t>
        <a:bodyPr/>
        <a:lstStyle/>
        <a:p>
          <a:endParaRPr lang="en-US"/>
        </a:p>
      </dgm:t>
    </dgm:pt>
    <dgm:pt modelId="{F642EADD-C37B-4242-A326-8AFB16881F1B}" type="sibTrans" cxnId="{0FEAA241-C01B-6443-820B-8556F06CCFF6}">
      <dgm:prSet/>
      <dgm:spPr/>
      <dgm:t>
        <a:bodyPr/>
        <a:lstStyle/>
        <a:p>
          <a:endParaRPr lang="en-US"/>
        </a:p>
      </dgm:t>
    </dgm:pt>
    <dgm:pt modelId="{C7B45252-2F58-9042-9796-F3C1833AA34E}">
      <dgm:prSet phldrT="[Text]"/>
      <dgm:spPr/>
      <dgm:t>
        <a:bodyPr/>
        <a:lstStyle/>
        <a:p>
          <a:r>
            <a:rPr lang="en-US" dirty="0"/>
            <a:t>Human Rights</a:t>
          </a:r>
        </a:p>
      </dgm:t>
    </dgm:pt>
    <dgm:pt modelId="{D070F34A-FB97-524B-A7FB-777F343E6F36}" type="parTrans" cxnId="{4D791012-0FC5-8241-BAD7-4DE53CDEC90D}">
      <dgm:prSet/>
      <dgm:spPr/>
      <dgm:t>
        <a:bodyPr/>
        <a:lstStyle/>
        <a:p>
          <a:endParaRPr lang="en-US"/>
        </a:p>
      </dgm:t>
    </dgm:pt>
    <dgm:pt modelId="{2A53B114-F933-C546-AB0C-06BBC2DDD7DA}" type="sibTrans" cxnId="{4D791012-0FC5-8241-BAD7-4DE53CDEC90D}">
      <dgm:prSet/>
      <dgm:spPr/>
      <dgm:t>
        <a:bodyPr/>
        <a:lstStyle/>
        <a:p>
          <a:endParaRPr lang="en-US"/>
        </a:p>
      </dgm:t>
    </dgm:pt>
    <dgm:pt modelId="{6F2DB56D-7ED8-8B4E-93E2-CCC2C7553A5A}">
      <dgm:prSet phldrT="[Text]"/>
      <dgm:spPr/>
      <dgm:t>
        <a:bodyPr/>
        <a:lstStyle/>
        <a:p>
          <a:r>
            <a:rPr lang="en-US" dirty="0"/>
            <a:t>Biodiversity-Inclusive</a:t>
          </a:r>
        </a:p>
      </dgm:t>
    </dgm:pt>
    <dgm:pt modelId="{CC424880-D6DA-F340-8648-27743E9FFB7A}" type="parTrans" cxnId="{A25EE232-1C03-1C41-9BF6-A6FB7C3A4C65}">
      <dgm:prSet/>
      <dgm:spPr/>
      <dgm:t>
        <a:bodyPr/>
        <a:lstStyle/>
        <a:p>
          <a:endParaRPr lang="en-US"/>
        </a:p>
      </dgm:t>
    </dgm:pt>
    <dgm:pt modelId="{D507312F-8AD7-794B-BD7C-8EED6C82B7ED}" type="sibTrans" cxnId="{A25EE232-1C03-1C41-9BF6-A6FB7C3A4C65}">
      <dgm:prSet/>
      <dgm:spPr/>
      <dgm:t>
        <a:bodyPr/>
        <a:lstStyle/>
        <a:p>
          <a:endParaRPr lang="en-US"/>
        </a:p>
      </dgm:t>
    </dgm:pt>
    <dgm:pt modelId="{0346F138-DCB7-A94C-9D32-B563D89D818D}">
      <dgm:prSet phldrT="[Text]"/>
      <dgm:spPr/>
      <dgm:t>
        <a:bodyPr/>
        <a:lstStyle/>
        <a:p>
          <a:r>
            <a:rPr lang="en-US" dirty="0"/>
            <a:t>Cumulative impacts</a:t>
          </a:r>
        </a:p>
      </dgm:t>
    </dgm:pt>
    <dgm:pt modelId="{5DD2648B-9F1F-794D-8C3C-61A7BF435CD5}" type="parTrans" cxnId="{B178F1B3-A409-0443-B6CF-53823A566B80}">
      <dgm:prSet/>
      <dgm:spPr/>
      <dgm:t>
        <a:bodyPr/>
        <a:lstStyle/>
        <a:p>
          <a:endParaRPr lang="en-US"/>
        </a:p>
      </dgm:t>
    </dgm:pt>
    <dgm:pt modelId="{11DE676F-4EA2-BA4A-A631-888070BD3218}" type="sibTrans" cxnId="{B178F1B3-A409-0443-B6CF-53823A566B80}">
      <dgm:prSet/>
      <dgm:spPr/>
      <dgm:t>
        <a:bodyPr/>
        <a:lstStyle/>
        <a:p>
          <a:endParaRPr lang="en-US"/>
        </a:p>
      </dgm:t>
    </dgm:pt>
    <dgm:pt modelId="{DEF40541-15DC-E349-A0D4-649C9C8D1C11}">
      <dgm:prSet phldrT="[Text]"/>
      <dgm:spPr/>
      <dgm:t>
        <a:bodyPr/>
        <a:lstStyle/>
        <a:p>
          <a:r>
            <a:rPr lang="en-US" dirty="0"/>
            <a:t>Ecosystem Services</a:t>
          </a:r>
        </a:p>
      </dgm:t>
    </dgm:pt>
    <dgm:pt modelId="{F053417E-D13E-CE41-8572-A4996EE4AFCA}" type="parTrans" cxnId="{35594A3D-07C9-834B-9DA7-EC5BD7D26E40}">
      <dgm:prSet/>
      <dgm:spPr/>
      <dgm:t>
        <a:bodyPr/>
        <a:lstStyle/>
        <a:p>
          <a:endParaRPr lang="en-US"/>
        </a:p>
      </dgm:t>
    </dgm:pt>
    <dgm:pt modelId="{1F266748-4DE9-F74A-B3F8-5BA9F227BF74}" type="sibTrans" cxnId="{35594A3D-07C9-834B-9DA7-EC5BD7D26E40}">
      <dgm:prSet/>
      <dgm:spPr/>
      <dgm:t>
        <a:bodyPr/>
        <a:lstStyle/>
        <a:p>
          <a:endParaRPr lang="en-US"/>
        </a:p>
      </dgm:t>
    </dgm:pt>
    <dgm:pt modelId="{56F81F6F-BA33-FB40-B5A6-212E918D895A}" type="pres">
      <dgm:prSet presAssocID="{1FBBF756-12BA-9D4D-9BF2-C59A83E9E8C2}" presName="Name0" presStyleCnt="0">
        <dgm:presLayoutVars>
          <dgm:chMax val="1"/>
          <dgm:dir/>
          <dgm:animLvl val="ctr"/>
          <dgm:resizeHandles val="exact"/>
        </dgm:presLayoutVars>
      </dgm:prSet>
      <dgm:spPr/>
    </dgm:pt>
    <dgm:pt modelId="{4F3AA910-313D-DA43-8161-D218CFB03088}" type="pres">
      <dgm:prSet presAssocID="{5339B991-4FAA-AE42-95DE-3EE3FCAA933E}" presName="centerShape" presStyleLbl="node0" presStyleIdx="0" presStyleCnt="1"/>
      <dgm:spPr/>
    </dgm:pt>
    <dgm:pt modelId="{71130F74-A29B-F24C-BE13-B6F9E31965B5}" type="pres">
      <dgm:prSet presAssocID="{D070F34A-FB97-524B-A7FB-777F343E6F36}" presName="parTrans" presStyleLbl="sibTrans2D1" presStyleIdx="0" presStyleCnt="4"/>
      <dgm:spPr/>
    </dgm:pt>
    <dgm:pt modelId="{7969E4A5-6802-0342-851E-4A01DE430303}" type="pres">
      <dgm:prSet presAssocID="{D070F34A-FB97-524B-A7FB-777F343E6F36}" presName="connectorText" presStyleLbl="sibTrans2D1" presStyleIdx="0" presStyleCnt="4"/>
      <dgm:spPr/>
    </dgm:pt>
    <dgm:pt modelId="{E95244D8-7D51-FA40-9329-57C76703ABCF}" type="pres">
      <dgm:prSet presAssocID="{C7B45252-2F58-9042-9796-F3C1833AA34E}" presName="node" presStyleLbl="node1" presStyleIdx="0" presStyleCnt="4">
        <dgm:presLayoutVars>
          <dgm:bulletEnabled val="1"/>
        </dgm:presLayoutVars>
      </dgm:prSet>
      <dgm:spPr/>
    </dgm:pt>
    <dgm:pt modelId="{678FE2A2-8977-3A4F-8916-E595B40C10DD}" type="pres">
      <dgm:prSet presAssocID="{CC424880-D6DA-F340-8648-27743E9FFB7A}" presName="parTrans" presStyleLbl="sibTrans2D1" presStyleIdx="1" presStyleCnt="4"/>
      <dgm:spPr/>
    </dgm:pt>
    <dgm:pt modelId="{66F39190-CBDB-5445-A0B9-CE71020D942B}" type="pres">
      <dgm:prSet presAssocID="{CC424880-D6DA-F340-8648-27743E9FFB7A}" presName="connectorText" presStyleLbl="sibTrans2D1" presStyleIdx="1" presStyleCnt="4"/>
      <dgm:spPr/>
    </dgm:pt>
    <dgm:pt modelId="{105B6F67-39AD-F44A-8CCB-D7B45C2E2875}" type="pres">
      <dgm:prSet presAssocID="{6F2DB56D-7ED8-8B4E-93E2-CCC2C7553A5A}" presName="node" presStyleLbl="node1" presStyleIdx="1" presStyleCnt="4">
        <dgm:presLayoutVars>
          <dgm:bulletEnabled val="1"/>
        </dgm:presLayoutVars>
      </dgm:prSet>
      <dgm:spPr/>
    </dgm:pt>
    <dgm:pt modelId="{F1C9AAB4-4BDC-AE41-A9DD-ABC7BE2B408A}" type="pres">
      <dgm:prSet presAssocID="{5DD2648B-9F1F-794D-8C3C-61A7BF435CD5}" presName="parTrans" presStyleLbl="sibTrans2D1" presStyleIdx="2" presStyleCnt="4"/>
      <dgm:spPr/>
    </dgm:pt>
    <dgm:pt modelId="{F3C94C5D-7C75-C843-96AD-42465A3027C8}" type="pres">
      <dgm:prSet presAssocID="{5DD2648B-9F1F-794D-8C3C-61A7BF435CD5}" presName="connectorText" presStyleLbl="sibTrans2D1" presStyleIdx="2" presStyleCnt="4"/>
      <dgm:spPr/>
    </dgm:pt>
    <dgm:pt modelId="{4AD52FDD-0358-6D4E-A5C4-0C860FCAA252}" type="pres">
      <dgm:prSet presAssocID="{0346F138-DCB7-A94C-9D32-B563D89D818D}" presName="node" presStyleLbl="node1" presStyleIdx="2" presStyleCnt="4">
        <dgm:presLayoutVars>
          <dgm:bulletEnabled val="1"/>
        </dgm:presLayoutVars>
      </dgm:prSet>
      <dgm:spPr/>
    </dgm:pt>
    <dgm:pt modelId="{3B79F2BA-2351-754B-AEB8-939F2E52A550}" type="pres">
      <dgm:prSet presAssocID="{F053417E-D13E-CE41-8572-A4996EE4AFCA}" presName="parTrans" presStyleLbl="sibTrans2D1" presStyleIdx="3" presStyleCnt="4"/>
      <dgm:spPr/>
    </dgm:pt>
    <dgm:pt modelId="{3493FE0E-C285-274E-961B-C08F441087D6}" type="pres">
      <dgm:prSet presAssocID="{F053417E-D13E-CE41-8572-A4996EE4AFCA}" presName="connectorText" presStyleLbl="sibTrans2D1" presStyleIdx="3" presStyleCnt="4"/>
      <dgm:spPr/>
    </dgm:pt>
    <dgm:pt modelId="{F4D7B0B5-A362-194F-8E68-FADFA1AEA4A2}" type="pres">
      <dgm:prSet presAssocID="{DEF40541-15DC-E349-A0D4-649C9C8D1C11}" presName="node" presStyleLbl="node1" presStyleIdx="3" presStyleCnt="4">
        <dgm:presLayoutVars>
          <dgm:bulletEnabled val="1"/>
        </dgm:presLayoutVars>
      </dgm:prSet>
      <dgm:spPr/>
    </dgm:pt>
  </dgm:ptLst>
  <dgm:cxnLst>
    <dgm:cxn modelId="{4D791012-0FC5-8241-BAD7-4DE53CDEC90D}" srcId="{5339B991-4FAA-AE42-95DE-3EE3FCAA933E}" destId="{C7B45252-2F58-9042-9796-F3C1833AA34E}" srcOrd="0" destOrd="0" parTransId="{D070F34A-FB97-524B-A7FB-777F343E6F36}" sibTransId="{2A53B114-F933-C546-AB0C-06BBC2DDD7DA}"/>
    <dgm:cxn modelId="{F252FC13-69CF-4546-AD08-2ABFB64C8BBD}" type="presOf" srcId="{CC424880-D6DA-F340-8648-27743E9FFB7A}" destId="{66F39190-CBDB-5445-A0B9-CE71020D942B}" srcOrd="1" destOrd="0" presId="urn:microsoft.com/office/officeart/2005/8/layout/radial5"/>
    <dgm:cxn modelId="{0916D215-9BA5-1D46-B62D-8DCB3858A6FB}" type="presOf" srcId="{DEF40541-15DC-E349-A0D4-649C9C8D1C11}" destId="{F4D7B0B5-A362-194F-8E68-FADFA1AEA4A2}" srcOrd="0" destOrd="0" presId="urn:microsoft.com/office/officeart/2005/8/layout/radial5"/>
    <dgm:cxn modelId="{1A94C61B-46F2-6847-A61E-F1668032E51B}" type="presOf" srcId="{5DD2648B-9F1F-794D-8C3C-61A7BF435CD5}" destId="{F3C94C5D-7C75-C843-96AD-42465A3027C8}" srcOrd="1" destOrd="0" presId="urn:microsoft.com/office/officeart/2005/8/layout/radial5"/>
    <dgm:cxn modelId="{EE0CA71C-2DC5-8A41-9110-627B6867B62C}" type="presOf" srcId="{0346F138-DCB7-A94C-9D32-B563D89D818D}" destId="{4AD52FDD-0358-6D4E-A5C4-0C860FCAA252}" srcOrd="0" destOrd="0" presId="urn:microsoft.com/office/officeart/2005/8/layout/radial5"/>
    <dgm:cxn modelId="{75907031-1F1F-9B4D-9348-5D710844A729}" type="presOf" srcId="{F053417E-D13E-CE41-8572-A4996EE4AFCA}" destId="{3493FE0E-C285-274E-961B-C08F441087D6}" srcOrd="1" destOrd="0" presId="urn:microsoft.com/office/officeart/2005/8/layout/radial5"/>
    <dgm:cxn modelId="{A25EE232-1C03-1C41-9BF6-A6FB7C3A4C65}" srcId="{5339B991-4FAA-AE42-95DE-3EE3FCAA933E}" destId="{6F2DB56D-7ED8-8B4E-93E2-CCC2C7553A5A}" srcOrd="1" destOrd="0" parTransId="{CC424880-D6DA-F340-8648-27743E9FFB7A}" sibTransId="{D507312F-8AD7-794B-BD7C-8EED6C82B7ED}"/>
    <dgm:cxn modelId="{35594A3D-07C9-834B-9DA7-EC5BD7D26E40}" srcId="{5339B991-4FAA-AE42-95DE-3EE3FCAA933E}" destId="{DEF40541-15DC-E349-A0D4-649C9C8D1C11}" srcOrd="3" destOrd="0" parTransId="{F053417E-D13E-CE41-8572-A4996EE4AFCA}" sibTransId="{1F266748-4DE9-F74A-B3F8-5BA9F227BF74}"/>
    <dgm:cxn modelId="{0FEAA241-C01B-6443-820B-8556F06CCFF6}" srcId="{1FBBF756-12BA-9D4D-9BF2-C59A83E9E8C2}" destId="{5339B991-4FAA-AE42-95DE-3EE3FCAA933E}" srcOrd="0" destOrd="0" parTransId="{9819D8B8-7132-A049-8CE3-B1AF52E2B4FD}" sibTransId="{F642EADD-C37B-4242-A326-8AFB16881F1B}"/>
    <dgm:cxn modelId="{C53E6451-9690-6E49-BA15-B4130097F4BE}" type="presOf" srcId="{D070F34A-FB97-524B-A7FB-777F343E6F36}" destId="{71130F74-A29B-F24C-BE13-B6F9E31965B5}" srcOrd="0" destOrd="0" presId="urn:microsoft.com/office/officeart/2005/8/layout/radial5"/>
    <dgm:cxn modelId="{32065660-C896-F645-B2F9-F73D638DE0A2}" type="presOf" srcId="{D070F34A-FB97-524B-A7FB-777F343E6F36}" destId="{7969E4A5-6802-0342-851E-4A01DE430303}" srcOrd="1" destOrd="0" presId="urn:microsoft.com/office/officeart/2005/8/layout/radial5"/>
    <dgm:cxn modelId="{175C5D78-18C0-9D43-95CC-199E5B1FBA81}" type="presOf" srcId="{CC424880-D6DA-F340-8648-27743E9FFB7A}" destId="{678FE2A2-8977-3A4F-8916-E595B40C10DD}" srcOrd="0" destOrd="0" presId="urn:microsoft.com/office/officeart/2005/8/layout/radial5"/>
    <dgm:cxn modelId="{625C9587-FA20-7643-9664-DB11EDA27A07}" type="presOf" srcId="{1FBBF756-12BA-9D4D-9BF2-C59A83E9E8C2}" destId="{56F81F6F-BA33-FB40-B5A6-212E918D895A}" srcOrd="0" destOrd="0" presId="urn:microsoft.com/office/officeart/2005/8/layout/radial5"/>
    <dgm:cxn modelId="{E15F818E-B9BD-6F46-9B6A-5F9047550B17}" type="presOf" srcId="{F053417E-D13E-CE41-8572-A4996EE4AFCA}" destId="{3B79F2BA-2351-754B-AEB8-939F2E52A550}" srcOrd="0" destOrd="0" presId="urn:microsoft.com/office/officeart/2005/8/layout/radial5"/>
    <dgm:cxn modelId="{70BD9AA7-2227-A348-8DD8-B8C833430869}" type="presOf" srcId="{C7B45252-2F58-9042-9796-F3C1833AA34E}" destId="{E95244D8-7D51-FA40-9329-57C76703ABCF}" srcOrd="0" destOrd="0" presId="urn:microsoft.com/office/officeart/2005/8/layout/radial5"/>
    <dgm:cxn modelId="{B178F1B3-A409-0443-B6CF-53823A566B80}" srcId="{5339B991-4FAA-AE42-95DE-3EE3FCAA933E}" destId="{0346F138-DCB7-A94C-9D32-B563D89D818D}" srcOrd="2" destOrd="0" parTransId="{5DD2648B-9F1F-794D-8C3C-61A7BF435CD5}" sibTransId="{11DE676F-4EA2-BA4A-A631-888070BD3218}"/>
    <dgm:cxn modelId="{62B4EFBD-F020-0344-9BDD-7EF04331FBA4}" type="presOf" srcId="{5339B991-4FAA-AE42-95DE-3EE3FCAA933E}" destId="{4F3AA910-313D-DA43-8161-D218CFB03088}" srcOrd="0" destOrd="0" presId="urn:microsoft.com/office/officeart/2005/8/layout/radial5"/>
    <dgm:cxn modelId="{B30950C5-253F-4C44-A366-9E45744BD63E}" type="presOf" srcId="{6F2DB56D-7ED8-8B4E-93E2-CCC2C7553A5A}" destId="{105B6F67-39AD-F44A-8CCB-D7B45C2E2875}" srcOrd="0" destOrd="0" presId="urn:microsoft.com/office/officeart/2005/8/layout/radial5"/>
    <dgm:cxn modelId="{236E60D1-3FFC-F844-A040-2696D0FAD199}" type="presOf" srcId="{5DD2648B-9F1F-794D-8C3C-61A7BF435CD5}" destId="{F1C9AAB4-4BDC-AE41-A9DD-ABC7BE2B408A}" srcOrd="0" destOrd="0" presId="urn:microsoft.com/office/officeart/2005/8/layout/radial5"/>
    <dgm:cxn modelId="{A81DB67E-EEF3-634C-BC1E-E387F7E4AA32}" type="presParOf" srcId="{56F81F6F-BA33-FB40-B5A6-212E918D895A}" destId="{4F3AA910-313D-DA43-8161-D218CFB03088}" srcOrd="0" destOrd="0" presId="urn:microsoft.com/office/officeart/2005/8/layout/radial5"/>
    <dgm:cxn modelId="{E4B5856E-4683-CD4B-9F8B-0549FF98A053}" type="presParOf" srcId="{56F81F6F-BA33-FB40-B5A6-212E918D895A}" destId="{71130F74-A29B-F24C-BE13-B6F9E31965B5}" srcOrd="1" destOrd="0" presId="urn:microsoft.com/office/officeart/2005/8/layout/radial5"/>
    <dgm:cxn modelId="{E8C300DB-A2F4-F44B-90D5-42E8EC215BED}" type="presParOf" srcId="{71130F74-A29B-F24C-BE13-B6F9E31965B5}" destId="{7969E4A5-6802-0342-851E-4A01DE430303}" srcOrd="0" destOrd="0" presId="urn:microsoft.com/office/officeart/2005/8/layout/radial5"/>
    <dgm:cxn modelId="{B0AA1E17-C00C-314D-9397-900D0EC45AA0}" type="presParOf" srcId="{56F81F6F-BA33-FB40-B5A6-212E918D895A}" destId="{E95244D8-7D51-FA40-9329-57C76703ABCF}" srcOrd="2" destOrd="0" presId="urn:microsoft.com/office/officeart/2005/8/layout/radial5"/>
    <dgm:cxn modelId="{9C35CEAC-81D6-594B-BAB9-A36C74AC209C}" type="presParOf" srcId="{56F81F6F-BA33-FB40-B5A6-212E918D895A}" destId="{678FE2A2-8977-3A4F-8916-E595B40C10DD}" srcOrd="3" destOrd="0" presId="urn:microsoft.com/office/officeart/2005/8/layout/radial5"/>
    <dgm:cxn modelId="{E32BAFF6-1DFC-694A-A206-2A28C7D4338E}" type="presParOf" srcId="{678FE2A2-8977-3A4F-8916-E595B40C10DD}" destId="{66F39190-CBDB-5445-A0B9-CE71020D942B}" srcOrd="0" destOrd="0" presId="urn:microsoft.com/office/officeart/2005/8/layout/radial5"/>
    <dgm:cxn modelId="{D71D7DAB-2F33-D447-9494-463B94AD35A3}" type="presParOf" srcId="{56F81F6F-BA33-FB40-B5A6-212E918D895A}" destId="{105B6F67-39AD-F44A-8CCB-D7B45C2E2875}" srcOrd="4" destOrd="0" presId="urn:microsoft.com/office/officeart/2005/8/layout/radial5"/>
    <dgm:cxn modelId="{1EC4E452-C0B8-1644-8108-DE572EE78809}" type="presParOf" srcId="{56F81F6F-BA33-FB40-B5A6-212E918D895A}" destId="{F1C9AAB4-4BDC-AE41-A9DD-ABC7BE2B408A}" srcOrd="5" destOrd="0" presId="urn:microsoft.com/office/officeart/2005/8/layout/radial5"/>
    <dgm:cxn modelId="{E7AA2995-05B9-1D4F-922E-6FDDC9BDF00D}" type="presParOf" srcId="{F1C9AAB4-4BDC-AE41-A9DD-ABC7BE2B408A}" destId="{F3C94C5D-7C75-C843-96AD-42465A3027C8}" srcOrd="0" destOrd="0" presId="urn:microsoft.com/office/officeart/2005/8/layout/radial5"/>
    <dgm:cxn modelId="{FCFB8FCD-AB1B-C64D-A901-A198962173D8}" type="presParOf" srcId="{56F81F6F-BA33-FB40-B5A6-212E918D895A}" destId="{4AD52FDD-0358-6D4E-A5C4-0C860FCAA252}" srcOrd="6" destOrd="0" presId="urn:microsoft.com/office/officeart/2005/8/layout/radial5"/>
    <dgm:cxn modelId="{97FF9764-E598-A644-A17F-08F8E2BCEF14}" type="presParOf" srcId="{56F81F6F-BA33-FB40-B5A6-212E918D895A}" destId="{3B79F2BA-2351-754B-AEB8-939F2E52A550}" srcOrd="7" destOrd="0" presId="urn:microsoft.com/office/officeart/2005/8/layout/radial5"/>
    <dgm:cxn modelId="{AC778498-20F1-DD4F-A246-231E5A46F5E1}" type="presParOf" srcId="{3B79F2BA-2351-754B-AEB8-939F2E52A550}" destId="{3493FE0E-C285-274E-961B-C08F441087D6}" srcOrd="0" destOrd="0" presId="urn:microsoft.com/office/officeart/2005/8/layout/radial5"/>
    <dgm:cxn modelId="{B5BA00DB-3488-8A4E-AF19-4403EFE4EACB}" type="presParOf" srcId="{56F81F6F-BA33-FB40-B5A6-212E918D895A}" destId="{F4D7B0B5-A362-194F-8E68-FADFA1AEA4A2}"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BE064-CD4E-4F4E-9939-F4FD5A7E9962}">
      <dsp:nvSpPr>
        <dsp:cNvPr id="0" name=""/>
        <dsp:cNvSpPr/>
      </dsp:nvSpPr>
      <dsp:spPr>
        <a:xfrm>
          <a:off x="3090150" y="905167"/>
          <a:ext cx="2254979" cy="2254979"/>
        </a:xfrm>
        <a:prstGeom prst="ellipse">
          <a:avLst/>
        </a:prstGeom>
        <a:gradFill rotWithShape="0">
          <a:gsLst>
            <a:gs pos="0">
              <a:schemeClr val="accent2">
                <a:alpha val="50000"/>
                <a:hueOff val="0"/>
                <a:satOff val="0"/>
                <a:lumOff val="0"/>
                <a:alphaOff val="0"/>
                <a:tint val="97000"/>
                <a:satMod val="100000"/>
                <a:lumMod val="102000"/>
              </a:schemeClr>
            </a:gs>
            <a:gs pos="50000">
              <a:schemeClr val="accent2">
                <a:alpha val="50000"/>
                <a:hueOff val="0"/>
                <a:satOff val="0"/>
                <a:lumOff val="0"/>
                <a:alphaOff val="0"/>
                <a:shade val="100000"/>
                <a:satMod val="103000"/>
                <a:lumMod val="100000"/>
              </a:schemeClr>
            </a:gs>
            <a:gs pos="100000">
              <a:schemeClr val="accent2">
                <a:alpha val="50000"/>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8740" tIns="78740" rIns="78740" bIns="78740" numCol="1" spcCol="1270" anchor="ctr" anchorCtr="0">
          <a:noAutofit/>
        </a:bodyPr>
        <a:lstStyle/>
        <a:p>
          <a:pPr marL="0" lvl="0" indent="0" algn="ctr" defTabSz="2755900">
            <a:lnSpc>
              <a:spcPct val="90000"/>
            </a:lnSpc>
            <a:spcBef>
              <a:spcPct val="0"/>
            </a:spcBef>
            <a:spcAft>
              <a:spcPct val="35000"/>
            </a:spcAft>
            <a:buNone/>
          </a:pPr>
          <a:r>
            <a:rPr lang="en-US" sz="6200" kern="1200" dirty="0"/>
            <a:t>EIAs</a:t>
          </a:r>
        </a:p>
      </dsp:txBody>
      <dsp:txXfrm>
        <a:off x="3420384" y="1235401"/>
        <a:ext cx="1594511" cy="1594511"/>
      </dsp:txXfrm>
    </dsp:sp>
    <dsp:sp modelId="{377899B2-632D-B54F-B666-56BCD4184BA0}">
      <dsp:nvSpPr>
        <dsp:cNvPr id="0" name=""/>
        <dsp:cNvSpPr/>
      </dsp:nvSpPr>
      <dsp:spPr>
        <a:xfrm>
          <a:off x="3653895" y="402"/>
          <a:ext cx="1127489" cy="1127489"/>
        </a:xfrm>
        <a:prstGeom prst="ellipse">
          <a:avLst/>
        </a:prstGeom>
        <a:gradFill rotWithShape="0">
          <a:gsLst>
            <a:gs pos="0">
              <a:schemeClr val="accent3">
                <a:alpha val="50000"/>
                <a:hueOff val="0"/>
                <a:satOff val="0"/>
                <a:lumOff val="0"/>
                <a:alphaOff val="0"/>
                <a:tint val="97000"/>
                <a:satMod val="100000"/>
                <a:lumMod val="102000"/>
              </a:schemeClr>
            </a:gs>
            <a:gs pos="50000">
              <a:schemeClr val="accent3">
                <a:alpha val="50000"/>
                <a:hueOff val="0"/>
                <a:satOff val="0"/>
                <a:lumOff val="0"/>
                <a:alphaOff val="0"/>
                <a:shade val="100000"/>
                <a:satMod val="103000"/>
                <a:lumMod val="100000"/>
              </a:schemeClr>
            </a:gs>
            <a:gs pos="100000">
              <a:schemeClr val="accent3">
                <a:alpha val="50000"/>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P2</a:t>
          </a:r>
        </a:p>
      </dsp:txBody>
      <dsp:txXfrm>
        <a:off x="3819012" y="165519"/>
        <a:ext cx="797255" cy="797255"/>
      </dsp:txXfrm>
    </dsp:sp>
    <dsp:sp modelId="{643A7CA1-DA9F-D84D-B5AF-4FE5193E7977}">
      <dsp:nvSpPr>
        <dsp:cNvPr id="0" name=""/>
        <dsp:cNvSpPr/>
      </dsp:nvSpPr>
      <dsp:spPr>
        <a:xfrm>
          <a:off x="5122405" y="1468912"/>
          <a:ext cx="1127489" cy="1127489"/>
        </a:xfrm>
        <a:prstGeom prst="ellipse">
          <a:avLst/>
        </a:prstGeom>
        <a:gradFill rotWithShape="0">
          <a:gsLst>
            <a:gs pos="0">
              <a:schemeClr val="accent4">
                <a:alpha val="50000"/>
                <a:hueOff val="0"/>
                <a:satOff val="0"/>
                <a:lumOff val="0"/>
                <a:alphaOff val="0"/>
                <a:tint val="97000"/>
                <a:satMod val="100000"/>
                <a:lumMod val="102000"/>
              </a:schemeClr>
            </a:gs>
            <a:gs pos="50000">
              <a:schemeClr val="accent4">
                <a:alpha val="50000"/>
                <a:hueOff val="0"/>
                <a:satOff val="0"/>
                <a:lumOff val="0"/>
                <a:alphaOff val="0"/>
                <a:shade val="100000"/>
                <a:satMod val="103000"/>
                <a:lumMod val="100000"/>
              </a:schemeClr>
            </a:gs>
            <a:gs pos="100000">
              <a:schemeClr val="accent4">
                <a:alpha val="50000"/>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P10</a:t>
          </a:r>
        </a:p>
      </dsp:txBody>
      <dsp:txXfrm>
        <a:off x="5287522" y="1634029"/>
        <a:ext cx="797255" cy="797255"/>
      </dsp:txXfrm>
    </dsp:sp>
    <dsp:sp modelId="{20181595-5810-9A4C-A52B-AB3C7F256C0A}">
      <dsp:nvSpPr>
        <dsp:cNvPr id="0" name=""/>
        <dsp:cNvSpPr/>
      </dsp:nvSpPr>
      <dsp:spPr>
        <a:xfrm>
          <a:off x="3653895" y="2937422"/>
          <a:ext cx="1127489" cy="1127489"/>
        </a:xfrm>
        <a:prstGeom prst="ellipse">
          <a:avLst/>
        </a:prstGeom>
        <a:gradFill rotWithShape="0">
          <a:gsLst>
            <a:gs pos="0">
              <a:schemeClr val="accent5">
                <a:alpha val="50000"/>
                <a:hueOff val="0"/>
                <a:satOff val="0"/>
                <a:lumOff val="0"/>
                <a:alphaOff val="0"/>
                <a:tint val="97000"/>
                <a:satMod val="100000"/>
                <a:lumMod val="102000"/>
              </a:schemeClr>
            </a:gs>
            <a:gs pos="50000">
              <a:schemeClr val="accent5">
                <a:alpha val="50000"/>
                <a:hueOff val="0"/>
                <a:satOff val="0"/>
                <a:lumOff val="0"/>
                <a:alphaOff val="0"/>
                <a:shade val="100000"/>
                <a:satMod val="103000"/>
                <a:lumMod val="100000"/>
              </a:schemeClr>
            </a:gs>
            <a:gs pos="100000">
              <a:schemeClr val="accent5">
                <a:alpha val="50000"/>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P19</a:t>
          </a:r>
        </a:p>
      </dsp:txBody>
      <dsp:txXfrm>
        <a:off x="3819012" y="3102539"/>
        <a:ext cx="797255" cy="797255"/>
      </dsp:txXfrm>
    </dsp:sp>
    <dsp:sp modelId="{537B3550-13B2-C24A-A0FC-26B1FB2341DC}">
      <dsp:nvSpPr>
        <dsp:cNvPr id="0" name=""/>
        <dsp:cNvSpPr/>
      </dsp:nvSpPr>
      <dsp:spPr>
        <a:xfrm>
          <a:off x="2185385" y="1468912"/>
          <a:ext cx="1127489" cy="1127489"/>
        </a:xfrm>
        <a:prstGeom prst="ellipse">
          <a:avLst/>
        </a:prstGeom>
        <a:gradFill rotWithShape="0">
          <a:gsLst>
            <a:gs pos="0">
              <a:schemeClr val="accent6">
                <a:alpha val="50000"/>
                <a:hueOff val="0"/>
                <a:satOff val="0"/>
                <a:lumOff val="0"/>
                <a:alphaOff val="0"/>
                <a:tint val="97000"/>
                <a:satMod val="100000"/>
                <a:lumMod val="102000"/>
              </a:schemeClr>
            </a:gs>
            <a:gs pos="50000">
              <a:schemeClr val="accent6">
                <a:alpha val="50000"/>
                <a:hueOff val="0"/>
                <a:satOff val="0"/>
                <a:lumOff val="0"/>
                <a:alphaOff val="0"/>
                <a:shade val="100000"/>
                <a:satMod val="103000"/>
                <a:lumMod val="100000"/>
              </a:schemeClr>
            </a:gs>
            <a:gs pos="100000">
              <a:schemeClr val="accent6">
                <a:alpha val="50000"/>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P15</a:t>
          </a:r>
        </a:p>
      </dsp:txBody>
      <dsp:txXfrm>
        <a:off x="2350502" y="1634029"/>
        <a:ext cx="797255" cy="797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AA910-313D-DA43-8161-D218CFB03088}">
      <dsp:nvSpPr>
        <dsp:cNvPr id="0" name=""/>
        <dsp:cNvSpPr/>
      </dsp:nvSpPr>
      <dsp:spPr>
        <a:xfrm>
          <a:off x="2575898" y="1559898"/>
          <a:ext cx="944202" cy="9442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EIAs</a:t>
          </a:r>
        </a:p>
      </dsp:txBody>
      <dsp:txXfrm>
        <a:off x="2714173" y="1698173"/>
        <a:ext cx="667652" cy="667652"/>
      </dsp:txXfrm>
    </dsp:sp>
    <dsp:sp modelId="{71130F74-A29B-F24C-BE13-B6F9E31965B5}">
      <dsp:nvSpPr>
        <dsp:cNvPr id="0" name=""/>
        <dsp:cNvSpPr/>
      </dsp:nvSpPr>
      <dsp:spPr>
        <a:xfrm rot="16200000">
          <a:off x="2947073" y="1214669"/>
          <a:ext cx="201853" cy="3210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77351" y="1309153"/>
        <a:ext cx="141297" cy="192616"/>
      </dsp:txXfrm>
    </dsp:sp>
    <dsp:sp modelId="{E95244D8-7D51-FA40-9329-57C76703ABCF}">
      <dsp:nvSpPr>
        <dsp:cNvPr id="0" name=""/>
        <dsp:cNvSpPr/>
      </dsp:nvSpPr>
      <dsp:spPr>
        <a:xfrm>
          <a:off x="2461561" y="6166"/>
          <a:ext cx="1172876" cy="117287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Human Rights</a:t>
          </a:r>
        </a:p>
      </dsp:txBody>
      <dsp:txXfrm>
        <a:off x="2633325" y="177930"/>
        <a:ext cx="829348" cy="829348"/>
      </dsp:txXfrm>
    </dsp:sp>
    <dsp:sp modelId="{678FE2A2-8977-3A4F-8916-E595B40C10DD}">
      <dsp:nvSpPr>
        <dsp:cNvPr id="0" name=""/>
        <dsp:cNvSpPr/>
      </dsp:nvSpPr>
      <dsp:spPr>
        <a:xfrm>
          <a:off x="3603889" y="1871485"/>
          <a:ext cx="201853" cy="321028"/>
        </a:xfrm>
        <a:prstGeom prst="rightArrow">
          <a:avLst>
            <a:gd name="adj1" fmla="val 60000"/>
            <a:gd name="adj2" fmla="val 50000"/>
          </a:avLst>
        </a:prstGeom>
        <a:solidFill>
          <a:schemeClr val="accent2">
            <a:hueOff val="-3450629"/>
            <a:satOff val="15286"/>
            <a:lumOff val="-56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603889" y="1935691"/>
        <a:ext cx="141297" cy="192616"/>
      </dsp:txXfrm>
    </dsp:sp>
    <dsp:sp modelId="{105B6F67-39AD-F44A-8CCB-D7B45C2E2875}">
      <dsp:nvSpPr>
        <dsp:cNvPr id="0" name=""/>
        <dsp:cNvSpPr/>
      </dsp:nvSpPr>
      <dsp:spPr>
        <a:xfrm>
          <a:off x="3900956" y="1445561"/>
          <a:ext cx="1172876" cy="1172876"/>
        </a:xfrm>
        <a:prstGeom prst="ellipse">
          <a:avLst/>
        </a:prstGeom>
        <a:solidFill>
          <a:schemeClr val="accent2">
            <a:hueOff val="-3450629"/>
            <a:satOff val="15286"/>
            <a:lumOff val="-56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Biodiversity-Inclusive</a:t>
          </a:r>
        </a:p>
      </dsp:txBody>
      <dsp:txXfrm>
        <a:off x="4072720" y="1617325"/>
        <a:ext cx="829348" cy="829348"/>
      </dsp:txXfrm>
    </dsp:sp>
    <dsp:sp modelId="{F1C9AAB4-4BDC-AE41-A9DD-ABC7BE2B408A}">
      <dsp:nvSpPr>
        <dsp:cNvPr id="0" name=""/>
        <dsp:cNvSpPr/>
      </dsp:nvSpPr>
      <dsp:spPr>
        <a:xfrm rot="5400000">
          <a:off x="2947073" y="2528301"/>
          <a:ext cx="201853" cy="321028"/>
        </a:xfrm>
        <a:prstGeom prst="rightArrow">
          <a:avLst>
            <a:gd name="adj1" fmla="val 60000"/>
            <a:gd name="adj2" fmla="val 50000"/>
          </a:avLst>
        </a:prstGeom>
        <a:solidFill>
          <a:schemeClr val="accent2">
            <a:hueOff val="-6901259"/>
            <a:satOff val="30573"/>
            <a:lumOff val="-112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77351" y="2562229"/>
        <a:ext cx="141297" cy="192616"/>
      </dsp:txXfrm>
    </dsp:sp>
    <dsp:sp modelId="{4AD52FDD-0358-6D4E-A5C4-0C860FCAA252}">
      <dsp:nvSpPr>
        <dsp:cNvPr id="0" name=""/>
        <dsp:cNvSpPr/>
      </dsp:nvSpPr>
      <dsp:spPr>
        <a:xfrm>
          <a:off x="2461561" y="2884956"/>
          <a:ext cx="1172876" cy="1172876"/>
        </a:xfrm>
        <a:prstGeom prst="ellipse">
          <a:avLst/>
        </a:prstGeom>
        <a:solidFill>
          <a:schemeClr val="accent2">
            <a:hueOff val="-6901259"/>
            <a:satOff val="30573"/>
            <a:lumOff val="-11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Cumulative impacts</a:t>
          </a:r>
        </a:p>
      </dsp:txBody>
      <dsp:txXfrm>
        <a:off x="2633325" y="3056720"/>
        <a:ext cx="829348" cy="829348"/>
      </dsp:txXfrm>
    </dsp:sp>
    <dsp:sp modelId="{3B79F2BA-2351-754B-AEB8-939F2E52A550}">
      <dsp:nvSpPr>
        <dsp:cNvPr id="0" name=""/>
        <dsp:cNvSpPr/>
      </dsp:nvSpPr>
      <dsp:spPr>
        <a:xfrm rot="10800000">
          <a:off x="2290257" y="1871485"/>
          <a:ext cx="201853" cy="321028"/>
        </a:xfrm>
        <a:prstGeom prst="rightArrow">
          <a:avLst>
            <a:gd name="adj1" fmla="val 60000"/>
            <a:gd name="adj2" fmla="val 50000"/>
          </a:avLst>
        </a:prstGeom>
        <a:solidFill>
          <a:schemeClr val="accent2">
            <a:hueOff val="-10351888"/>
            <a:satOff val="45859"/>
            <a:lumOff val="-1686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350813" y="1935691"/>
        <a:ext cx="141297" cy="192616"/>
      </dsp:txXfrm>
    </dsp:sp>
    <dsp:sp modelId="{F4D7B0B5-A362-194F-8E68-FADFA1AEA4A2}">
      <dsp:nvSpPr>
        <dsp:cNvPr id="0" name=""/>
        <dsp:cNvSpPr/>
      </dsp:nvSpPr>
      <dsp:spPr>
        <a:xfrm>
          <a:off x="1022166" y="1445561"/>
          <a:ext cx="1172876" cy="1172876"/>
        </a:xfrm>
        <a:prstGeom prst="ellipse">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Ecosystem Services</a:t>
          </a:r>
        </a:p>
      </dsp:txBody>
      <dsp:txXfrm>
        <a:off x="1193930" y="1617325"/>
        <a:ext cx="829348" cy="829348"/>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378604-1D77-8B4B-AD6D-5C4F4767EC74}" type="datetimeFigureOut">
              <a:rPr lang="en-US" smtClean="0"/>
              <a:t>1/23/20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DB7990-F3D6-1446-BD4C-59B129C41080}" type="slidenum">
              <a:rPr lang="en-US" smtClean="0"/>
              <a:t>‹#›</a:t>
            </a:fld>
            <a:endParaRPr lang="en-US"/>
          </a:p>
        </p:txBody>
      </p:sp>
    </p:spTree>
    <p:extLst>
      <p:ext uri="{BB962C8B-B14F-4D97-AF65-F5344CB8AC3E}">
        <p14:creationId xmlns:p14="http://schemas.microsoft.com/office/powerpoint/2010/main" val="1798742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cs typeface="Arial" charset="0"/>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cs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cs typeface="Arial" charset="0"/>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cs typeface="Arial" charset="0"/>
              </a:defRPr>
            </a:lvl1pPr>
          </a:lstStyle>
          <a:p>
            <a:pPr>
              <a:defRPr/>
            </a:pPr>
            <a:fld id="{5AF37011-EFA8-4626-9C8E-E613E442DC71}" type="slidenum">
              <a:rPr lang="en-US"/>
              <a:pPr>
                <a:defRPr/>
              </a:pPr>
              <a:t>‹#›</a:t>
            </a:fld>
            <a:endParaRPr lang="en-US"/>
          </a:p>
        </p:txBody>
      </p:sp>
    </p:spTree>
    <p:extLst>
      <p:ext uri="{BB962C8B-B14F-4D97-AF65-F5344CB8AC3E}">
        <p14:creationId xmlns:p14="http://schemas.microsoft.com/office/powerpoint/2010/main" val="19131677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F37011-EFA8-4626-9C8E-E613E442DC71}" type="slidenum">
              <a:rPr lang="en-US" smtClean="0"/>
              <a:pPr>
                <a:defRPr/>
              </a:pPr>
              <a:t>3</a:t>
            </a:fld>
            <a:endParaRPr lang="en-US"/>
          </a:p>
        </p:txBody>
      </p:sp>
    </p:spTree>
    <p:extLst>
      <p:ext uri="{BB962C8B-B14F-4D97-AF65-F5344CB8AC3E}">
        <p14:creationId xmlns:p14="http://schemas.microsoft.com/office/powerpoint/2010/main" val="1683139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Arial" charset="0"/>
              </a:rPr>
              <a:t>Voluntary guidelines for the conduct of cultural, environmental and social impact assessments regarding developments proposed to take place on, or</a:t>
            </a:r>
          </a:p>
          <a:p>
            <a:r>
              <a:rPr lang="en-GB" sz="1200" kern="1200" dirty="0">
                <a:solidFill>
                  <a:schemeClr val="tx1"/>
                </a:solidFill>
                <a:effectLst/>
                <a:latin typeface="Arial" charset="0"/>
                <a:ea typeface="+mn-ea"/>
                <a:cs typeface="Arial" charset="0"/>
              </a:rPr>
              <a:t>which are likely to impact on, sacred sites and on lands and waters traditionally occupied or used by indigenous and local communities.</a:t>
            </a:r>
          </a:p>
          <a:p>
            <a:endParaRPr lang="en-GB" sz="1200" kern="1200" dirty="0">
              <a:solidFill>
                <a:schemeClr val="tx1"/>
              </a:solidFill>
              <a:effectLst/>
              <a:latin typeface="Arial" charset="0"/>
              <a:ea typeface="+mn-ea"/>
              <a:cs typeface="Arial" charset="0"/>
            </a:endParaRPr>
          </a:p>
          <a:p>
            <a:r>
              <a:rPr lang="en-GB" sz="1200" kern="1200" dirty="0">
                <a:solidFill>
                  <a:schemeClr val="tx1"/>
                </a:solidFill>
                <a:effectLst/>
                <a:latin typeface="Arial" charset="0"/>
                <a:ea typeface="+mn-ea"/>
                <a:cs typeface="Arial" charset="0"/>
              </a:rPr>
              <a:t>The present Guidelines are voluntary and intended to serve as guidance for</a:t>
            </a:r>
          </a:p>
          <a:p>
            <a:r>
              <a:rPr lang="en-GB" sz="1200" kern="1200" dirty="0">
                <a:solidFill>
                  <a:schemeClr val="tx1"/>
                </a:solidFill>
                <a:effectLst/>
                <a:latin typeface="Arial" charset="0"/>
                <a:ea typeface="+mn-ea"/>
                <a:cs typeface="Arial" charset="0"/>
              </a:rPr>
              <a:t>Parties and Governments, </a:t>
            </a:r>
            <a:r>
              <a:rPr lang="en-GB" sz="1200" b="1" kern="1200" dirty="0">
                <a:solidFill>
                  <a:schemeClr val="tx1"/>
                </a:solidFill>
                <a:effectLst/>
                <a:latin typeface="Arial" charset="0"/>
                <a:ea typeface="+mn-ea"/>
                <a:cs typeface="Arial" charset="0"/>
              </a:rPr>
              <a:t>subject to their national legislation</a:t>
            </a:r>
            <a:r>
              <a:rPr lang="en-GB" sz="1200" kern="1200" dirty="0">
                <a:solidFill>
                  <a:schemeClr val="tx1"/>
                </a:solidFill>
                <a:effectLst/>
                <a:latin typeface="Arial" charset="0"/>
                <a:ea typeface="+mn-ea"/>
                <a:cs typeface="Arial" charset="0"/>
              </a:rPr>
              <a:t>, in the development</a:t>
            </a:r>
          </a:p>
          <a:p>
            <a:r>
              <a:rPr lang="en-GB" sz="1200" kern="1200" dirty="0">
                <a:solidFill>
                  <a:schemeClr val="tx1"/>
                </a:solidFill>
                <a:effectLst/>
                <a:latin typeface="Arial" charset="0"/>
                <a:ea typeface="+mn-ea"/>
                <a:cs typeface="Arial" charset="0"/>
              </a:rPr>
              <a:t>and implementation of their impact-assessment regimes. The</a:t>
            </a:r>
          </a:p>
          <a:p>
            <a:r>
              <a:rPr lang="en-GB" sz="1200" kern="1200" dirty="0">
                <a:solidFill>
                  <a:schemeClr val="tx1"/>
                </a:solidFill>
                <a:effectLst/>
                <a:latin typeface="Arial" charset="0"/>
                <a:ea typeface="+mn-ea"/>
                <a:cs typeface="Arial" charset="0"/>
              </a:rPr>
              <a:t>guidelines should be taken into consideration whenever developments are</a:t>
            </a:r>
          </a:p>
          <a:p>
            <a:r>
              <a:rPr lang="en-GB" sz="1200" kern="1200" dirty="0">
                <a:solidFill>
                  <a:schemeClr val="tx1"/>
                </a:solidFill>
                <a:effectLst/>
                <a:latin typeface="Arial" charset="0"/>
                <a:ea typeface="+mn-ea"/>
                <a:cs typeface="Arial" charset="0"/>
              </a:rPr>
              <a:t>proposed to take place on, or which are likely to impact on, sacred sites and</a:t>
            </a:r>
          </a:p>
          <a:p>
            <a:r>
              <a:rPr lang="en-GB" sz="1200" kern="1200" dirty="0">
                <a:solidFill>
                  <a:schemeClr val="tx1"/>
                </a:solidFill>
                <a:effectLst/>
                <a:latin typeface="Arial" charset="0"/>
                <a:ea typeface="+mn-ea"/>
                <a:cs typeface="Arial" charset="0"/>
              </a:rPr>
              <a:t>on lands and waters traditionally occupied or used by indigenous and local</a:t>
            </a:r>
          </a:p>
          <a:p>
            <a:r>
              <a:rPr lang="en-GB" sz="1200" kern="1200" dirty="0">
                <a:solidFill>
                  <a:schemeClr val="tx1"/>
                </a:solidFill>
                <a:effectLst/>
                <a:latin typeface="Arial" charset="0"/>
                <a:ea typeface="+mn-ea"/>
                <a:cs typeface="Arial" charset="0"/>
              </a:rPr>
              <a:t>communities.</a:t>
            </a:r>
          </a:p>
          <a:p>
            <a:endParaRPr lang="en-GB" sz="1200" kern="1200" dirty="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5"/>
          </p:nvPr>
        </p:nvSpPr>
        <p:spPr/>
        <p:txBody>
          <a:bodyPr/>
          <a:lstStyle/>
          <a:p>
            <a:pPr>
              <a:defRPr/>
            </a:pPr>
            <a:fld id="{5AF37011-EFA8-4626-9C8E-E613E442DC71}" type="slidenum">
              <a:rPr lang="en-US" smtClean="0"/>
              <a:pPr>
                <a:defRPr/>
              </a:pPr>
              <a:t>18</a:t>
            </a:fld>
            <a:endParaRPr lang="en-US"/>
          </a:p>
        </p:txBody>
      </p:sp>
    </p:spTree>
    <p:extLst>
      <p:ext uri="{BB962C8B-B14F-4D97-AF65-F5344CB8AC3E}">
        <p14:creationId xmlns:p14="http://schemas.microsoft.com/office/powerpoint/2010/main" val="3564900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a:t>
            </a:r>
            <a:r>
              <a:rPr lang="en-US" baseline="0" dirty="0"/>
              <a:t> UNCLOS evolution, UNFSA, UNGA resolutions leading to this change. NGOs strategy towards the </a:t>
            </a:r>
            <a:r>
              <a:rPr lang="en-US" baseline="0" dirty="0" err="1"/>
              <a:t>unga</a:t>
            </a:r>
            <a:r>
              <a:rPr lang="en-US" baseline="0" dirty="0"/>
              <a:t> res 61/105. it also influenced change in national waters through national policies and legislation. </a:t>
            </a:r>
            <a:endParaRPr lang="en-US" dirty="0"/>
          </a:p>
        </p:txBody>
      </p:sp>
      <p:sp>
        <p:nvSpPr>
          <p:cNvPr id="4" name="Slide Number Placeholder 3"/>
          <p:cNvSpPr>
            <a:spLocks noGrp="1"/>
          </p:cNvSpPr>
          <p:nvPr>
            <p:ph type="sldNum" sz="quarter" idx="10"/>
          </p:nvPr>
        </p:nvSpPr>
        <p:spPr/>
        <p:txBody>
          <a:bodyPr/>
          <a:lstStyle/>
          <a:p>
            <a:pPr>
              <a:defRPr/>
            </a:pPr>
            <a:fld id="{5AF37011-EFA8-4626-9C8E-E613E442DC71}" type="slidenum">
              <a:rPr lang="en-US" smtClean="0"/>
              <a:pPr>
                <a:defRPr/>
              </a:pPr>
              <a:t>21</a:t>
            </a:fld>
            <a:endParaRPr lang="en-US"/>
          </a:p>
        </p:txBody>
      </p:sp>
    </p:spTree>
    <p:extLst>
      <p:ext uri="{BB962C8B-B14F-4D97-AF65-F5344CB8AC3E}">
        <p14:creationId xmlns:p14="http://schemas.microsoft.com/office/powerpoint/2010/main" val="930684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FAO, Guidelines para 47:</a:t>
            </a:r>
          </a:p>
          <a:p>
            <a:r>
              <a:rPr lang="en-US" altLang="en-US">
                <a:latin typeface="TimesNewRomanPSMT" charset="0"/>
              </a:rPr>
              <a:t>…Such an impact assessment should address, </a:t>
            </a:r>
            <a:r>
              <a:rPr lang="en-US" altLang="en-US" i="1">
                <a:latin typeface="TimesNewRomanPS" charset="0"/>
              </a:rPr>
              <a:t>inter alia</a:t>
            </a:r>
            <a:r>
              <a:rPr lang="en-US" altLang="en-US">
                <a:latin typeface="TimesNewRomanPSMT" charset="0"/>
              </a:rPr>
              <a:t>: </a:t>
            </a:r>
            <a:endParaRPr lang="en-US" altLang="en-US"/>
          </a:p>
          <a:p>
            <a:r>
              <a:rPr lang="en-US" altLang="en-US">
                <a:latin typeface="TimesNewRomanPSMT" charset="0"/>
              </a:rPr>
              <a:t>(i) type(s) of fishing conducted or contemplated, including vessels and gear types, fishing areas, target and potential bycatch species, fishing effort levels and duration of fishing (harvesting plan); </a:t>
            </a:r>
            <a:endParaRPr lang="en-US" altLang="en-US"/>
          </a:p>
          <a:p>
            <a:r>
              <a:rPr lang="en-US" altLang="en-US">
                <a:latin typeface="TimesNewRomanPSMT" charset="0"/>
              </a:rPr>
              <a:t>(ii) best available scientific and technical information on the current state of fishery resources and baseline information on the ecosystems, habitats and communities in the fishing area, against which future changes are to be compared; </a:t>
            </a:r>
            <a:endParaRPr lang="en-US" altLang="en-US"/>
          </a:p>
          <a:p>
            <a:r>
              <a:rPr lang="en-US" altLang="en-US">
                <a:latin typeface="TimesNewRomanPSMT" charset="0"/>
              </a:rPr>
              <a:t>(iii) identification, description and mapping of VMEs known or likely to occur in the fishing area; </a:t>
            </a:r>
            <a:endParaRPr lang="en-US" altLang="en-US"/>
          </a:p>
          <a:p>
            <a:r>
              <a:rPr lang="en-US" altLang="en-US">
                <a:latin typeface="TimesNewRomanPSMT" charset="0"/>
              </a:rPr>
              <a:t>(iv) data and methods used to identify, describe and assess the impacts of the activity, the identification of gaps in knowledge, and an evaluation of uncertainties in the information presented in the assessment; </a:t>
            </a:r>
            <a:endParaRPr lang="en-US" altLang="en-US"/>
          </a:p>
          <a:p>
            <a:r>
              <a:rPr lang="en-US" altLang="en-US">
                <a:latin typeface="TimesNewRomanPSMT" charset="0"/>
              </a:rPr>
              <a:t>(v) identification, description and evaluation of the occurrence, scale and duration of likely impacts, including cumulative impacts of activities covered by the assessment on VMEs and low- productivity fishery resources in the fishing area; </a:t>
            </a:r>
            <a:endParaRPr lang="en-US" altLang="en-US"/>
          </a:p>
          <a:p>
            <a:r>
              <a:rPr lang="en-US" altLang="en-US">
                <a:latin typeface="TimesNewRomanPSMT" charset="0"/>
              </a:rPr>
              <a:t>(vi) risk assessment of likely impacts by the fishing operations to determine which impacts are likely to be significant adverse impacts, particularly impacts on VMEs and low-productivity fishery resources; and </a:t>
            </a:r>
            <a:endParaRPr lang="en-US" altLang="en-US"/>
          </a:p>
          <a:p>
            <a:r>
              <a:rPr lang="en-US" altLang="en-US">
                <a:latin typeface="TimesNewRomanPSMT" charset="0"/>
              </a:rPr>
              <a:t>(vii) the proposed mitigation and management measures to be used to prevent significant adverse impacts on VMEs and ensure long- term conservation and sustainable utilization of low-productivity fishery resources, and the measures to be used to monitor effects of the fishing operations. </a:t>
            </a:r>
            <a:endParaRPr lang="en-US" altLang="en-US"/>
          </a:p>
          <a:p>
            <a:endParaRPr lang="en-US" altLang="en-US"/>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B579683A-E45F-AD4F-90B2-8168FABFE372}" type="slidenum">
              <a:rPr lang="en-US" altLang="en-US"/>
              <a:pPr/>
              <a:t>22</a:t>
            </a:fld>
            <a:endParaRPr lang="en-US" altLang="en-US"/>
          </a:p>
        </p:txBody>
      </p:sp>
    </p:spTree>
    <p:extLst>
      <p:ext uri="{BB962C8B-B14F-4D97-AF65-F5344CB8AC3E}">
        <p14:creationId xmlns:p14="http://schemas.microsoft.com/office/powerpoint/2010/main" val="847794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err="1"/>
              <a:t>i</a:t>
            </a:r>
            <a:r>
              <a:rPr lang="en-GB" b="0" dirty="0"/>
              <a:t>. type(s) of fishing conducted or contemplated, including vessels</a:t>
            </a:r>
          </a:p>
          <a:p>
            <a:r>
              <a:rPr lang="en-GB" b="0" dirty="0"/>
              <a:t>and gear types, fishing areas, target and potential bycatch species,</a:t>
            </a:r>
          </a:p>
          <a:p>
            <a:r>
              <a:rPr lang="en-GB" b="0" dirty="0"/>
              <a:t>fishing effort levels and duration of fishing (harvesting plan);</a:t>
            </a:r>
          </a:p>
          <a:p>
            <a:r>
              <a:rPr lang="en-GB" b="0" dirty="0"/>
              <a:t>ii. best available scientific and technical information on the current</a:t>
            </a:r>
          </a:p>
          <a:p>
            <a:r>
              <a:rPr lang="en-GB" b="0" dirty="0"/>
              <a:t>state of fishery resources and baseline information on the</a:t>
            </a:r>
          </a:p>
          <a:p>
            <a:r>
              <a:rPr lang="en-GB" b="0" dirty="0"/>
              <a:t>ecosystems, habitats and communities in the fishing area, against</a:t>
            </a:r>
          </a:p>
          <a:p>
            <a:r>
              <a:rPr lang="en-GB" b="0" dirty="0"/>
              <a:t>which future changes are to be compared;</a:t>
            </a:r>
          </a:p>
          <a:p>
            <a:r>
              <a:rPr lang="en-GB" b="0" dirty="0"/>
              <a:t>iii. identification, description and mapping of VMEs known or likely</a:t>
            </a:r>
          </a:p>
          <a:p>
            <a:r>
              <a:rPr lang="en-GB" b="0" dirty="0"/>
              <a:t>to occur in the fishing area;</a:t>
            </a:r>
          </a:p>
          <a:p>
            <a:r>
              <a:rPr lang="en-GB" b="0" dirty="0"/>
              <a:t>iv. data and methods used to identify, describe and assess the</a:t>
            </a:r>
          </a:p>
          <a:p>
            <a:r>
              <a:rPr lang="en-GB" b="0" dirty="0"/>
              <a:t>impacts of the activity, the identification of gaps in knowledge,</a:t>
            </a:r>
          </a:p>
          <a:p>
            <a:r>
              <a:rPr lang="en-GB" b="0" dirty="0"/>
              <a:t>and an evaluation of uncertainties in the information presented in</a:t>
            </a:r>
          </a:p>
          <a:p>
            <a:r>
              <a:rPr lang="en-GB" b="0" dirty="0"/>
              <a:t>the assessment;</a:t>
            </a:r>
          </a:p>
          <a:p>
            <a:r>
              <a:rPr lang="en-GB" b="0" dirty="0"/>
              <a:t>v. identification, description and evaluation of the occurrence, scale</a:t>
            </a:r>
          </a:p>
          <a:p>
            <a:r>
              <a:rPr lang="en-GB" b="0" dirty="0"/>
              <a:t>and duration of likely impacts, including cumulative impacts of</a:t>
            </a:r>
          </a:p>
          <a:p>
            <a:r>
              <a:rPr lang="en-GB" b="0" dirty="0"/>
              <a:t>activities covered by the assessment on VMEs and </a:t>
            </a:r>
            <a:r>
              <a:rPr lang="en-GB" b="0" dirty="0" err="1"/>
              <a:t>lowproductivity</a:t>
            </a:r>
            <a:endParaRPr lang="en-GB" b="0" dirty="0"/>
          </a:p>
          <a:p>
            <a:r>
              <a:rPr lang="en-GB" b="0" dirty="0"/>
              <a:t>fishery resources in the fishing area;</a:t>
            </a:r>
          </a:p>
          <a:p>
            <a:r>
              <a:rPr lang="en-GB" b="0" dirty="0"/>
              <a:t>vi. risk assessment of likely impacts by the fishing operations to</a:t>
            </a:r>
          </a:p>
          <a:p>
            <a:r>
              <a:rPr lang="en-GB" b="0" dirty="0"/>
              <a:t>determine which impacts are likely to be significant adverse</a:t>
            </a:r>
          </a:p>
          <a:p>
            <a:r>
              <a:rPr lang="en-GB" b="0" dirty="0"/>
              <a:t>impacts, particularly impacts on VMEs and low-productivity</a:t>
            </a:r>
          </a:p>
          <a:p>
            <a:r>
              <a:rPr lang="en-GB" b="0" dirty="0"/>
              <a:t>fishery resources; and</a:t>
            </a:r>
          </a:p>
          <a:p>
            <a:r>
              <a:rPr lang="en-GB" b="0" dirty="0"/>
              <a:t>vii. the proposed mitigation and management measures to be used to</a:t>
            </a:r>
          </a:p>
          <a:p>
            <a:r>
              <a:rPr lang="en-GB" b="0" dirty="0"/>
              <a:t>prevent significant adverse impacts on VMEs and ensure </a:t>
            </a:r>
            <a:r>
              <a:rPr lang="en-GB" b="0" dirty="0" err="1"/>
              <a:t>longterm</a:t>
            </a:r>
            <a:endParaRPr lang="en-GB" b="0" dirty="0"/>
          </a:p>
          <a:p>
            <a:r>
              <a:rPr lang="en-GB" b="0" dirty="0"/>
              <a:t>conservation and sustainable utilization of low-productivity</a:t>
            </a:r>
          </a:p>
          <a:p>
            <a:r>
              <a:rPr lang="en-GB" b="0" dirty="0"/>
              <a:t>fishery resources, and the measures to be used to monitor effects</a:t>
            </a:r>
          </a:p>
          <a:p>
            <a:r>
              <a:rPr lang="en-GB" b="0" dirty="0"/>
              <a:t>of the fishing operations.</a:t>
            </a:r>
          </a:p>
          <a:p>
            <a:endParaRPr lang="en-US" dirty="0"/>
          </a:p>
        </p:txBody>
      </p:sp>
      <p:sp>
        <p:nvSpPr>
          <p:cNvPr id="4" name="Slide Number Placeholder 3"/>
          <p:cNvSpPr>
            <a:spLocks noGrp="1"/>
          </p:cNvSpPr>
          <p:nvPr>
            <p:ph type="sldNum" sz="quarter" idx="5"/>
          </p:nvPr>
        </p:nvSpPr>
        <p:spPr/>
        <p:txBody>
          <a:bodyPr/>
          <a:lstStyle/>
          <a:p>
            <a:pPr>
              <a:defRPr/>
            </a:pPr>
            <a:fld id="{5AF37011-EFA8-4626-9C8E-E613E442DC71}" type="slidenum">
              <a:rPr lang="en-US" smtClean="0"/>
              <a:pPr>
                <a:defRPr/>
              </a:pPr>
              <a:t>23</a:t>
            </a:fld>
            <a:endParaRPr lang="en-US"/>
          </a:p>
        </p:txBody>
      </p:sp>
    </p:spTree>
    <p:extLst>
      <p:ext uri="{BB962C8B-B14F-4D97-AF65-F5344CB8AC3E}">
        <p14:creationId xmlns:p14="http://schemas.microsoft.com/office/powerpoint/2010/main" val="3584224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Arial" charset="0"/>
              </a:rPr>
              <a:t> following six factors should be considered:</a:t>
            </a:r>
          </a:p>
          <a:p>
            <a:r>
              <a:rPr lang="en-GB" sz="1200" kern="1200" dirty="0" err="1">
                <a:solidFill>
                  <a:schemeClr val="tx1"/>
                </a:solidFill>
                <a:effectLst/>
                <a:latin typeface="Arial" charset="0"/>
                <a:ea typeface="+mn-ea"/>
                <a:cs typeface="Arial" charset="0"/>
              </a:rPr>
              <a:t>i</a:t>
            </a:r>
            <a:r>
              <a:rPr lang="en-GB" sz="1200" kern="1200" dirty="0">
                <a:solidFill>
                  <a:schemeClr val="tx1"/>
                </a:solidFill>
                <a:effectLst/>
                <a:latin typeface="Arial" charset="0"/>
                <a:ea typeface="+mn-ea"/>
                <a:cs typeface="Arial" charset="0"/>
              </a:rPr>
              <a:t>. the intensity or severity of the impact at the specific site being</a:t>
            </a:r>
          </a:p>
          <a:p>
            <a:r>
              <a:rPr lang="en-GB" sz="1200" kern="1200" dirty="0">
                <a:solidFill>
                  <a:schemeClr val="tx1"/>
                </a:solidFill>
                <a:effectLst/>
                <a:latin typeface="Arial" charset="0"/>
                <a:ea typeface="+mn-ea"/>
                <a:cs typeface="Arial" charset="0"/>
              </a:rPr>
              <a:t>affected;</a:t>
            </a:r>
          </a:p>
          <a:p>
            <a:r>
              <a:rPr lang="en-GB" sz="1200" kern="1200" dirty="0">
                <a:solidFill>
                  <a:schemeClr val="tx1"/>
                </a:solidFill>
                <a:effectLst/>
                <a:latin typeface="Arial" charset="0"/>
                <a:ea typeface="+mn-ea"/>
                <a:cs typeface="Arial" charset="0"/>
              </a:rPr>
              <a:t>ii. the spatial extent of the impact relative to the availability of the</a:t>
            </a:r>
          </a:p>
          <a:p>
            <a:r>
              <a:rPr lang="en-GB" sz="1200" kern="1200" dirty="0">
                <a:solidFill>
                  <a:schemeClr val="tx1"/>
                </a:solidFill>
                <a:effectLst/>
                <a:latin typeface="Arial" charset="0"/>
                <a:ea typeface="+mn-ea"/>
                <a:cs typeface="Arial" charset="0"/>
              </a:rPr>
              <a:t>habitat type affected;</a:t>
            </a:r>
          </a:p>
          <a:p>
            <a:r>
              <a:rPr lang="en-GB" sz="1200" kern="1200" dirty="0">
                <a:solidFill>
                  <a:schemeClr val="tx1"/>
                </a:solidFill>
                <a:effectLst/>
                <a:latin typeface="Arial" charset="0"/>
                <a:ea typeface="+mn-ea"/>
                <a:cs typeface="Arial" charset="0"/>
              </a:rPr>
              <a:t>iii. the sensitivity/vulnerability of the ecosystem to the impact;</a:t>
            </a:r>
          </a:p>
          <a:p>
            <a:r>
              <a:rPr lang="en-GB" sz="1200" kern="1200" dirty="0">
                <a:solidFill>
                  <a:schemeClr val="tx1"/>
                </a:solidFill>
                <a:effectLst/>
                <a:latin typeface="Arial" charset="0"/>
                <a:ea typeface="+mn-ea"/>
                <a:cs typeface="Arial" charset="0"/>
              </a:rPr>
              <a:t>iv. the ability of an ecosystem to recover from harm, and the rate of</a:t>
            </a:r>
          </a:p>
          <a:p>
            <a:r>
              <a:rPr lang="en-GB" sz="1200" kern="1200" dirty="0">
                <a:solidFill>
                  <a:schemeClr val="tx1"/>
                </a:solidFill>
                <a:effectLst/>
                <a:latin typeface="Arial" charset="0"/>
                <a:ea typeface="+mn-ea"/>
                <a:cs typeface="Arial" charset="0"/>
              </a:rPr>
              <a:t>such recovery;</a:t>
            </a:r>
          </a:p>
          <a:p>
            <a:r>
              <a:rPr lang="en-GB" sz="1200" kern="1200" dirty="0">
                <a:solidFill>
                  <a:schemeClr val="tx1"/>
                </a:solidFill>
                <a:effectLst/>
                <a:latin typeface="Arial" charset="0"/>
                <a:ea typeface="+mn-ea"/>
                <a:cs typeface="Arial" charset="0"/>
              </a:rPr>
              <a:t> v. the extent to which ecosystem functions may be altered by the</a:t>
            </a:r>
          </a:p>
          <a:p>
            <a:r>
              <a:rPr lang="en-GB" sz="1200" kern="1200" dirty="0">
                <a:solidFill>
                  <a:schemeClr val="tx1"/>
                </a:solidFill>
                <a:effectLst/>
                <a:latin typeface="Arial" charset="0"/>
                <a:ea typeface="+mn-ea"/>
                <a:cs typeface="Arial" charset="0"/>
              </a:rPr>
              <a:t>impact; and</a:t>
            </a:r>
          </a:p>
          <a:p>
            <a:r>
              <a:rPr lang="en-GB" sz="1200" kern="1200" dirty="0">
                <a:solidFill>
                  <a:schemeClr val="tx1"/>
                </a:solidFill>
                <a:effectLst/>
                <a:latin typeface="Arial" charset="0"/>
                <a:ea typeface="+mn-ea"/>
                <a:cs typeface="Arial" charset="0"/>
              </a:rPr>
              <a:t>vi. the timing and duration of the impact relative to the period in</a:t>
            </a:r>
          </a:p>
          <a:p>
            <a:r>
              <a:rPr lang="en-GB" sz="1200" kern="1200" dirty="0">
                <a:solidFill>
                  <a:schemeClr val="tx1"/>
                </a:solidFill>
                <a:effectLst/>
                <a:latin typeface="Arial" charset="0"/>
                <a:ea typeface="+mn-ea"/>
                <a:cs typeface="Arial" charset="0"/>
              </a:rPr>
              <a:t>which a species needs the habitat during one or more of its </a:t>
            </a:r>
            <a:r>
              <a:rPr lang="en-GB" sz="1200" kern="1200" dirty="0" err="1">
                <a:solidFill>
                  <a:schemeClr val="tx1"/>
                </a:solidFill>
                <a:effectLst/>
                <a:latin typeface="Arial" charset="0"/>
                <a:ea typeface="+mn-ea"/>
                <a:cs typeface="Arial" charset="0"/>
              </a:rPr>
              <a:t>lifehistory</a:t>
            </a:r>
            <a:endParaRPr lang="en-GB" sz="1200" kern="1200" dirty="0">
              <a:solidFill>
                <a:schemeClr val="tx1"/>
              </a:solidFill>
              <a:effectLst/>
              <a:latin typeface="Arial" charset="0"/>
              <a:ea typeface="+mn-ea"/>
              <a:cs typeface="Arial" charset="0"/>
            </a:endParaRPr>
          </a:p>
          <a:p>
            <a:r>
              <a:rPr lang="en-GB" sz="1200" kern="1200" dirty="0">
                <a:solidFill>
                  <a:schemeClr val="tx1"/>
                </a:solidFill>
                <a:effectLst/>
                <a:latin typeface="Arial" charset="0"/>
                <a:ea typeface="+mn-ea"/>
                <a:cs typeface="Arial" charset="0"/>
              </a:rPr>
              <a:t>stages.</a:t>
            </a:r>
          </a:p>
          <a:p>
            <a:r>
              <a:rPr lang="en-GB" sz="1200" kern="1200" dirty="0">
                <a:solidFill>
                  <a:schemeClr val="tx1"/>
                </a:solidFill>
                <a:effectLst/>
                <a:latin typeface="Arial" charset="0"/>
                <a:ea typeface="+mn-ea"/>
                <a:cs typeface="Arial" charset="0"/>
              </a:rPr>
              <a:t>19. Temporary impacts are those that are limited in duration and that</a:t>
            </a:r>
          </a:p>
          <a:p>
            <a:r>
              <a:rPr lang="en-GB" sz="1200" kern="1200" dirty="0">
                <a:solidFill>
                  <a:schemeClr val="tx1"/>
                </a:solidFill>
                <a:effectLst/>
                <a:latin typeface="Arial" charset="0"/>
                <a:ea typeface="+mn-ea"/>
                <a:cs typeface="Arial" charset="0"/>
              </a:rPr>
              <a:t>allow the particular ecosystem to recover over an acceptable time frame.</a:t>
            </a:r>
          </a:p>
          <a:p>
            <a:r>
              <a:rPr lang="en-GB" sz="1200" kern="1200" dirty="0">
                <a:solidFill>
                  <a:schemeClr val="tx1"/>
                </a:solidFill>
                <a:effectLst/>
                <a:latin typeface="Arial" charset="0"/>
                <a:ea typeface="+mn-ea"/>
                <a:cs typeface="Arial" charset="0"/>
              </a:rPr>
              <a:t>Such time frames should be decided on a case-by-case basis and should be</a:t>
            </a:r>
          </a:p>
          <a:p>
            <a:r>
              <a:rPr lang="en-GB" sz="1200" kern="1200" dirty="0">
                <a:solidFill>
                  <a:schemeClr val="tx1"/>
                </a:solidFill>
                <a:effectLst/>
                <a:latin typeface="Arial" charset="0"/>
                <a:ea typeface="+mn-ea"/>
                <a:cs typeface="Arial" charset="0"/>
              </a:rPr>
              <a:t>in the order of 5-20 years, taking into account the specific features of the</a:t>
            </a:r>
          </a:p>
          <a:p>
            <a:r>
              <a:rPr lang="en-GB" sz="1200" kern="1200" dirty="0">
                <a:solidFill>
                  <a:schemeClr val="tx1"/>
                </a:solidFill>
                <a:effectLst/>
                <a:latin typeface="Arial" charset="0"/>
                <a:ea typeface="+mn-ea"/>
                <a:cs typeface="Arial" charset="0"/>
              </a:rPr>
              <a:t>populations and ecosystems.</a:t>
            </a:r>
          </a:p>
          <a:p>
            <a:r>
              <a:rPr lang="en-GB" sz="1200" kern="1200" dirty="0">
                <a:solidFill>
                  <a:schemeClr val="tx1"/>
                </a:solidFill>
                <a:effectLst/>
                <a:latin typeface="Arial" charset="0"/>
                <a:ea typeface="+mn-ea"/>
                <a:cs typeface="Arial" charset="0"/>
              </a:rPr>
              <a:t> 20. In determining whether an impact is temporary, both the duration and</a:t>
            </a:r>
          </a:p>
          <a:p>
            <a:r>
              <a:rPr lang="en-GB" sz="1200" kern="1200" dirty="0">
                <a:solidFill>
                  <a:schemeClr val="tx1"/>
                </a:solidFill>
                <a:effectLst/>
                <a:latin typeface="Arial" charset="0"/>
                <a:ea typeface="+mn-ea"/>
                <a:cs typeface="Arial" charset="0"/>
              </a:rPr>
              <a:t>the frequency at which an impact is repeated should be considered. </a:t>
            </a:r>
            <a:r>
              <a:rPr lang="en-GB" sz="1200" b="1" kern="1200" dirty="0">
                <a:solidFill>
                  <a:schemeClr val="tx1"/>
                </a:solidFill>
                <a:effectLst/>
                <a:latin typeface="Arial" charset="0"/>
                <a:ea typeface="+mn-ea"/>
                <a:cs typeface="Arial" charset="0"/>
              </a:rPr>
              <a:t>If the</a:t>
            </a:r>
          </a:p>
          <a:p>
            <a:r>
              <a:rPr lang="en-GB" sz="1200" b="1" kern="1200" dirty="0">
                <a:solidFill>
                  <a:schemeClr val="tx1"/>
                </a:solidFill>
                <a:effectLst/>
                <a:latin typeface="Arial" charset="0"/>
                <a:ea typeface="+mn-ea"/>
                <a:cs typeface="Arial" charset="0"/>
              </a:rPr>
              <a:t>interval between the expected disturbance of a habitat is shorter than the</a:t>
            </a:r>
          </a:p>
          <a:p>
            <a:r>
              <a:rPr lang="en-GB" sz="1200" b="1" kern="1200" dirty="0">
                <a:solidFill>
                  <a:schemeClr val="tx1"/>
                </a:solidFill>
                <a:effectLst/>
                <a:latin typeface="Arial" charset="0"/>
                <a:ea typeface="+mn-ea"/>
                <a:cs typeface="Arial" charset="0"/>
              </a:rPr>
              <a:t>recovery time, the impact should be considered more than temporary</a:t>
            </a:r>
            <a:r>
              <a:rPr lang="en-GB" sz="1200" kern="1200" dirty="0">
                <a:solidFill>
                  <a:schemeClr val="tx1"/>
                </a:solidFill>
                <a:effectLst/>
                <a:latin typeface="Arial" charset="0"/>
                <a:ea typeface="+mn-ea"/>
                <a:cs typeface="Arial" charset="0"/>
              </a:rPr>
              <a:t>. In</a:t>
            </a:r>
          </a:p>
          <a:p>
            <a:r>
              <a:rPr lang="en-GB" sz="1200" kern="1200" dirty="0">
                <a:solidFill>
                  <a:schemeClr val="tx1"/>
                </a:solidFill>
                <a:effectLst/>
                <a:latin typeface="Arial" charset="0"/>
                <a:ea typeface="+mn-ea"/>
                <a:cs typeface="Arial" charset="0"/>
              </a:rPr>
              <a:t>circumstances of limited information, States and RFMO/As should apply</a:t>
            </a:r>
          </a:p>
          <a:p>
            <a:r>
              <a:rPr lang="en-GB" sz="1200" kern="1200" dirty="0">
                <a:solidFill>
                  <a:schemeClr val="tx1"/>
                </a:solidFill>
                <a:effectLst/>
                <a:latin typeface="Arial" charset="0"/>
                <a:ea typeface="+mn-ea"/>
                <a:cs typeface="Arial" charset="0"/>
              </a:rPr>
              <a:t>the precautionary approach in their determinations regarding the nature and</a:t>
            </a:r>
          </a:p>
          <a:p>
            <a:r>
              <a:rPr lang="en-GB" sz="1200" kern="1200" dirty="0">
                <a:solidFill>
                  <a:schemeClr val="tx1"/>
                </a:solidFill>
                <a:effectLst/>
                <a:latin typeface="Arial" charset="0"/>
                <a:ea typeface="+mn-ea"/>
                <a:cs typeface="Arial" charset="0"/>
              </a:rPr>
              <a:t>duration of impacts.</a:t>
            </a:r>
          </a:p>
          <a:p>
            <a:endParaRPr lang="en-US" dirty="0"/>
          </a:p>
        </p:txBody>
      </p:sp>
      <p:sp>
        <p:nvSpPr>
          <p:cNvPr id="4" name="Slide Number Placeholder 3"/>
          <p:cNvSpPr>
            <a:spLocks noGrp="1"/>
          </p:cNvSpPr>
          <p:nvPr>
            <p:ph type="sldNum" sz="quarter" idx="5"/>
          </p:nvPr>
        </p:nvSpPr>
        <p:spPr/>
        <p:txBody>
          <a:bodyPr/>
          <a:lstStyle/>
          <a:p>
            <a:pPr>
              <a:defRPr/>
            </a:pPr>
            <a:fld id="{5AF37011-EFA8-4626-9C8E-E613E442DC71}" type="slidenum">
              <a:rPr lang="en-US" smtClean="0"/>
              <a:pPr>
                <a:defRPr/>
              </a:pPr>
              <a:t>24</a:t>
            </a:fld>
            <a:endParaRPr lang="en-US"/>
          </a:p>
        </p:txBody>
      </p:sp>
    </p:spTree>
    <p:extLst>
      <p:ext uri="{BB962C8B-B14F-4D97-AF65-F5344CB8AC3E}">
        <p14:creationId xmlns:p14="http://schemas.microsoft.com/office/powerpoint/2010/main" val="2708553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Atlantic work is underway to integrate EBSAs, Vulnerable Marine Ecosystems (VMEs) and High Seas MPAs with ‘Blue Growth’ scenarios. This will be taken forward by the EU ATLAS Project, with 12 case studies intended to demonstrate options for integration at an appropriate scale.</a:t>
            </a:r>
          </a:p>
          <a:p>
            <a:r>
              <a:rPr lang="en-US" sz="1200" b="0" i="0" kern="1200" dirty="0">
                <a:solidFill>
                  <a:schemeClr val="tx1"/>
                </a:solidFill>
                <a:effectLst/>
                <a:latin typeface="+mn-lt"/>
                <a:ea typeface="+mn-ea"/>
                <a:cs typeface="+mn-cs"/>
              </a:rPr>
              <a:t>Portugal is proposing the establishment of large national EBSAs on its extended continental shelf. These proposals have to be consistent with national marine spatial planning objectives and the development of indicators to ensure conservation and delivery against targets and measures set out by the EU Marine Strategy Framework Directive.</a:t>
            </a:r>
          </a:p>
          <a:p>
            <a:r>
              <a:rPr lang="en-US" sz="1200" b="0" i="0" kern="1200" dirty="0">
                <a:solidFill>
                  <a:schemeClr val="tx1"/>
                </a:solidFill>
                <a:effectLst/>
                <a:latin typeface="+mn-lt"/>
                <a:ea typeface="+mn-ea"/>
                <a:cs typeface="+mn-cs"/>
              </a:rPr>
              <a:t>In Mauritanian waters, EBSA data are being used to support the case at the International Maritime Organization to create a Particularly Sensitive Sea Area on the basis that biodiversity in that area is vulnerable to impacts from international shipping.</a:t>
            </a:r>
          </a:p>
          <a:p>
            <a:r>
              <a:rPr lang="en-US" sz="1200" b="0" i="0" kern="1200" dirty="0">
                <a:solidFill>
                  <a:schemeClr val="tx1"/>
                </a:solidFill>
                <a:effectLst/>
                <a:latin typeface="+mn-lt"/>
                <a:ea typeface="+mn-ea"/>
                <a:cs typeface="+mn-cs"/>
              </a:rPr>
              <a:t>In South Africa, a national process ‘Operation Phakisa’ has used EBSA data to contribute to baseline information as part of a holistic planning exercise resulting in conservation measures.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North-western Mediterranean Pelagic Ecosystems EBSA illustrates how EBSA criteria can underpin advocacy for detailed management options (further research, fisheries gear specifications, seasonal closures, MPAs).</a:t>
            </a:r>
          </a:p>
          <a:p>
            <a:endParaRPr lang="en-US" dirty="0"/>
          </a:p>
        </p:txBody>
      </p:sp>
      <p:sp>
        <p:nvSpPr>
          <p:cNvPr id="4" name="Slide Number Placeholder 3"/>
          <p:cNvSpPr>
            <a:spLocks noGrp="1"/>
          </p:cNvSpPr>
          <p:nvPr>
            <p:ph type="sldNum" sz="quarter" idx="10"/>
          </p:nvPr>
        </p:nvSpPr>
        <p:spPr/>
        <p:txBody>
          <a:bodyPr/>
          <a:lstStyle/>
          <a:p>
            <a:fld id="{736F28F3-DCBA-4D64-AEF4-BD6A150282BB}" type="slidenum">
              <a:rPr lang="en-GB" smtClean="0"/>
              <a:t>26</a:t>
            </a:fld>
            <a:endParaRPr lang="en-GB"/>
          </a:p>
        </p:txBody>
      </p:sp>
    </p:spTree>
    <p:extLst>
      <p:ext uri="{BB962C8B-B14F-4D97-AF65-F5344CB8AC3E}">
        <p14:creationId xmlns:p14="http://schemas.microsoft.com/office/powerpoint/2010/main" val="1163794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de </a:t>
            </a:r>
            <a:r>
              <a:rPr lang="en-US" dirty="0" err="1"/>
              <a:t>Schutter</a:t>
            </a:r>
            <a:r>
              <a:rPr lang="en-US" dirty="0"/>
              <a:t> here and the need for bilateral fisheries agreement to be subject to EIAs</a:t>
            </a:r>
          </a:p>
        </p:txBody>
      </p:sp>
      <p:sp>
        <p:nvSpPr>
          <p:cNvPr id="4" name="Slide Number Placeholder 3"/>
          <p:cNvSpPr>
            <a:spLocks noGrp="1"/>
          </p:cNvSpPr>
          <p:nvPr>
            <p:ph type="sldNum" sz="quarter" idx="5"/>
          </p:nvPr>
        </p:nvSpPr>
        <p:spPr/>
        <p:txBody>
          <a:bodyPr/>
          <a:lstStyle/>
          <a:p>
            <a:pPr>
              <a:defRPr/>
            </a:pPr>
            <a:fld id="{5AF37011-EFA8-4626-9C8E-E613E442DC71}" type="slidenum">
              <a:rPr lang="en-US" smtClean="0"/>
              <a:pPr>
                <a:defRPr/>
              </a:pPr>
              <a:t>28</a:t>
            </a:fld>
            <a:endParaRPr lang="en-US"/>
          </a:p>
        </p:txBody>
      </p:sp>
    </p:spTree>
    <p:extLst>
      <p:ext uri="{BB962C8B-B14F-4D97-AF65-F5344CB8AC3E}">
        <p14:creationId xmlns:p14="http://schemas.microsoft.com/office/powerpoint/2010/main" val="2171091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The ecosystem approach as defined by the CBD</a:t>
            </a:r>
            <a:r>
              <a:rPr kumimoji="0" lang="en-GB" sz="1200" b="0" i="0" u="none" strike="noStrike" kern="1200" cap="none" spc="0" normalizeH="0" baseline="0" noProof="0" dirty="0">
                <a:ln>
                  <a:noFill/>
                </a:ln>
                <a:solidFill>
                  <a:prstClr val="black"/>
                </a:solidFill>
                <a:effectLst/>
                <a:uLnTx/>
                <a:uFillTx/>
                <a:latin typeface="+mn-lt"/>
                <a:ea typeface="+mn-ea"/>
                <a:cs typeface="+mn-cs"/>
              </a:rPr>
              <a:t>: is a </a:t>
            </a:r>
            <a:r>
              <a:rPr kumimoji="0" lang="en-GB" sz="1200" b="1" i="0" u="none" strike="noStrike" kern="1200" cap="none" spc="0" normalizeH="0" baseline="0" noProof="0" dirty="0">
                <a:ln>
                  <a:noFill/>
                </a:ln>
                <a:solidFill>
                  <a:prstClr val="black"/>
                </a:solidFill>
                <a:effectLst/>
                <a:uLnTx/>
                <a:uFillTx/>
                <a:latin typeface="+mn-lt"/>
                <a:ea typeface="+mn-ea"/>
                <a:cs typeface="+mn-cs"/>
              </a:rPr>
              <a:t>strategy</a:t>
            </a:r>
            <a:r>
              <a:rPr kumimoji="0" lang="en-GB" sz="1200" b="0" i="0" u="none" strike="noStrike" kern="1200" cap="none" spc="0" normalizeH="0" baseline="0" noProof="0" dirty="0">
                <a:ln>
                  <a:noFill/>
                </a:ln>
                <a:solidFill>
                  <a:prstClr val="black"/>
                </a:solidFill>
                <a:effectLst/>
                <a:uLnTx/>
                <a:uFillTx/>
                <a:latin typeface="+mn-lt"/>
                <a:ea typeface="+mn-ea"/>
                <a:cs typeface="+mn-cs"/>
              </a:rPr>
              <a:t> for the integrated management of land, water and living resources that promotes conservation and sustainable use in an equitable way. The application of the EA will help to reach a balance of the 3 </a:t>
            </a:r>
            <a:r>
              <a:rPr kumimoji="0" lang="en-GB" sz="1200" b="0" i="0" u="none" strike="noStrike" kern="1200" cap="none" spc="0" normalizeH="0" baseline="0" noProof="0" dirty="0" err="1">
                <a:ln>
                  <a:noFill/>
                </a:ln>
                <a:solidFill>
                  <a:prstClr val="black"/>
                </a:solidFill>
                <a:effectLst/>
                <a:uLnTx/>
                <a:uFillTx/>
                <a:latin typeface="+mn-lt"/>
                <a:ea typeface="+mn-ea"/>
                <a:cs typeface="+mn-cs"/>
              </a:rPr>
              <a:t>objs</a:t>
            </a:r>
            <a:r>
              <a:rPr kumimoji="0" lang="en-GB" sz="1200" b="0" i="0" u="none" strike="noStrike" kern="1200" cap="none" spc="0" normalizeH="0" baseline="0" noProof="0" dirty="0">
                <a:ln>
                  <a:noFill/>
                </a:ln>
                <a:solidFill>
                  <a:prstClr val="black"/>
                </a:solidFill>
                <a:effectLst/>
                <a:uLnTx/>
                <a:uFillTx/>
                <a:latin typeface="+mn-lt"/>
                <a:ea typeface="+mn-ea"/>
                <a:cs typeface="+mn-cs"/>
              </a:rPr>
              <a:t> of the convention: conservation; sustainable use; and the fair and equitable sharing of the benefits arising out of the utilisation of genetic resources. In addition the EA has been recognised by the WSSD(and Rio+20) as an important instrument for enhancing </a:t>
            </a:r>
            <a:r>
              <a:rPr kumimoji="0" lang="en-GB" sz="1200" b="0" i="0" u="none" strike="noStrike" kern="1200" cap="none" spc="0" normalizeH="0" baseline="0" noProof="0" dirty="0" err="1">
                <a:ln>
                  <a:noFill/>
                </a:ln>
                <a:solidFill>
                  <a:prstClr val="black"/>
                </a:solidFill>
                <a:effectLst/>
                <a:uLnTx/>
                <a:uFillTx/>
                <a:latin typeface="+mn-lt"/>
                <a:ea typeface="+mn-ea"/>
                <a:cs typeface="+mn-cs"/>
              </a:rPr>
              <a:t>sust</a:t>
            </a:r>
            <a:r>
              <a:rPr kumimoji="0" lang="en-GB" sz="1200" b="0" i="0" u="none" strike="noStrike" kern="1200" cap="none" spc="0" normalizeH="0" baseline="0" noProof="0" dirty="0">
                <a:ln>
                  <a:noFill/>
                </a:ln>
                <a:solidFill>
                  <a:prstClr val="black"/>
                </a:solidFill>
                <a:effectLst/>
                <a:uLnTx/>
                <a:uFillTx/>
                <a:latin typeface="+mn-lt"/>
                <a:ea typeface="+mn-ea"/>
                <a:cs typeface="+mn-cs"/>
              </a:rPr>
              <a:t> development and poverty alleviation. The ecosystem approach is based on the application of appropriate scientific methodologies focused on levels of biological organisation, which encompass the essential structure, processes, functions and interactions among organisms and their environment. It recognizes that humans, with their cultural diversity, are an integral component of many ecosystems.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Managing fisheries sustainably</a:t>
            </a:r>
            <a:r>
              <a:rPr kumimoji="0" lang="en-US" sz="1200" b="0" i="0" u="none" strike="noStrike" kern="1200" cap="none" spc="0" normalizeH="0" baseline="0" noProof="0" dirty="0">
                <a:ln>
                  <a:noFill/>
                </a:ln>
                <a:solidFill>
                  <a:prstClr val="black"/>
                </a:solidFill>
                <a:effectLst/>
                <a:uLnTx/>
                <a:uFillTx/>
                <a:latin typeface="+mn-lt"/>
                <a:ea typeface="+mn-ea"/>
                <a:cs typeface="+mn-cs"/>
              </a:rPr>
              <a:t> requires protection of ecosystem structure and function while also giving consideration to the current and future needs of people as part of marine ecosystems. Sustainable fisheries can also directly contribute to the maintenance or restoration of a wide range of ecosystem services beyond provisioning services. For instance, poorly managed catches of protected, endangered or threatened species represent an economic cost to fisheries, particularly in developing countries, both through a loss of amenity value of charismatic species, and through the generation of negative perceptions of the products of the fishery. Furthermore, key ecosystem functions and services can be disrupted by the collapse of certain species within their respective functional groups. For instance, top predators have an important regulatory role in the food chain, and large-bodied species play key roles in nutrient cycling and sediment </a:t>
            </a:r>
            <a:r>
              <a:rPr kumimoji="0" lang="en-US" sz="1200" b="0" i="0" u="none" strike="noStrike" kern="1200" cap="none" spc="0" normalizeH="0" baseline="0" noProof="0" dirty="0" err="1">
                <a:ln>
                  <a:noFill/>
                </a:ln>
                <a:solidFill>
                  <a:prstClr val="black"/>
                </a:solidFill>
                <a:effectLst/>
                <a:uLnTx/>
                <a:uFillTx/>
                <a:latin typeface="+mn-lt"/>
                <a:ea typeface="+mn-ea"/>
                <a:cs typeface="+mn-cs"/>
              </a:rPr>
              <a:t>bioturbation</a:t>
            </a:r>
            <a:r>
              <a:rPr kumimoji="0" lang="en-US" sz="1200" b="0" i="0" u="none" strike="noStrike" kern="1200" cap="none" spc="0" normalizeH="0" baseline="0" noProof="0" dirty="0">
                <a:ln>
                  <a:noFill/>
                </a:ln>
                <a:solidFill>
                  <a:prstClr val="black"/>
                </a:solidFill>
                <a:effectLst/>
                <a:uLnTx/>
                <a:uFillTx/>
                <a:latin typeface="+mn-lt"/>
                <a:ea typeface="+mn-ea"/>
                <a:cs typeface="+mn-cs"/>
              </a:rPr>
              <a:t> (Payne et al., 2016).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Identifying and adopting appropriate (effective and equitable) conservation and management measures </a:t>
            </a:r>
            <a:r>
              <a:rPr kumimoji="0" lang="en-US" sz="1200" b="0" i="0" u="none" strike="noStrike" kern="1200" cap="none" spc="0" normalizeH="0" baseline="0" noProof="0" dirty="0">
                <a:ln>
                  <a:noFill/>
                </a:ln>
                <a:solidFill>
                  <a:prstClr val="black"/>
                </a:solidFill>
                <a:effectLst/>
                <a:uLnTx/>
                <a:uFillTx/>
                <a:latin typeface="+mn-lt"/>
                <a:ea typeface="+mn-ea"/>
                <a:cs typeface="+mn-cs"/>
              </a:rPr>
              <a:t>for areas important for biodiversity and ecosystem services can increase food security.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However, </a:t>
            </a:r>
            <a:r>
              <a:rPr kumimoji="0" lang="en-US" sz="1200" b="1" i="0" u="none" strike="noStrike" kern="1200" cap="none" spc="0" normalizeH="0" baseline="0" noProof="0" dirty="0">
                <a:ln>
                  <a:noFill/>
                </a:ln>
                <a:solidFill>
                  <a:prstClr val="black"/>
                </a:solidFill>
                <a:effectLst/>
                <a:uLnTx/>
                <a:uFillTx/>
                <a:latin typeface="+mn-lt"/>
                <a:ea typeface="+mn-ea"/>
                <a:cs typeface="+mn-cs"/>
              </a:rPr>
              <a:t>many barriers to sustainable fisheries exist</a:t>
            </a:r>
            <a:r>
              <a:rPr kumimoji="0" lang="en-US" sz="1200" b="0" i="0" u="none" strike="noStrike" kern="1200" cap="none" spc="0" normalizeH="0" baseline="0" noProof="0" dirty="0">
                <a:ln>
                  <a:noFill/>
                </a:ln>
                <a:solidFill>
                  <a:prstClr val="black"/>
                </a:solidFill>
                <a:effectLst/>
                <a:uLnTx/>
                <a:uFillTx/>
                <a:latin typeface="+mn-lt"/>
                <a:ea typeface="+mn-ea"/>
                <a:cs typeface="+mn-cs"/>
              </a:rPr>
              <a:t>, including data deficiencies, particularly with regard to catch data, overcapacity, ecosystem effects of fishing like </a:t>
            </a:r>
            <a:r>
              <a:rPr kumimoji="0" lang="en-US" sz="1200" b="0" i="0" u="none" strike="noStrike" kern="1200" cap="none" spc="0" normalizeH="0" baseline="0" noProof="0" dirty="0" err="1">
                <a:ln>
                  <a:noFill/>
                </a:ln>
                <a:solidFill>
                  <a:prstClr val="black"/>
                </a:solidFill>
                <a:effectLst/>
                <a:uLnTx/>
                <a:uFillTx/>
                <a:latin typeface="+mn-lt"/>
                <a:ea typeface="+mn-ea"/>
                <a:cs typeface="+mn-cs"/>
              </a:rPr>
              <a:t>bycatch</a:t>
            </a:r>
            <a:r>
              <a:rPr kumimoji="0" lang="en-US" sz="1200" b="0" i="0" u="none" strike="noStrike" kern="1200" cap="none" spc="0" normalizeH="0" baseline="0" noProof="0" dirty="0">
                <a:ln>
                  <a:noFill/>
                </a:ln>
                <a:solidFill>
                  <a:prstClr val="black"/>
                </a:solidFill>
                <a:effectLst/>
                <a:uLnTx/>
                <a:uFillTx/>
                <a:latin typeface="+mn-lt"/>
                <a:ea typeface="+mn-ea"/>
                <a:cs typeface="+mn-cs"/>
              </a:rPr>
              <a:t> and habitat destruction, and the frequent disconnect between social and ecological goals (Hazen </a:t>
            </a:r>
            <a:r>
              <a:rPr kumimoji="0" lang="en-US" sz="1200" b="0" i="1" u="none" strike="noStrike" kern="1200" cap="none" spc="0" normalizeH="0" baseline="0" noProof="0" dirty="0">
                <a:ln>
                  <a:noFill/>
                </a:ln>
                <a:solidFill>
                  <a:prstClr val="black"/>
                </a:solidFill>
                <a:effectLst/>
                <a:uLnTx/>
                <a:uFillTx/>
                <a:latin typeface="+mn-lt"/>
                <a:ea typeface="+mn-ea"/>
                <a:cs typeface="+mn-cs"/>
              </a:rPr>
              <a:t>et al., </a:t>
            </a:r>
            <a:r>
              <a:rPr kumimoji="0" lang="en-US" sz="1200" b="0" i="0" u="none" strike="noStrike" kern="1200" cap="none" spc="0" normalizeH="0" baseline="0" noProof="0" dirty="0">
                <a:ln>
                  <a:noFill/>
                </a:ln>
                <a:solidFill>
                  <a:prstClr val="black"/>
                </a:solidFill>
                <a:effectLst/>
                <a:uLnTx/>
                <a:uFillTx/>
                <a:latin typeface="+mn-lt"/>
                <a:ea typeface="+mn-ea"/>
                <a:cs typeface="+mn-cs"/>
              </a:rPr>
              <a:t>2015), and power imbalances often favoring industrial fisheries in detriment of SSF/artisanal/subsistence fisheries.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In light of this, </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 </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Questions and links with relevant SDGs and other instruments</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 </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How can developing states with limited capabilities implement the ecosystem approach to fisheries, as a precondition for that approach to contribute to poverty alleviation? We have been exploring (through the preparation of a Marine Policy Special Issue on SDGs) how methodologies for data-poor places can be effectively implemented, while also suggesting tools and technologies for improving data collection especially catch data in artisanal fisheries).</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How do inter-State relations affect access to fishing resources in ways that trickle down to small-scale fishermen? This issue is linked with the concept of fisheries surplus and how the total allowable catch is calculated (e.g. having ‘maximum sustainable yield’ as a target (as described under UNCLOS) or as a limit (Fish Stocks Agreement, Art. 6 and Annex II, and SDG 14.4). An ecosystem approach to fisheries can challenge the assertion that MSY can be a target for all stocks in the same ecosystem. Ecosystem-level total catch ceilings have been suggested in some regions of the world (NW Atlantic) as an ecosystem rebuilding tool in addition to specific habitat protection (vulnerable marine ecosystems) (also linked with SDG 14.2 and 14.5).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As part of the ecosystem approach: Increase the capacity of developing states and SSF communities (SDG 3) in fish catch data collection including through long-term training and technology transfer (GPS/phone apps) (SDG 14.a; SDG 17), as well as mapping/habitat suitability models (e.g. random forest), multi-species models (</a:t>
            </a:r>
            <a:r>
              <a:rPr kumimoji="0" lang="en-GB" sz="1200" b="0" i="0" u="none" strike="noStrike" kern="1200" cap="none" spc="0" normalizeH="0" baseline="0" noProof="0" dirty="0" err="1">
                <a:ln>
                  <a:noFill/>
                </a:ln>
                <a:solidFill>
                  <a:prstClr val="black"/>
                </a:solidFill>
                <a:effectLst/>
                <a:uLnTx/>
                <a:uFillTx/>
                <a:latin typeface="+mn-lt"/>
                <a:ea typeface="+mn-ea"/>
                <a:cs typeface="+mn-cs"/>
              </a:rPr>
              <a:t>Ecosim</a:t>
            </a:r>
            <a:r>
              <a:rPr kumimoji="0" lang="en-GB" sz="1200" b="0" i="0" u="none" strike="noStrike" kern="1200" cap="none" spc="0" normalizeH="0" baseline="0" noProof="0" dirty="0">
                <a:ln>
                  <a:noFill/>
                </a:ln>
                <a:solidFill>
                  <a:prstClr val="black"/>
                </a:solidFill>
                <a:effectLst/>
                <a:uLnTx/>
                <a:uFillTx/>
                <a:latin typeface="+mn-lt"/>
                <a:ea typeface="+mn-ea"/>
                <a:cs typeface="+mn-cs"/>
              </a:rPr>
              <a:t>, Gadget, </a:t>
            </a:r>
            <a:r>
              <a:rPr kumimoji="0" lang="en-GB" sz="1200" b="0" i="0" u="none" strike="noStrike" kern="1200" cap="none" spc="0" normalizeH="0" baseline="0" noProof="0" dirty="0" err="1">
                <a:ln>
                  <a:noFill/>
                </a:ln>
                <a:solidFill>
                  <a:prstClr val="black"/>
                </a:solidFill>
                <a:effectLst/>
                <a:uLnTx/>
                <a:uFillTx/>
                <a:latin typeface="+mn-lt"/>
                <a:ea typeface="+mn-ea"/>
                <a:cs typeface="+mn-cs"/>
              </a:rPr>
              <a:t>etc</a:t>
            </a:r>
            <a:r>
              <a:rPr kumimoji="0" lang="en-GB" sz="1200" b="0" i="0" u="none" strike="noStrike" kern="1200" cap="none" spc="0" normalizeH="0" baseline="0" noProof="0" dirty="0">
                <a:ln>
                  <a:noFill/>
                </a:ln>
                <a:solidFill>
                  <a:prstClr val="black"/>
                </a:solidFill>
                <a:effectLst/>
                <a:uLnTx/>
                <a:uFillTx/>
                <a:latin typeface="+mn-lt"/>
                <a:ea typeface="+mn-ea"/>
                <a:cs typeface="+mn-cs"/>
              </a:rPr>
              <a:t>), while making use of existing publicly available information (e.g. satellite data on primary productivity, EBSA and VME data).</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 </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Current focus and future work on EIAs as an integrative tool:</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Several of the multiple dimensions of poverty (SDG 1) rest also on </a:t>
            </a:r>
            <a:r>
              <a:rPr kumimoji="0" lang="en-US" sz="1200" b="1" i="0" u="none" strike="noStrike" kern="1200" cap="none" spc="0" normalizeH="0" baseline="0" noProof="0" dirty="0">
                <a:ln>
                  <a:noFill/>
                </a:ln>
                <a:solidFill>
                  <a:prstClr val="black"/>
                </a:solidFill>
                <a:effectLst/>
                <a:uLnTx/>
                <a:uFillTx/>
                <a:latin typeface="+mn-lt"/>
                <a:ea typeface="+mn-ea"/>
                <a:cs typeface="+mn-cs"/>
              </a:rPr>
              <a:t>international human rights law</a:t>
            </a:r>
            <a:r>
              <a:rPr kumimoji="0" lang="en-US" sz="1200" b="0" i="0" u="none" strike="noStrike" kern="1200" cap="none" spc="0" normalizeH="0" baseline="0" noProof="0" dirty="0">
                <a:ln>
                  <a:noFill/>
                </a:ln>
                <a:solidFill>
                  <a:prstClr val="black"/>
                </a:solidFill>
                <a:effectLst/>
                <a:uLnTx/>
                <a:uFillTx/>
                <a:latin typeface="+mn-lt"/>
                <a:ea typeface="+mn-ea"/>
                <a:cs typeface="+mn-cs"/>
              </a:rPr>
              <a:t> (notably the right to food (linked with SDG 2 and the FAO SSF Guidelines)). In pursuing this approach, we are currently exploring the role of </a:t>
            </a:r>
            <a:r>
              <a:rPr kumimoji="0" lang="en-US" sz="1200" b="1" i="0" u="none" strike="noStrike" kern="1200" cap="none" spc="0" normalizeH="0" baseline="0" noProof="0" dirty="0">
                <a:ln>
                  <a:noFill/>
                </a:ln>
                <a:solidFill>
                  <a:prstClr val="black"/>
                </a:solidFill>
                <a:effectLst/>
                <a:uLnTx/>
                <a:uFillTx/>
                <a:latin typeface="+mn-lt"/>
                <a:ea typeface="+mn-ea"/>
                <a:cs typeface="+mn-cs"/>
              </a:rPr>
              <a:t>impact assessments</a:t>
            </a:r>
            <a:r>
              <a:rPr kumimoji="0" lang="en-US" sz="1200" b="0" i="0" u="none" strike="noStrike" kern="1200" cap="none" spc="0" normalizeH="0" baseline="0" noProof="0" dirty="0">
                <a:ln>
                  <a:noFill/>
                </a:ln>
                <a:solidFill>
                  <a:prstClr val="black"/>
                </a:solidFill>
                <a:effectLst/>
                <a:uLnTx/>
                <a:uFillTx/>
                <a:latin typeface="+mn-lt"/>
                <a:ea typeface="+mn-ea"/>
                <a:cs typeface="+mn-cs"/>
              </a:rPr>
              <a:t> (e.g. human rights impact assessments (HRIAs), environmental impact assessments (EIAs), cultural impact assessments, strategic environmental assessments (SEAs), </a:t>
            </a:r>
            <a:r>
              <a:rPr kumimoji="0" lang="en-US" sz="1200" b="0" i="0" u="none" strike="noStrike" kern="1200" cap="none" spc="0" normalizeH="0" baseline="0" noProof="0" dirty="0" err="1">
                <a:ln>
                  <a:noFill/>
                </a:ln>
                <a:solidFill>
                  <a:prstClr val="black"/>
                </a:solidFill>
                <a:effectLst/>
                <a:uLnTx/>
                <a:uFillTx/>
                <a:latin typeface="+mn-lt"/>
                <a:ea typeface="+mn-ea"/>
                <a:cs typeface="+mn-cs"/>
              </a:rPr>
              <a:t>etc</a:t>
            </a:r>
            <a:r>
              <a:rPr kumimoji="0" lang="en-US" sz="1200" b="0" i="0" u="none" strike="noStrike" kern="1200" cap="none" spc="0" normalizeH="0" baseline="0" noProof="0" dirty="0">
                <a:ln>
                  <a:noFill/>
                </a:ln>
                <a:solidFill>
                  <a:prstClr val="black"/>
                </a:solidFill>
                <a:effectLst/>
                <a:uLnTx/>
                <a:uFillTx/>
                <a:latin typeface="+mn-lt"/>
                <a:ea typeface="+mn-ea"/>
                <a:cs typeface="+mn-cs"/>
              </a:rPr>
              <a:t>) as a potential integrative tool for ecosystem services for poverty alleviation in the context of an ecosystem approach: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The former UN Special Rapporteur on Right to Food </a:t>
            </a:r>
            <a:r>
              <a:rPr kumimoji="0" lang="en-GB" sz="1200" b="1" i="0" u="none" strike="noStrike" kern="1200" cap="none" spc="0" normalizeH="0" baseline="0" noProof="0" dirty="0">
                <a:ln>
                  <a:noFill/>
                </a:ln>
                <a:solidFill>
                  <a:prstClr val="black"/>
                </a:solidFill>
                <a:effectLst/>
                <a:uLnTx/>
                <a:uFillTx/>
                <a:latin typeface="+mn-lt"/>
                <a:ea typeface="+mn-ea"/>
                <a:cs typeface="+mn-cs"/>
              </a:rPr>
              <a:t>Oliver De </a:t>
            </a:r>
            <a:r>
              <a:rPr kumimoji="0" lang="en-GB" sz="1200" b="1" i="0" u="none" strike="noStrike" kern="1200" cap="none" spc="0" normalizeH="0" baseline="0" noProof="0" dirty="0" err="1">
                <a:ln>
                  <a:noFill/>
                </a:ln>
                <a:solidFill>
                  <a:prstClr val="black"/>
                </a:solidFill>
                <a:effectLst/>
                <a:uLnTx/>
                <a:uFillTx/>
                <a:latin typeface="+mn-lt"/>
                <a:ea typeface="+mn-ea"/>
                <a:cs typeface="+mn-cs"/>
              </a:rPr>
              <a:t>Schutter</a:t>
            </a:r>
            <a:r>
              <a:rPr kumimoji="0" lang="en-GB" sz="1200" b="0" i="0" u="none" strike="noStrike" kern="1200" cap="none" spc="0" normalizeH="0" baseline="0" noProof="0" dirty="0">
                <a:ln>
                  <a:noFill/>
                </a:ln>
                <a:solidFill>
                  <a:prstClr val="black"/>
                </a:solidFill>
                <a:effectLst/>
                <a:uLnTx/>
                <a:uFillTx/>
                <a:latin typeface="+mn-lt"/>
                <a:ea typeface="+mn-ea"/>
                <a:cs typeface="+mn-cs"/>
              </a:rPr>
              <a:t>, in his report on the right to food and fisheries, </a:t>
            </a:r>
            <a:r>
              <a:rPr kumimoji="0" lang="en-GB" sz="1200" b="1" i="0" u="none" strike="noStrike" kern="1200" cap="none" spc="0" normalizeH="0" baseline="0" noProof="0" dirty="0">
                <a:ln>
                  <a:noFill/>
                </a:ln>
                <a:solidFill>
                  <a:prstClr val="black"/>
                </a:solidFill>
                <a:effectLst/>
                <a:uLnTx/>
                <a:uFillTx/>
                <a:latin typeface="+mn-lt"/>
                <a:ea typeface="+mn-ea"/>
                <a:cs typeface="+mn-cs"/>
              </a:rPr>
              <a:t>recommended that fisheries agreements be subject to human rights impact assessments (HRIAs) led by the coastal State and supported by the flag state, with the involvement of fishing communities potentially affected.</a:t>
            </a:r>
            <a:endParaRPr kumimoji="0" lang="en-US" sz="1800" b="1"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recommendation to conduct HRIAs with respect to fishing access agreements was not incorporated in the SSF Guidelines. However, impact assessments in more general terms have been embraced by the Guidelines when referring to: ‘large-scale development projects that might impact small-scale fishing communities’, trade agreements, and monitoring the implementation of the Guidelines. It is unclear whether distant water fleets fishing in a third country’s EEZ are considered to be ‘large-scale development project’ as per the Guidelines to trigger an impact assessment. States can interpret the SSF Guidelines in a systemic manner, and incorporate the recommendations of the Special Rapporteur if they wish to be diligent in fulfilling their obligations to right to food. Furthermore, HRIAs are supposed to be comprehensive, interlinking civil and political rights just as much as to economic, social and cultural rights, which would help address also issues related to the multi-dimensions of poverty in small-scale fishing communities.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No specific guidance or minimum standards for HRIAs currently exist in the context of fishing access agreements. </a:t>
            </a:r>
            <a:r>
              <a:rPr kumimoji="0" lang="en-US" sz="1200" b="0" i="0" u="none" strike="noStrike" kern="1200" cap="none" spc="0" normalizeH="0" baseline="0" noProof="0" dirty="0">
                <a:ln>
                  <a:noFill/>
                </a:ln>
                <a:solidFill>
                  <a:prstClr val="black"/>
                </a:solidFill>
                <a:effectLst/>
                <a:uLnTx/>
                <a:uFillTx/>
                <a:latin typeface="+mn-lt"/>
                <a:ea typeface="+mn-ea"/>
                <a:cs typeface="+mn-cs"/>
              </a:rPr>
              <a:t>On the other hand, however, the guidance developed under the CBD on impact assessments can complement the impact assessment requirements under UNFSA and the SSF Guidelines, since they are aligned with the ecosystem approach, and assist in the fulfilment and protection of the right to food, and contribute to sustainability and poverty reduction. For instance, the </a:t>
            </a:r>
            <a:r>
              <a:rPr kumimoji="0" lang="en-US" sz="1200" b="0" i="0" u="none" strike="noStrike" kern="1200" cap="none" spc="0" normalizeH="0" baseline="0" noProof="0" dirty="0" err="1">
                <a:ln>
                  <a:noFill/>
                </a:ln>
                <a:solidFill>
                  <a:prstClr val="black"/>
                </a:solidFill>
                <a:effectLst/>
                <a:uLnTx/>
                <a:uFillTx/>
                <a:latin typeface="+mn-lt"/>
                <a:ea typeface="+mn-ea"/>
                <a:cs typeface="+mn-cs"/>
              </a:rPr>
              <a:t>Akwé</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Kon</a:t>
            </a:r>
            <a:r>
              <a:rPr kumimoji="0" lang="en-US" sz="1200" b="0" i="0" u="none" strike="noStrike" kern="1200" cap="none" spc="0" normalizeH="0" baseline="0" noProof="0" dirty="0">
                <a:ln>
                  <a:noFill/>
                </a:ln>
                <a:solidFill>
                  <a:prstClr val="black"/>
                </a:solidFill>
                <a:effectLst/>
                <a:uLnTx/>
                <a:uFillTx/>
                <a:latin typeface="+mn-lt"/>
                <a:ea typeface="+mn-ea"/>
                <a:cs typeface="+mn-cs"/>
              </a:rPr>
              <a:t> Voluntary guidelines for the conduct of cultural, environmental and social impact assessments regarding developments proposed to take place on, or which are likely to impact on, sacred sites and on lands and waters traditionally occupied or used by indigenous and local communities (</a:t>
            </a:r>
            <a:r>
              <a:rPr kumimoji="0" lang="en-US" sz="1200" b="0" i="0" u="none" strike="noStrike" kern="1200" cap="none" spc="0" normalizeH="0" baseline="0" noProof="0" dirty="0" err="1">
                <a:ln>
                  <a:noFill/>
                </a:ln>
                <a:solidFill>
                  <a:prstClr val="black"/>
                </a:solidFill>
                <a:effectLst/>
                <a:uLnTx/>
                <a:uFillTx/>
                <a:latin typeface="+mn-lt"/>
                <a:ea typeface="+mn-ea"/>
                <a:cs typeface="+mn-cs"/>
              </a:rPr>
              <a:t>Akwé</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Kon</a:t>
            </a:r>
            <a:r>
              <a:rPr kumimoji="0" lang="en-US" sz="1200" b="0" i="0" u="none" strike="noStrike" kern="1200" cap="none" spc="0" normalizeH="0" baseline="0" noProof="0" dirty="0">
                <a:ln>
                  <a:noFill/>
                </a:ln>
                <a:solidFill>
                  <a:prstClr val="black"/>
                </a:solidFill>
                <a:effectLst/>
                <a:uLnTx/>
                <a:uFillTx/>
                <a:latin typeface="+mn-lt"/>
                <a:ea typeface="+mn-ea"/>
                <a:cs typeface="+mn-cs"/>
              </a:rPr>
              <a:t> Guidelines) are supposed to provide guidance on the incorporation of these issues in new or existing impact assessment procedures. The </a:t>
            </a:r>
            <a:r>
              <a:rPr kumimoji="0" lang="en-US" sz="1200" b="0" i="0" u="none" strike="noStrike" kern="1200" cap="none" spc="0" normalizeH="0" baseline="0" noProof="0" dirty="0" err="1">
                <a:ln>
                  <a:noFill/>
                </a:ln>
                <a:solidFill>
                  <a:prstClr val="black"/>
                </a:solidFill>
                <a:effectLst/>
                <a:uLnTx/>
                <a:uFillTx/>
                <a:latin typeface="+mn-lt"/>
                <a:ea typeface="+mn-ea"/>
                <a:cs typeface="+mn-cs"/>
              </a:rPr>
              <a:t>Akwé</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Kon</a:t>
            </a:r>
            <a:r>
              <a:rPr kumimoji="0" lang="en-US" sz="1200" b="0" i="0" u="none" strike="noStrike" kern="1200" cap="none" spc="0" normalizeH="0" baseline="0" noProof="0" dirty="0">
                <a:ln>
                  <a:noFill/>
                </a:ln>
                <a:solidFill>
                  <a:prstClr val="black"/>
                </a:solidFill>
                <a:effectLst/>
                <a:uLnTx/>
                <a:uFillTx/>
                <a:latin typeface="+mn-lt"/>
                <a:ea typeface="+mn-ea"/>
                <a:cs typeface="+mn-cs"/>
              </a:rPr>
              <a:t> Guidelines are to be read in conjunction with the CBD Guidelines for incorporating biodiversity–related issues into the environmental impact assessment (EIA) legislation or process in strategic environmental assessment (SEA), which has been more recently revised to incorporate marine and coastal biodiversity considerations.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 innovative approach </a:t>
            </a:r>
            <a:r>
              <a:rPr kumimoji="0" lang="en-US" sz="1200" b="0" i="0" u="none" strike="noStrike" kern="1200" cap="none" spc="0" normalizeH="0" baseline="0" noProof="0" dirty="0" err="1">
                <a:ln>
                  <a:noFill/>
                </a:ln>
                <a:solidFill>
                  <a:prstClr val="black"/>
                </a:solidFill>
                <a:effectLst/>
                <a:uLnTx/>
                <a:uFillTx/>
                <a:latin typeface="+mn-lt"/>
                <a:ea typeface="+mn-ea"/>
                <a:cs typeface="+mn-cs"/>
              </a:rPr>
              <a:t>utilised</a:t>
            </a:r>
            <a:r>
              <a:rPr kumimoji="0" lang="en-US" sz="1200" b="0" i="0" u="none" strike="noStrike" kern="1200" cap="none" spc="0" normalizeH="0" baseline="0" noProof="0" dirty="0">
                <a:ln>
                  <a:noFill/>
                </a:ln>
                <a:solidFill>
                  <a:prstClr val="black"/>
                </a:solidFill>
                <a:effectLst/>
                <a:uLnTx/>
                <a:uFillTx/>
                <a:latin typeface="+mn-lt"/>
                <a:ea typeface="+mn-ea"/>
                <a:cs typeface="+mn-cs"/>
              </a:rPr>
              <a:t> by both the </a:t>
            </a:r>
            <a:r>
              <a:rPr kumimoji="0" lang="en-GB" sz="1200" b="0" i="0" u="none" strike="noStrike" kern="1200" cap="none" spc="0" normalizeH="0" baseline="0" noProof="0" dirty="0" err="1">
                <a:ln>
                  <a:noFill/>
                </a:ln>
                <a:solidFill>
                  <a:prstClr val="black"/>
                </a:solidFill>
                <a:effectLst/>
                <a:uLnTx/>
                <a:uFillTx/>
                <a:latin typeface="+mn-lt"/>
                <a:ea typeface="+mn-ea"/>
                <a:cs typeface="+mn-cs"/>
              </a:rPr>
              <a:t>Akwé</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Kon</a:t>
            </a:r>
            <a:r>
              <a:rPr kumimoji="0" lang="en-US" sz="1200" b="0" i="0" u="none" strike="noStrike" kern="1200" cap="none" spc="0" normalizeH="0" baseline="0" noProof="0" dirty="0">
                <a:ln>
                  <a:noFill/>
                </a:ln>
                <a:solidFill>
                  <a:prstClr val="black"/>
                </a:solidFill>
                <a:effectLst/>
                <a:uLnTx/>
                <a:uFillTx/>
                <a:latin typeface="+mn-lt"/>
                <a:ea typeface="+mn-ea"/>
                <a:cs typeface="+mn-cs"/>
              </a:rPr>
              <a:t> Guidelines and the Marine and Coastal EIA/SEA Guidelines is the incorporation of ecosystem services concept. While the </a:t>
            </a:r>
            <a:r>
              <a:rPr kumimoji="0" lang="en-GB" sz="1200" b="0" i="0" u="none" strike="noStrike" kern="1200" cap="none" spc="0" normalizeH="0" baseline="0" noProof="0" dirty="0" err="1">
                <a:ln>
                  <a:noFill/>
                </a:ln>
                <a:solidFill>
                  <a:prstClr val="black"/>
                </a:solidFill>
                <a:effectLst/>
                <a:uLnTx/>
                <a:uFillTx/>
                <a:latin typeface="+mn-lt"/>
                <a:ea typeface="+mn-ea"/>
                <a:cs typeface="+mn-cs"/>
              </a:rPr>
              <a:t>Akwé</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Kon</a:t>
            </a:r>
            <a:r>
              <a:rPr kumimoji="0" lang="en-US" sz="1200" b="0" i="0" u="none" strike="noStrike" kern="1200" cap="none" spc="0" normalizeH="0" baseline="0" noProof="0" dirty="0">
                <a:ln>
                  <a:noFill/>
                </a:ln>
                <a:solidFill>
                  <a:prstClr val="black"/>
                </a:solidFill>
                <a:effectLst/>
                <a:uLnTx/>
                <a:uFillTx/>
                <a:latin typeface="+mn-lt"/>
                <a:ea typeface="+mn-ea"/>
                <a:cs typeface="+mn-cs"/>
              </a:rPr>
              <a:t> Guidelines do not use this terminology per se, they suggest undertaking “economic valuation of cultural resources” as part of the screening phase of cultural impact assessments. The Marine and Coastal EIA/SEA Guidelines are more explicit and call for efforts to be made in the incorporation of latest work on ecosystem services and values. They also recommend that in the screening phase of the proposed project or activity questions concerning the risk of ecosystem services of scientific/ecological value, or of cultural value be investigated. However, given the limited knowledge regarding ecosystem functions and scientific constraints regarding marine ecosystem services scalability, they recommend making use of the information contained in the EBSA descriptions for the purpose of assessing those impacts on ecosystem services.  Furthermore, the Guidelines connects EBSAs and vulnerable marine ecosystems (VMEs) to ecosystem services, especially regulating and supporting services in a number of instances. The guidelines contain indicative list of screening criteria to be further elaborated at the national level, recommending that EIAs be mandatory for activities in MPAs, EBSAs, VMEs, ecological corridors, areas known to provide important ecosystem services. A long (indicative) list of ecosystem services is provided in Annex III of the Guidelines.  On this basis, industrial fishing activities that could affect the ecosystem services that small-fishing communities depend upon should then trigger an EIA if states decides to incorporate this guidance into their own legislation. The identification of these areas important for ecosystem services can be facilitated by the description of EBSAs and VMEs as well as traditional knowledge.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To ensure long-term sustainability of the resources and of the livelihoods dependent on these resources, we argue that in addition to human rights impact assessments, large-scale fisheries (object of fishing agreements or not) could  be subject to environmental impact assessments, and only authorized to proceed if significant adverse impacts are not likely to occur on the marine ecosystems and associated services. In assessing the impacts of large-scale fisheries, it is important to also take into account cumulative effects of existing activities or impacts such as climate change and ocean acidification impacts. Such an approach to comprehensive EIAs is consistent with UNFSA, Art. 5, SDG 13 (climate change), SDG 14.3 (ocean acidification), Aichi Biodiversity Target 10 (climate change and ocean acidification), </a:t>
            </a:r>
            <a:r>
              <a:rPr kumimoji="0" lang="en-GB" sz="1200" b="0" i="0" u="none" strike="noStrike" kern="1200" cap="none" spc="0" normalizeH="0" baseline="0" noProof="0" dirty="0">
                <a:ln>
                  <a:noFill/>
                </a:ln>
                <a:solidFill>
                  <a:prstClr val="black"/>
                </a:solidFill>
                <a:effectLst/>
                <a:uLnTx/>
                <a:uFillTx/>
                <a:latin typeface="+mn-lt"/>
                <a:ea typeface="+mn-ea"/>
                <a:cs typeface="+mn-cs"/>
              </a:rPr>
              <a:t>CBD EIA/SEA Revised Voluntary Guidelines</a:t>
            </a:r>
            <a:r>
              <a:rPr kumimoji="0" lang="en-US" sz="1200" b="0" i="0" u="none" strike="noStrike" kern="1200" cap="none" spc="0" normalizeH="0" baseline="0" noProof="0" dirty="0">
                <a:ln>
                  <a:noFill/>
                </a:ln>
                <a:solidFill>
                  <a:prstClr val="black"/>
                </a:solidFill>
                <a:effectLst/>
                <a:uLnTx/>
                <a:uFillTx/>
                <a:latin typeface="+mn-lt"/>
                <a:ea typeface="+mn-ea"/>
                <a:cs typeface="+mn-cs"/>
              </a:rPr>
              <a:t>, among others.  Therefore, it could also contribute towards the achievement of relevant SDGs, including those mentioned above (SDGs 1, 2, 4, 13, 14 and 17), and potentially SDGs 3 (on well-being), 10 (reduced inequalities), 12 (responsible production), and 16 (peace, justice and reduced inequalities). Such connections require further research.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 FAO TECHNICAL GUIDELINES FOR RESPONSIBLE FISHERIES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prstClr val="black"/>
                </a:solidFill>
                <a:effectLst/>
                <a:uLnTx/>
                <a:uFillTx/>
                <a:latin typeface="+mn-lt"/>
                <a:ea typeface="+mn-ea"/>
                <a:cs typeface="+mn-cs"/>
              </a:rPr>
              <a:t>4 </a:t>
            </a:r>
            <a:r>
              <a:rPr kumimoji="0" lang="hu-HU" sz="1200" b="1" i="0" u="none" strike="noStrike" kern="1200" cap="none" spc="0" normalizeH="0" baseline="0" noProof="0" dirty="0" err="1">
                <a:ln>
                  <a:noFill/>
                </a:ln>
                <a:solidFill>
                  <a:prstClr val="black"/>
                </a:solidFill>
                <a:effectLst/>
                <a:uLnTx/>
                <a:uFillTx/>
                <a:latin typeface="+mn-lt"/>
                <a:ea typeface="+mn-ea"/>
                <a:cs typeface="+mn-cs"/>
              </a:rPr>
              <a:t>Suppl</a:t>
            </a:r>
            <a:r>
              <a:rPr kumimoji="0" lang="hu-HU" sz="1200" b="1" i="0" u="none" strike="noStrike" kern="1200" cap="none" spc="0" normalizeH="0" baseline="0" noProof="0" dirty="0">
                <a:ln>
                  <a:noFill/>
                </a:ln>
                <a:solidFill>
                  <a:prstClr val="black"/>
                </a:solidFill>
                <a:effectLst/>
                <a:uLnTx/>
                <a:uFillTx/>
                <a:latin typeface="+mn-lt"/>
                <a:ea typeface="+mn-ea"/>
                <a:cs typeface="+mn-cs"/>
              </a:rPr>
              <a:t>. 2, 2003 (EAF)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err="1">
                <a:ln>
                  <a:noFill/>
                </a:ln>
                <a:solidFill>
                  <a:prstClr val="black"/>
                </a:solidFill>
                <a:effectLst/>
                <a:uLnTx/>
                <a:uFillTx/>
                <a:latin typeface="+mn-lt"/>
                <a:ea typeface="+mn-ea"/>
                <a:cs typeface="+mn-cs"/>
              </a:rPr>
              <a:t>Strengths</a:t>
            </a:r>
            <a:r>
              <a:rPr kumimoji="0" lang="hu-HU" sz="1200" b="1" i="0" u="none" strike="noStrike" kern="1200" cap="none" spc="0" normalizeH="0" baseline="0" noProof="0" dirty="0">
                <a:ln>
                  <a:noFill/>
                </a:ln>
                <a:solidFill>
                  <a:prstClr val="black"/>
                </a:solidFill>
                <a:effectLst/>
                <a:uLnTx/>
                <a:uFillTx/>
                <a:latin typeface="+mn-lt"/>
                <a:ea typeface="+mn-ea"/>
                <a:cs typeface="+mn-cs"/>
              </a:rPr>
              <a:t> of </a:t>
            </a:r>
            <a:r>
              <a:rPr kumimoji="0" lang="hu-HU" sz="1200" b="1" i="0" u="none" strike="noStrike" kern="1200" cap="none" spc="0" normalizeH="0" baseline="0" noProof="0" dirty="0" err="1">
                <a:ln>
                  <a:noFill/>
                </a:ln>
                <a:solidFill>
                  <a:prstClr val="black"/>
                </a:solidFill>
                <a:effectLst/>
                <a:uLnTx/>
                <a:uFillTx/>
                <a:latin typeface="+mn-lt"/>
                <a:ea typeface="+mn-ea"/>
                <a:cs typeface="+mn-cs"/>
              </a:rPr>
              <a:t>incorporating</a:t>
            </a:r>
            <a:r>
              <a:rPr kumimoji="0" lang="hu-HU" sz="1200" b="1" i="0" u="none" strike="noStrike" kern="1200" cap="none" spc="0" normalizeH="0" baseline="0" noProof="0" dirty="0">
                <a:ln>
                  <a:noFill/>
                </a:ln>
                <a:solidFill>
                  <a:prstClr val="black"/>
                </a:solidFill>
                <a:effectLst/>
                <a:uLnTx/>
                <a:uFillTx/>
                <a:latin typeface="+mn-lt"/>
                <a:ea typeface="+mn-ea"/>
                <a:cs typeface="+mn-cs"/>
              </a:rPr>
              <a:t> ES </a:t>
            </a:r>
            <a:r>
              <a:rPr kumimoji="0" lang="hu-HU" sz="1200" b="1" i="0" u="none" strike="noStrike" kern="1200" cap="none" spc="0" normalizeH="0" baseline="0" noProof="0" dirty="0" err="1">
                <a:ln>
                  <a:noFill/>
                </a:ln>
                <a:solidFill>
                  <a:prstClr val="black"/>
                </a:solidFill>
                <a:effectLst/>
                <a:uLnTx/>
                <a:uFillTx/>
                <a:latin typeface="+mn-lt"/>
                <a:ea typeface="+mn-ea"/>
                <a:cs typeface="+mn-cs"/>
              </a:rPr>
              <a:t>into</a:t>
            </a:r>
            <a:r>
              <a:rPr kumimoji="0" lang="hu-HU" sz="1200" b="1" i="0" u="none" strike="noStrike" kern="1200" cap="none" spc="0" normalizeH="0" baseline="0" noProof="0" dirty="0">
                <a:ln>
                  <a:noFill/>
                </a:ln>
                <a:solidFill>
                  <a:prstClr val="black"/>
                </a:solidFill>
                <a:effectLst/>
                <a:uLnTx/>
                <a:uFillTx/>
                <a:latin typeface="+mn-lt"/>
                <a:ea typeface="+mn-ea"/>
                <a:cs typeface="+mn-cs"/>
              </a:rPr>
              <a:t> </a:t>
            </a:r>
            <a:r>
              <a:rPr kumimoji="0" lang="hu-HU" sz="1200" b="1" i="0" u="none" strike="noStrike" kern="1200" cap="none" spc="0" normalizeH="0" baseline="0" noProof="0" dirty="0" err="1">
                <a:ln>
                  <a:noFill/>
                </a:ln>
                <a:solidFill>
                  <a:prstClr val="black"/>
                </a:solidFill>
                <a:effectLst/>
                <a:uLnTx/>
                <a:uFillTx/>
                <a:latin typeface="+mn-lt"/>
                <a:ea typeface="+mn-ea"/>
                <a:cs typeface="+mn-cs"/>
              </a:rPr>
              <a:t>SEAs</a:t>
            </a:r>
            <a:r>
              <a:rPr kumimoji="0" lang="hu-HU" sz="1200" b="1" i="0" u="none" strike="noStrike" kern="1200" cap="none" spc="0" normalizeH="0" baseline="0" noProof="0" dirty="0">
                <a:ln>
                  <a:noFill/>
                </a:ln>
                <a:solidFill>
                  <a:prstClr val="black"/>
                </a:solidFill>
                <a:effectLst/>
                <a:uLnTx/>
                <a:uFillTx/>
                <a:latin typeface="+mn-lt"/>
                <a:ea typeface="+mn-ea"/>
                <a:cs typeface="+mn-cs"/>
              </a:rPr>
              <a:t>/</a:t>
            </a:r>
            <a:r>
              <a:rPr kumimoji="0" lang="hu-HU" sz="1200" b="1" i="0" u="none" strike="noStrike" kern="1200" cap="none" spc="0" normalizeH="0" baseline="0" noProof="0" dirty="0" err="1">
                <a:ln>
                  <a:noFill/>
                </a:ln>
                <a:solidFill>
                  <a:prstClr val="black"/>
                </a:solidFill>
                <a:effectLst/>
                <a:uLnTx/>
                <a:uFillTx/>
                <a:latin typeface="+mn-lt"/>
                <a:ea typeface="+mn-ea"/>
                <a:cs typeface="+mn-cs"/>
              </a:rPr>
              <a:t>EIAs</a:t>
            </a:r>
            <a:r>
              <a:rPr kumimoji="0" lang="hu-HU" sz="1200" b="1" i="0" u="none" strike="noStrike" kern="1200" cap="none" spc="0" normalizeH="0" baseline="0" noProof="0" dirty="0">
                <a:ln>
                  <a:noFill/>
                </a:ln>
                <a:solidFill>
                  <a:prstClr val="black"/>
                </a:solidFill>
                <a:effectLst/>
                <a:uLnTx/>
                <a:uFillTx/>
                <a:latin typeface="+mn-lt"/>
                <a:ea typeface="+mn-ea"/>
                <a:cs typeface="+mn-cs"/>
              </a:rPr>
              <a:t> </a:t>
            </a:r>
            <a:r>
              <a:rPr kumimoji="0" lang="hu-HU" sz="1200" b="1" i="0" u="none" strike="noStrike" kern="1200" cap="none" spc="0" normalizeH="0" baseline="0" noProof="0" dirty="0" err="1">
                <a:ln>
                  <a:noFill/>
                </a:ln>
                <a:solidFill>
                  <a:prstClr val="black"/>
                </a:solidFill>
                <a:effectLst/>
                <a:uLnTx/>
                <a:uFillTx/>
                <a:latin typeface="+mn-lt"/>
                <a:ea typeface="+mn-ea"/>
                <a:cs typeface="+mn-cs"/>
              </a:rPr>
              <a:t>identified</a:t>
            </a:r>
            <a:r>
              <a:rPr kumimoji="0" lang="hu-HU" sz="1200" b="1" i="0" u="none" strike="noStrike" kern="1200" cap="none" spc="0" normalizeH="0" baseline="0" noProof="0" dirty="0">
                <a:ln>
                  <a:noFill/>
                </a:ln>
                <a:solidFill>
                  <a:prstClr val="black"/>
                </a:solidFill>
                <a:effectLst/>
                <a:uLnTx/>
                <a:uFillTx/>
                <a:latin typeface="+mn-lt"/>
                <a:ea typeface="+mn-ea"/>
                <a:cs typeface="+mn-cs"/>
              </a:rPr>
              <a:t> in </a:t>
            </a:r>
            <a:r>
              <a:rPr kumimoji="0" lang="hu-HU" sz="1200" b="1" i="0" u="none" strike="noStrike" kern="1200" cap="none" spc="0" normalizeH="0" baseline="0" noProof="0" dirty="0" err="1">
                <a:ln>
                  <a:noFill/>
                </a:ln>
                <a:solidFill>
                  <a:prstClr val="black"/>
                </a:solidFill>
                <a:effectLst/>
                <a:uLnTx/>
                <a:uFillTx/>
                <a:latin typeface="+mn-lt"/>
                <a:ea typeface="+mn-ea"/>
                <a:cs typeface="+mn-cs"/>
              </a:rPr>
              <a:t>literature</a:t>
            </a:r>
            <a:r>
              <a:rPr kumimoji="0" lang="hu-HU"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Ecosystem services is an integrating concept which instead of dealing with discrete environmental ‘topics’ considers bundles of services that flow from the environment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Stakeholders and the public are well placed to engage with this alternative description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Ecosystem services may be of particular value where there are clear conflicts between traditional environmental and economic arguments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Incorporating ecosystem services into environmental assessment helps practitioners and decision-makers to reflect on the impact of the environment on their plan, </a:t>
            </a:r>
            <a:r>
              <a:rPr kumimoji="0" lang="en-US" sz="1200" b="0" i="0" u="none" strike="noStrike" kern="1200" cap="none" spc="0" normalizeH="0" baseline="0" noProof="0" dirty="0" err="1">
                <a:ln>
                  <a:noFill/>
                </a:ln>
                <a:solidFill>
                  <a:prstClr val="black"/>
                </a:solidFill>
                <a:effectLst/>
                <a:uLnTx/>
                <a:uFillTx/>
                <a:latin typeface="+mn-lt"/>
                <a:ea typeface="+mn-ea"/>
                <a:cs typeface="+mn-cs"/>
              </a:rPr>
              <a:t>programme</a:t>
            </a:r>
            <a:r>
              <a:rPr kumimoji="0" lang="en-US" sz="1200" b="0" i="0" u="none" strike="noStrike" kern="1200" cap="none" spc="0" normalizeH="0" baseline="0" noProof="0" dirty="0">
                <a:ln>
                  <a:noFill/>
                </a:ln>
                <a:solidFill>
                  <a:prstClr val="black"/>
                </a:solidFill>
                <a:effectLst/>
                <a:uLnTx/>
                <a:uFillTx/>
                <a:latin typeface="+mn-lt"/>
                <a:ea typeface="+mn-ea"/>
                <a:cs typeface="+mn-cs"/>
              </a:rPr>
              <a:t> or project rather than just vice versa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Weaknesses: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complexity of ecosystem services as a concept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contested nature of ecosystem service valuation may not be robust enough for environmental assessment which operates within a legal framework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Doing comprehensive ecosystem service assessment is potentially very resource intensive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GB" sz="1200" kern="1200" dirty="0">
                <a:solidFill>
                  <a:schemeClr val="tx1"/>
                </a:solidFill>
                <a:effectLst/>
                <a:latin typeface="+mn-lt"/>
                <a:ea typeface="+mn-ea"/>
                <a:cs typeface="+mn-cs"/>
              </a:rPr>
              <a:t>- Impact assessment is a very important element in bringing together ecosystem services valuation, poverty, human rights and environmental issues partly arising from the UN Special Rapporteur on the Right to Food.</a:t>
            </a:r>
            <a:endParaRPr lang="en-US" sz="1200" kern="1200" dirty="0">
              <a:solidFill>
                <a:schemeClr val="tx1"/>
              </a:solidFill>
              <a:effectLst/>
              <a:latin typeface="+mn-lt"/>
              <a:ea typeface="+mn-ea"/>
              <a:cs typeface="+mn-cs"/>
            </a:endParaRPr>
          </a:p>
          <a:p>
            <a:pPr marL="171450" indent="-171450">
              <a:buFontTx/>
              <a:buChar char="-"/>
            </a:pPr>
            <a:r>
              <a:rPr lang="en-GB" sz="1200" kern="1200" dirty="0">
                <a:solidFill>
                  <a:schemeClr val="tx1"/>
                </a:solidFill>
                <a:effectLst/>
                <a:latin typeface="+mn-lt"/>
                <a:ea typeface="+mn-ea"/>
                <a:cs typeface="+mn-cs"/>
              </a:rPr>
              <a:t>The project has led to original thinking around justice and institutions, partnerships, sharing data and experience, and building capacity.  A key issue is decision-making, who decides where to give priority?  There is a need to cement the linkages.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There is not enough work done on valuation of ES, particularly non-provisioning services, which would contribute to make impact assessments more fit for the purposes of assessing also different dimensions of poverty.  Ecosystem services can help to connect the dots.</a:t>
            </a: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sz="1200" kern="1200" dirty="0">
                <a:solidFill>
                  <a:schemeClr val="tx1"/>
                </a:solidFill>
                <a:effectLst/>
                <a:latin typeface="+mn-lt"/>
                <a:ea typeface="+mn-ea"/>
                <a:cs typeface="+mn-cs"/>
              </a:rPr>
              <a:t>Chennai Guidance for the Integration of Biodiversity and Poverty Eradication, explicitly promotes the integration of biodiversity and ecosystem services and functions into poverty eradication and development strategies, initiatives and processes at all levels.</a:t>
            </a:r>
          </a:p>
          <a:p>
            <a:r>
              <a:rPr lang="en-US" sz="1200" kern="1200" dirty="0">
                <a:solidFill>
                  <a:schemeClr val="tx1"/>
                </a:solidFill>
                <a:effectLst/>
                <a:latin typeface="+mn-lt"/>
                <a:ea typeface="+mn-ea"/>
                <a:cs typeface="+mn-cs"/>
              </a:rPr>
              <a:t>CBD, Decision XII/5. </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Knowing the limits of and the potential of fisheries productivity in a given area, even in data-poor situations, can help decision-makers and communities identify the appropriate choices (or trade-offs) among ecosystem services (e.g. specific stocks) without compromising ‘safe ecological levels.’ This should be at the heart of the required paradigm shift in fisheries governance. This argument supports our previous findings about the urgent need to fill gaps in marine ecosystem services research identified in our science-policy report.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NAFO, SC WGESA (2013) Roadmap to EAF. </a:t>
            </a: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dirty="0">
              <a:ln>
                <a:noFill/>
              </a:ln>
              <a:solidFill>
                <a:prstClr val="black"/>
              </a:solidFill>
              <a:effectLst/>
              <a:uLnTx/>
              <a:uFillTx/>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0D31FDE-C885-41F0-A78D-DC97055A0EA7}" type="slidenum">
              <a:rPr lang="en-GB" smtClean="0"/>
              <a:t>30</a:t>
            </a:fld>
            <a:endParaRPr lang="en-GB"/>
          </a:p>
        </p:txBody>
      </p:sp>
    </p:spTree>
    <p:extLst>
      <p:ext uri="{BB962C8B-B14F-4D97-AF65-F5344CB8AC3E}">
        <p14:creationId xmlns:p14="http://schemas.microsoft.com/office/powerpoint/2010/main" val="111853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dirty="0"/>
          </a:p>
        </p:txBody>
      </p:sp>
      <p:sp>
        <p:nvSpPr>
          <p:cNvPr id="53252" name="Slide Number Placeholder 3"/>
          <p:cNvSpPr>
            <a:spLocks noGrp="1"/>
          </p:cNvSpPr>
          <p:nvPr>
            <p:ph type="sldNum" sz="quarter" idx="5"/>
          </p:nvPr>
        </p:nvSpPr>
        <p:spPr>
          <a:noFill/>
        </p:spPr>
        <p:txBody>
          <a:bodyPr/>
          <a:lstStyle/>
          <a:p>
            <a:fld id="{FAF7FD05-4C35-4C9A-83EC-A837E943ADDC}" type="slidenum">
              <a:rPr lang="en-US" smtClean="0"/>
              <a:pPr/>
              <a:t>5</a:t>
            </a:fld>
            <a:endParaRPr lang="en-US"/>
          </a:p>
        </p:txBody>
      </p:sp>
    </p:spTree>
    <p:extLst>
      <p:ext uri="{BB962C8B-B14F-4D97-AF65-F5344CB8AC3E}">
        <p14:creationId xmlns:p14="http://schemas.microsoft.com/office/powerpoint/2010/main" val="118399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Figure 7. Synergies amongst anthropogenic impacts on deep-sea habitats. The lines link impacts that, when found together, have a synergistic effect on habitats or faunal communities. The lines are </a:t>
            </a:r>
            <a:r>
              <a:rPr lang="en-US" sz="1200" kern="1200" dirty="0" err="1">
                <a:solidFill>
                  <a:schemeClr val="tx1"/>
                </a:solidFill>
                <a:latin typeface="+mn-lt"/>
                <a:ea typeface="+mn-ea"/>
                <a:cs typeface="+mn-cs"/>
              </a:rPr>
              <a:t>colour</a:t>
            </a:r>
            <a:r>
              <a:rPr lang="en-US" sz="1200" kern="1200" dirty="0">
                <a:solidFill>
                  <a:schemeClr val="tx1"/>
                </a:solidFill>
                <a:latin typeface="+mn-lt"/>
                <a:ea typeface="+mn-ea"/>
                <a:cs typeface="+mn-cs"/>
              </a:rPr>
              <a:t> coded, indicating the direction of the synergy. LLRW, low-level radioactive waste; CFCs, chlorofluorocarbons; PAHs, polycyclic aromatic hydrocarbons.</a:t>
            </a:r>
            <a:br>
              <a:rPr lang="en-US" sz="1200" kern="1200" dirty="0">
                <a:solidFill>
                  <a:schemeClr val="tx1"/>
                </a:solidFill>
                <a:latin typeface="+mn-lt"/>
                <a:ea typeface="+mn-ea"/>
                <a:cs typeface="+mn-cs"/>
              </a:rPr>
            </a:br>
            <a:r>
              <a:rPr lang="en-US" sz="1200" kern="1200" dirty="0">
                <a:solidFill>
                  <a:schemeClr val="tx1"/>
                </a:solidFill>
                <a:latin typeface="+mn-lt"/>
                <a:ea typeface="+mn-ea"/>
                <a:cs typeface="+mn-cs"/>
              </a:rPr>
              <a:t>doi:10.1371/journal.pone.0022588.g007 </a:t>
            </a:r>
            <a:endParaRPr lang="en-US" dirty="0"/>
          </a:p>
          <a:p>
            <a:endParaRPr lang="en-US" dirty="0"/>
          </a:p>
        </p:txBody>
      </p:sp>
      <p:sp>
        <p:nvSpPr>
          <p:cNvPr id="4" name="Slide Number Placeholder 3"/>
          <p:cNvSpPr>
            <a:spLocks noGrp="1"/>
          </p:cNvSpPr>
          <p:nvPr>
            <p:ph type="sldNum" sz="quarter" idx="10"/>
          </p:nvPr>
        </p:nvSpPr>
        <p:spPr/>
        <p:txBody>
          <a:bodyPr/>
          <a:lstStyle/>
          <a:p>
            <a:fld id="{5E278F2D-9DE7-E246-B2B4-E28FE41201B3}" type="slidenum">
              <a:rPr lang="en-US"/>
              <a:pPr/>
              <a:t>7</a:t>
            </a:fld>
            <a:endParaRPr lang="en-US" dirty="0"/>
          </a:p>
        </p:txBody>
      </p:sp>
    </p:spTree>
    <p:extLst>
      <p:ext uri="{BB962C8B-B14F-4D97-AF65-F5344CB8AC3E}">
        <p14:creationId xmlns:p14="http://schemas.microsoft.com/office/powerpoint/2010/main" val="3160878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 13 Mainstreaming decisions</a:t>
            </a:r>
          </a:p>
        </p:txBody>
      </p:sp>
      <p:sp>
        <p:nvSpPr>
          <p:cNvPr id="4" name="Slide Number Placeholder 3"/>
          <p:cNvSpPr>
            <a:spLocks noGrp="1"/>
          </p:cNvSpPr>
          <p:nvPr>
            <p:ph type="sldNum" sz="quarter" idx="10"/>
          </p:nvPr>
        </p:nvSpPr>
        <p:spPr/>
        <p:txBody>
          <a:bodyPr/>
          <a:lstStyle/>
          <a:p>
            <a:fld id="{736F28F3-DCBA-4D64-AEF4-BD6A150282BB}" type="slidenum">
              <a:rPr lang="en-GB" smtClean="0"/>
              <a:t>8</a:t>
            </a:fld>
            <a:endParaRPr lang="en-GB"/>
          </a:p>
        </p:txBody>
      </p:sp>
    </p:spTree>
    <p:extLst>
      <p:ext uri="{BB962C8B-B14F-4D97-AF65-F5344CB8AC3E}">
        <p14:creationId xmlns:p14="http://schemas.microsoft.com/office/powerpoint/2010/main" val="1090488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F28F3-DCBA-4D64-AEF4-BD6A150282BB}" type="slidenum">
              <a:rPr lang="en-GB" smtClean="0"/>
              <a:t>9</a:t>
            </a:fld>
            <a:endParaRPr lang="en-GB"/>
          </a:p>
        </p:txBody>
      </p:sp>
    </p:spTree>
    <p:extLst>
      <p:ext uri="{BB962C8B-B14F-4D97-AF65-F5344CB8AC3E}">
        <p14:creationId xmlns:p14="http://schemas.microsoft.com/office/powerpoint/2010/main" val="481582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Are there minimum requirements for conducting EIAs?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6F28F3-DCBA-4D64-AEF4-BD6A150282BB}" type="slidenum">
              <a:rPr lang="en-GB" smtClean="0"/>
              <a:t>12</a:t>
            </a:fld>
            <a:endParaRPr lang="en-GB"/>
          </a:p>
        </p:txBody>
      </p:sp>
    </p:spTree>
    <p:extLst>
      <p:ext uri="{BB962C8B-B14F-4D97-AF65-F5344CB8AC3E}">
        <p14:creationId xmlns:p14="http://schemas.microsoft.com/office/powerpoint/2010/main" val="3027028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Article 24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Thresholds and criteria for environmental impact assessments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Alt.1 </a:t>
            </a:r>
          </a:p>
          <a:p>
            <a:r>
              <a:rPr lang="en-GB" sz="1200" kern="1200" dirty="0">
                <a:solidFill>
                  <a:schemeClr val="tx1"/>
                </a:solidFill>
                <a:effectLst/>
                <a:latin typeface="+mn-lt"/>
                <a:ea typeface="+mn-ea"/>
                <a:cs typeface="+mn-cs"/>
              </a:rPr>
              <a:t>1. When States have reasonable grounds for believing that planned activities under their jurisdiction or control [may cause substantial pollution of or significant and harmful changes to] [are likely to have more than a minor or transitory effect on] the marine environment [in areas beyond national jurisdiction], they shall, [individually or collectively,] as far as practicable, [assess the potential effects of such activities on the marine environment] [ensure that the potential effects of such activities on the marine environment are assessed].] </a:t>
            </a:r>
          </a:p>
          <a:p>
            <a:r>
              <a:rPr lang="en-GB" sz="1200" kern="1200" dirty="0">
                <a:solidFill>
                  <a:schemeClr val="tx1"/>
                </a:solidFill>
                <a:effectLst/>
                <a:latin typeface="+mn-lt"/>
                <a:ea typeface="+mn-ea"/>
                <a:cs typeface="+mn-cs"/>
              </a:rPr>
              <a:t>[1. Alt.2 </a:t>
            </a:r>
          </a:p>
          <a:p>
            <a:r>
              <a:rPr lang="en-GB" sz="1200" kern="1200" dirty="0">
                <a:solidFill>
                  <a:schemeClr val="tx1"/>
                </a:solidFill>
                <a:effectLst/>
                <a:latin typeface="+mn-lt"/>
                <a:ea typeface="+mn-ea"/>
                <a:cs typeface="+mn-cs"/>
              </a:rPr>
              <a:t>1. When States Parties have reasonable grounds for believing that planned activities under their jurisdiction or control: </a:t>
            </a:r>
          </a:p>
          <a:p>
            <a:r>
              <a:rPr lang="en-GB" sz="1200" kern="1200" dirty="0">
                <a:solidFill>
                  <a:schemeClr val="tx1"/>
                </a:solidFill>
                <a:effectLst/>
                <a:latin typeface="+mn-lt"/>
                <a:ea typeface="+mn-ea"/>
                <a:cs typeface="+mn-cs"/>
              </a:rPr>
              <a:t>(a) Are likely to have more than a minor or transitory effect on the marine environment, they shall conduct an environmental impact assessment on the potential effects of such activities on the marine environment in the manner provided in this Part; </a:t>
            </a:r>
          </a:p>
          <a:p>
            <a:r>
              <a:rPr lang="en-GB" sz="1200" kern="1200" dirty="0">
                <a:solidFill>
                  <a:schemeClr val="tx1"/>
                </a:solidFill>
                <a:effectLst/>
                <a:latin typeface="+mn-lt"/>
                <a:ea typeface="+mn-ea"/>
                <a:cs typeface="+mn-cs"/>
              </a:rPr>
              <a:t>(b) May cause substantial pollution of or significant and harmful changes to the marine environment, they shall [conduct] [ensure that] a [full] [comprehensive] environmental impact assessment [is conducted] on the potential effects of such activities on the marine environment [and ecosystems] and shall submit the results of such assessments [for technical review] in the manner provided in this Part. </a:t>
            </a:r>
          </a:p>
          <a:p>
            <a:r>
              <a:rPr lang="en-GB" sz="1200" kern="1200" dirty="0">
                <a:solidFill>
                  <a:schemeClr val="tx1"/>
                </a:solidFill>
                <a:effectLst/>
                <a:latin typeface="+mn-lt"/>
                <a:ea typeface="+mn-ea"/>
                <a:cs typeface="+mn-cs"/>
              </a:rPr>
              <a:t>[2. Environmental impact assessments shall be conducted in accordance with the threshold and criteria [set out in this Part and as further elaborated upon pursuant to the procedure set out in paragraph […]] [, which shall be developed by the Scientific and Technical Body].]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Article 206</a:t>
            </a:r>
          </a:p>
          <a:p>
            <a:r>
              <a:rPr lang="en-US" sz="1200" kern="1200" dirty="0">
                <a:solidFill>
                  <a:schemeClr val="tx1"/>
                </a:solidFill>
                <a:effectLst/>
                <a:latin typeface="+mn-lt"/>
                <a:ea typeface="+mn-ea"/>
                <a:cs typeface="+mn-cs"/>
              </a:rPr>
              <a:t>Assessment of potential effects of activities</a:t>
            </a:r>
          </a:p>
          <a:p>
            <a:r>
              <a:rPr lang="en-US" sz="1200" kern="1200" dirty="0">
                <a:solidFill>
                  <a:schemeClr val="tx1"/>
                </a:solidFill>
                <a:effectLst/>
                <a:latin typeface="+mn-lt"/>
                <a:ea typeface="+mn-ea"/>
                <a:cs typeface="+mn-cs"/>
              </a:rPr>
              <a:t>When States have reasonable grounds for believing that planned</a:t>
            </a:r>
          </a:p>
          <a:p>
            <a:r>
              <a:rPr lang="en-US" sz="1200" kern="1200" dirty="0">
                <a:solidFill>
                  <a:schemeClr val="tx1"/>
                </a:solidFill>
                <a:effectLst/>
                <a:latin typeface="+mn-lt"/>
                <a:ea typeface="+mn-ea"/>
                <a:cs typeface="+mn-cs"/>
              </a:rPr>
              <a:t>activities under their jurisdiction or control may cause substantial pollution</a:t>
            </a:r>
          </a:p>
          <a:p>
            <a:r>
              <a:rPr lang="en-US" sz="1200" kern="1200" dirty="0">
                <a:solidFill>
                  <a:schemeClr val="tx1"/>
                </a:solidFill>
                <a:effectLst/>
                <a:latin typeface="+mn-lt"/>
                <a:ea typeface="+mn-ea"/>
                <a:cs typeface="+mn-cs"/>
              </a:rPr>
              <a:t>of or significant and harmful changes to the marine environment, they shall,</a:t>
            </a:r>
          </a:p>
          <a:p>
            <a:r>
              <a:rPr lang="en-US" sz="1200" kern="1200" dirty="0">
                <a:solidFill>
                  <a:schemeClr val="tx1"/>
                </a:solidFill>
                <a:effectLst/>
                <a:latin typeface="+mn-lt"/>
                <a:ea typeface="+mn-ea"/>
                <a:cs typeface="+mn-cs"/>
              </a:rPr>
              <a:t>as far as practicable, assess the potential effects of such activities on the</a:t>
            </a:r>
          </a:p>
          <a:p>
            <a:r>
              <a:rPr lang="en-US" sz="1200" kern="1200" dirty="0">
                <a:solidFill>
                  <a:schemeClr val="tx1"/>
                </a:solidFill>
                <a:effectLst/>
                <a:latin typeface="+mn-lt"/>
                <a:ea typeface="+mn-ea"/>
                <a:cs typeface="+mn-cs"/>
              </a:rPr>
              <a:t>marine environment and shall communicate reports of the results of such</a:t>
            </a:r>
          </a:p>
          <a:p>
            <a:r>
              <a:rPr lang="en-US" sz="1200" kern="1200" dirty="0">
                <a:solidFill>
                  <a:schemeClr val="tx1"/>
                </a:solidFill>
                <a:effectLst/>
                <a:latin typeface="+mn-lt"/>
                <a:ea typeface="+mn-ea"/>
                <a:cs typeface="+mn-cs"/>
              </a:rPr>
              <a:t>assessments in the manner provided in article 205.</a:t>
            </a:r>
          </a:p>
          <a:p>
            <a:endParaRPr lang="en-US" dirty="0"/>
          </a:p>
          <a:p>
            <a:r>
              <a:rPr lang="en-US" sz="1200" kern="1200" dirty="0">
                <a:solidFill>
                  <a:schemeClr val="tx1"/>
                </a:solidFill>
                <a:effectLst/>
                <a:latin typeface="+mn-lt"/>
                <a:ea typeface="+mn-ea"/>
                <a:cs typeface="+mn-cs"/>
              </a:rPr>
              <a:t> SECTION 4. MONITORING AND ENVIRONMENTAL</a:t>
            </a:r>
          </a:p>
          <a:p>
            <a:r>
              <a:rPr lang="en-US" sz="1200" kern="1200" dirty="0">
                <a:solidFill>
                  <a:schemeClr val="tx1"/>
                </a:solidFill>
                <a:effectLst/>
                <a:latin typeface="+mn-lt"/>
                <a:ea typeface="+mn-ea"/>
                <a:cs typeface="+mn-cs"/>
              </a:rPr>
              <a:t>ASSESSMENT</a:t>
            </a:r>
          </a:p>
          <a:p>
            <a:r>
              <a:rPr lang="en-US" sz="1200" kern="1200" dirty="0">
                <a:solidFill>
                  <a:schemeClr val="tx1"/>
                </a:solidFill>
                <a:effectLst/>
                <a:latin typeface="+mn-lt"/>
                <a:ea typeface="+mn-ea"/>
                <a:cs typeface="+mn-cs"/>
              </a:rPr>
              <a:t>Article 204</a:t>
            </a:r>
          </a:p>
          <a:p>
            <a:r>
              <a:rPr lang="en-US" sz="1200" kern="1200" dirty="0">
                <a:solidFill>
                  <a:schemeClr val="tx1"/>
                </a:solidFill>
                <a:effectLst/>
                <a:latin typeface="+mn-lt"/>
                <a:ea typeface="+mn-ea"/>
                <a:cs typeface="+mn-cs"/>
              </a:rPr>
              <a:t>Monitoring of the risks or effects of pollution</a:t>
            </a:r>
          </a:p>
          <a:p>
            <a:r>
              <a:rPr lang="en-US" sz="1200" kern="1200" dirty="0">
                <a:solidFill>
                  <a:schemeClr val="tx1"/>
                </a:solidFill>
                <a:effectLst/>
                <a:latin typeface="+mn-lt"/>
                <a:ea typeface="+mn-ea"/>
                <a:cs typeface="+mn-cs"/>
              </a:rPr>
              <a:t>1. States shall, consistent with the rights of other States, </a:t>
            </a:r>
            <a:r>
              <a:rPr lang="en-US" sz="1200" kern="1200" dirty="0" err="1">
                <a:solidFill>
                  <a:schemeClr val="tx1"/>
                </a:solidFill>
                <a:effectLst/>
                <a:latin typeface="+mn-lt"/>
                <a:ea typeface="+mn-ea"/>
                <a:cs typeface="+mn-cs"/>
              </a:rPr>
              <a:t>endeavour</a:t>
            </a:r>
            <a:r>
              <a:rPr lang="en-US" sz="1200" kern="1200" dirty="0">
                <a:solidFill>
                  <a:schemeClr val="tx1"/>
                </a:solidFill>
                <a:effectLst/>
                <a:latin typeface="+mn-lt"/>
                <a:ea typeface="+mn-ea"/>
                <a:cs typeface="+mn-cs"/>
              </a:rPr>
              <a:t>, as</a:t>
            </a:r>
          </a:p>
          <a:p>
            <a:r>
              <a:rPr lang="en-US" sz="1200" kern="1200" dirty="0">
                <a:solidFill>
                  <a:schemeClr val="tx1"/>
                </a:solidFill>
                <a:effectLst/>
                <a:latin typeface="+mn-lt"/>
                <a:ea typeface="+mn-ea"/>
                <a:cs typeface="+mn-cs"/>
              </a:rPr>
              <a:t>far as practicable, directly or through the competent international</a:t>
            </a:r>
          </a:p>
          <a:p>
            <a:r>
              <a:rPr lang="en-US" sz="1200" kern="1200" dirty="0">
                <a:solidFill>
                  <a:schemeClr val="tx1"/>
                </a:solidFill>
                <a:effectLst/>
                <a:latin typeface="+mn-lt"/>
                <a:ea typeface="+mn-ea"/>
                <a:cs typeface="+mn-cs"/>
              </a:rPr>
              <a:t>organizations, to observe, measure, evaluate and </a:t>
            </a:r>
            <a:r>
              <a:rPr lang="en-US" sz="1200" kern="1200" dirty="0" err="1">
                <a:solidFill>
                  <a:schemeClr val="tx1"/>
                </a:solidFill>
                <a:effectLst/>
                <a:latin typeface="+mn-lt"/>
                <a:ea typeface="+mn-ea"/>
                <a:cs typeface="+mn-cs"/>
              </a:rPr>
              <a:t>analyse</a:t>
            </a:r>
            <a:r>
              <a:rPr lang="en-US" sz="1200" kern="1200" dirty="0">
                <a:solidFill>
                  <a:schemeClr val="tx1"/>
                </a:solidFill>
                <a:effectLst/>
                <a:latin typeface="+mn-lt"/>
                <a:ea typeface="+mn-ea"/>
                <a:cs typeface="+mn-cs"/>
              </a:rPr>
              <a:t>, by recognized</a:t>
            </a:r>
          </a:p>
          <a:p>
            <a:r>
              <a:rPr lang="en-US" sz="1200" kern="1200" dirty="0">
                <a:solidFill>
                  <a:schemeClr val="tx1"/>
                </a:solidFill>
                <a:effectLst/>
                <a:latin typeface="+mn-lt"/>
                <a:ea typeface="+mn-ea"/>
                <a:cs typeface="+mn-cs"/>
              </a:rPr>
              <a:t>scientific methods, the risks or effects of pollution of the marine environment.</a:t>
            </a:r>
          </a:p>
          <a:p>
            <a:r>
              <a:rPr lang="en-US" sz="1200" kern="1200" dirty="0">
                <a:solidFill>
                  <a:schemeClr val="tx1"/>
                </a:solidFill>
                <a:effectLst/>
                <a:latin typeface="+mn-lt"/>
                <a:ea typeface="+mn-ea"/>
                <a:cs typeface="+mn-cs"/>
              </a:rPr>
              <a:t>2. In particular, States shall keep under surveillance the effects of any</a:t>
            </a:r>
          </a:p>
          <a:p>
            <a:r>
              <a:rPr lang="en-US" sz="1200" kern="1200" dirty="0">
                <a:solidFill>
                  <a:schemeClr val="tx1"/>
                </a:solidFill>
                <a:effectLst/>
                <a:latin typeface="+mn-lt"/>
                <a:ea typeface="+mn-ea"/>
                <a:cs typeface="+mn-cs"/>
              </a:rPr>
              <a:t>activities which they permit or in which they engage in order to determine</a:t>
            </a:r>
          </a:p>
          <a:p>
            <a:r>
              <a:rPr lang="en-US" sz="1200" kern="1200" dirty="0">
                <a:solidFill>
                  <a:schemeClr val="tx1"/>
                </a:solidFill>
                <a:effectLst/>
                <a:latin typeface="+mn-lt"/>
                <a:ea typeface="+mn-ea"/>
                <a:cs typeface="+mn-cs"/>
              </a:rPr>
              <a:t>whether these activities are likely to pollute the marine environment.</a:t>
            </a:r>
          </a:p>
          <a:p>
            <a:r>
              <a:rPr lang="en-US" sz="1200" kern="1200" dirty="0">
                <a:solidFill>
                  <a:schemeClr val="tx1"/>
                </a:solidFill>
                <a:effectLst/>
                <a:latin typeface="+mn-lt"/>
                <a:ea typeface="+mn-ea"/>
                <a:cs typeface="+mn-cs"/>
              </a:rPr>
              <a:t>Article 205</a:t>
            </a:r>
          </a:p>
          <a:p>
            <a:r>
              <a:rPr lang="en-US" sz="1200" kern="1200" dirty="0">
                <a:solidFill>
                  <a:schemeClr val="tx1"/>
                </a:solidFill>
                <a:effectLst/>
                <a:latin typeface="+mn-lt"/>
                <a:ea typeface="+mn-ea"/>
                <a:cs typeface="+mn-cs"/>
              </a:rPr>
              <a:t>Publication of reports</a:t>
            </a:r>
          </a:p>
          <a:p>
            <a:r>
              <a:rPr lang="en-US" sz="1200" kern="1200" dirty="0">
                <a:solidFill>
                  <a:schemeClr val="tx1"/>
                </a:solidFill>
                <a:effectLst/>
                <a:latin typeface="+mn-lt"/>
                <a:ea typeface="+mn-ea"/>
                <a:cs typeface="+mn-cs"/>
              </a:rPr>
              <a:t>States shall publish reports of the results obtained pursuant to article 204</a:t>
            </a:r>
          </a:p>
          <a:p>
            <a:r>
              <a:rPr lang="en-US" sz="1200" kern="1200" dirty="0">
                <a:solidFill>
                  <a:schemeClr val="tx1"/>
                </a:solidFill>
                <a:effectLst/>
                <a:latin typeface="+mn-lt"/>
                <a:ea typeface="+mn-ea"/>
                <a:cs typeface="+mn-cs"/>
              </a:rPr>
              <a:t>or provide such reports at appropriate intervals to the competent international</a:t>
            </a:r>
          </a:p>
          <a:p>
            <a:endParaRPr lang="en-US" dirty="0"/>
          </a:p>
          <a:p>
            <a:r>
              <a:rPr lang="en-US" b="1" dirty="0"/>
              <a:t>CBD:</a:t>
            </a:r>
          </a:p>
          <a:p>
            <a:r>
              <a:rPr lang="en-US" sz="1200" kern="1200" dirty="0">
                <a:solidFill>
                  <a:schemeClr val="tx1"/>
                </a:solidFill>
                <a:effectLst/>
                <a:latin typeface="+mn-lt"/>
                <a:ea typeface="+mn-ea"/>
                <a:cs typeface="+mn-cs"/>
              </a:rPr>
              <a:t>Article 14. Impact Assessment and Minimizing Adverse Impacts</a:t>
            </a:r>
          </a:p>
          <a:p>
            <a:r>
              <a:rPr lang="en-US" sz="1200" kern="1200" dirty="0">
                <a:solidFill>
                  <a:schemeClr val="tx1"/>
                </a:solidFill>
                <a:effectLst/>
                <a:latin typeface="+mn-lt"/>
                <a:ea typeface="+mn-ea"/>
                <a:cs typeface="+mn-cs"/>
              </a:rPr>
              <a:t>1. Each Contracting Party, as far as possible and as appropriate,</a:t>
            </a:r>
          </a:p>
          <a:p>
            <a:r>
              <a:rPr lang="en-US" sz="1200" kern="1200" dirty="0">
                <a:solidFill>
                  <a:schemeClr val="tx1"/>
                </a:solidFill>
                <a:effectLst/>
                <a:latin typeface="+mn-lt"/>
                <a:ea typeface="+mn-ea"/>
                <a:cs typeface="+mn-cs"/>
              </a:rPr>
              <a:t>shai1 :</a:t>
            </a:r>
          </a:p>
          <a:p>
            <a:r>
              <a:rPr lang="en-US" sz="1200" kern="1200" dirty="0">
                <a:solidFill>
                  <a:schemeClr val="tx1"/>
                </a:solidFill>
                <a:effectLst/>
                <a:latin typeface="+mn-lt"/>
                <a:ea typeface="+mn-ea"/>
                <a:cs typeface="+mn-cs"/>
              </a:rPr>
              <a:t>(a) Introduce appropriate procedures requiring environmental impact</a:t>
            </a:r>
          </a:p>
          <a:p>
            <a:r>
              <a:rPr lang="en-US" sz="1200" kern="1200" dirty="0">
                <a:solidFill>
                  <a:schemeClr val="tx1"/>
                </a:solidFill>
                <a:effectLst/>
                <a:latin typeface="+mn-lt"/>
                <a:ea typeface="+mn-ea"/>
                <a:cs typeface="+mn-cs"/>
              </a:rPr>
              <a:t>assessment of its proposed projects that are </a:t>
            </a:r>
            <a:r>
              <a:rPr lang="en-US" sz="1200" kern="1200" dirty="0" err="1">
                <a:solidFill>
                  <a:schemeClr val="tx1"/>
                </a:solidFill>
                <a:effectLst/>
                <a:latin typeface="+mn-lt"/>
                <a:ea typeface="+mn-ea"/>
                <a:cs typeface="+mn-cs"/>
              </a:rPr>
              <a:t>likeiy</a:t>
            </a:r>
            <a:r>
              <a:rPr lang="en-US" sz="1200" kern="1200" dirty="0">
                <a:solidFill>
                  <a:schemeClr val="tx1"/>
                </a:solidFill>
                <a:effectLst/>
                <a:latin typeface="+mn-lt"/>
                <a:ea typeface="+mn-ea"/>
                <a:cs typeface="+mn-cs"/>
              </a:rPr>
              <a:t> to have significant</a:t>
            </a:r>
          </a:p>
          <a:p>
            <a:r>
              <a:rPr lang="en-US" sz="1200" kern="1200" dirty="0">
                <a:solidFill>
                  <a:schemeClr val="tx1"/>
                </a:solidFill>
                <a:effectLst/>
                <a:latin typeface="+mn-lt"/>
                <a:ea typeface="+mn-ea"/>
                <a:cs typeface="+mn-cs"/>
              </a:rPr>
              <a:t>adverse effects on biological diversity with a view to avoiding or</a:t>
            </a:r>
          </a:p>
          <a:p>
            <a:r>
              <a:rPr lang="en-US" sz="1200" kern="1200" dirty="0">
                <a:solidFill>
                  <a:schemeClr val="tx1"/>
                </a:solidFill>
                <a:effectLst/>
                <a:latin typeface="+mn-lt"/>
                <a:ea typeface="+mn-ea"/>
                <a:cs typeface="+mn-cs"/>
              </a:rPr>
              <a:t>minimizing such effects and, where appropriate. allow for public</a:t>
            </a:r>
          </a:p>
          <a:p>
            <a:r>
              <a:rPr lang="en-US" sz="1200" kern="1200" dirty="0">
                <a:solidFill>
                  <a:schemeClr val="tx1"/>
                </a:solidFill>
                <a:effectLst/>
                <a:latin typeface="+mn-lt"/>
                <a:ea typeface="+mn-ea"/>
                <a:cs typeface="+mn-cs"/>
              </a:rPr>
              <a:t>participation in such procedures;</a:t>
            </a:r>
          </a:p>
          <a:p>
            <a:r>
              <a:rPr lang="en-US" sz="1200" kern="1200" dirty="0">
                <a:solidFill>
                  <a:schemeClr val="tx1"/>
                </a:solidFill>
                <a:effectLst/>
                <a:latin typeface="+mn-lt"/>
                <a:ea typeface="+mn-ea"/>
                <a:cs typeface="+mn-cs"/>
              </a:rPr>
              <a:t>(b) Introduce appropriate arrangements to ensure that the</a:t>
            </a:r>
          </a:p>
          <a:p>
            <a:r>
              <a:rPr lang="en-US" sz="1200" kern="1200" dirty="0">
                <a:solidFill>
                  <a:schemeClr val="tx1"/>
                </a:solidFill>
                <a:effectLst/>
                <a:latin typeface="+mn-lt"/>
                <a:ea typeface="+mn-ea"/>
                <a:cs typeface="+mn-cs"/>
              </a:rPr>
              <a:t>environmental consequences of its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and policies that are likely</a:t>
            </a:r>
          </a:p>
          <a:p>
            <a:r>
              <a:rPr lang="en-US" sz="1200" kern="1200" dirty="0">
                <a:solidFill>
                  <a:schemeClr val="tx1"/>
                </a:solidFill>
                <a:effectLst/>
                <a:latin typeface="+mn-lt"/>
                <a:ea typeface="+mn-ea"/>
                <a:cs typeface="+mn-cs"/>
              </a:rPr>
              <a:t>to have significant adverse impacts on biological diversity are duly</a:t>
            </a:r>
          </a:p>
          <a:p>
            <a:r>
              <a:rPr lang="en-US" sz="1200" kern="1200" dirty="0">
                <a:solidFill>
                  <a:schemeClr val="tx1"/>
                </a:solidFill>
                <a:effectLst/>
                <a:latin typeface="+mn-lt"/>
                <a:ea typeface="+mn-ea"/>
                <a:cs typeface="+mn-cs"/>
              </a:rPr>
              <a:t>taken into account:</a:t>
            </a:r>
          </a:p>
          <a:p>
            <a:r>
              <a:rPr lang="en-US" sz="1200" kern="1200" dirty="0">
                <a:solidFill>
                  <a:schemeClr val="tx1"/>
                </a:solidFill>
                <a:effectLst/>
                <a:latin typeface="+mn-lt"/>
                <a:ea typeface="+mn-ea"/>
                <a:cs typeface="+mn-cs"/>
              </a:rPr>
              <a:t>(c) Promote, on the basis of reciprocity, notification, exchange </a:t>
            </a:r>
            <a:r>
              <a:rPr lang="en-US" sz="1200" kern="1200" dirty="0" err="1">
                <a:solidFill>
                  <a:schemeClr val="tx1"/>
                </a:solidFill>
                <a:effectLst/>
                <a:latin typeface="+mn-lt"/>
                <a:ea typeface="+mn-ea"/>
                <a:cs typeface="+mn-cs"/>
              </a:rPr>
              <a:t>nf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information and consultation on activities under their jurisdiction or</a:t>
            </a:r>
          </a:p>
          <a:p>
            <a:r>
              <a:rPr lang="en-US" sz="1200" kern="1200" dirty="0">
                <a:solidFill>
                  <a:schemeClr val="tx1"/>
                </a:solidFill>
                <a:effectLst/>
                <a:latin typeface="+mn-lt"/>
                <a:ea typeface="+mn-ea"/>
                <a:cs typeface="+mn-cs"/>
              </a:rPr>
              <a:t>control which are likely to significantly affect adversely the biological</a:t>
            </a:r>
          </a:p>
          <a:p>
            <a:r>
              <a:rPr lang="en-US" sz="1200" kern="1200" dirty="0">
                <a:solidFill>
                  <a:schemeClr val="tx1"/>
                </a:solidFill>
                <a:effectLst/>
                <a:latin typeface="+mn-lt"/>
                <a:ea typeface="+mn-ea"/>
                <a:cs typeface="+mn-cs"/>
              </a:rPr>
              <a:t>diversity of other States or areas beyond the limits of national</a:t>
            </a:r>
          </a:p>
          <a:p>
            <a:r>
              <a:rPr lang="en-US" sz="1200" kern="1200" dirty="0">
                <a:solidFill>
                  <a:schemeClr val="tx1"/>
                </a:solidFill>
                <a:effectLst/>
                <a:latin typeface="+mn-lt"/>
                <a:ea typeface="+mn-ea"/>
                <a:cs typeface="+mn-cs"/>
              </a:rPr>
              <a:t>jurisdiction, by encouraging the conclusion of bilateral, regional or</a:t>
            </a:r>
          </a:p>
          <a:p>
            <a:r>
              <a:rPr lang="en-US" sz="1200" kern="1200" dirty="0">
                <a:solidFill>
                  <a:schemeClr val="tx1"/>
                </a:solidFill>
                <a:effectLst/>
                <a:latin typeface="+mn-lt"/>
                <a:ea typeface="+mn-ea"/>
                <a:cs typeface="+mn-cs"/>
              </a:rPr>
              <a:t>multilateral arrangements, as appropriate;</a:t>
            </a:r>
          </a:p>
          <a:p>
            <a:r>
              <a:rPr lang="en-US" sz="1200" kern="1200" dirty="0">
                <a:solidFill>
                  <a:schemeClr val="tx1"/>
                </a:solidFill>
                <a:effectLst/>
                <a:latin typeface="+mn-lt"/>
                <a:ea typeface="+mn-ea"/>
                <a:cs typeface="+mn-cs"/>
              </a:rPr>
              <a:t>(d) In the case of imminent or grave danger or damage, originating</a:t>
            </a:r>
          </a:p>
          <a:p>
            <a:r>
              <a:rPr lang="en-US" sz="1200" kern="1200" dirty="0">
                <a:solidFill>
                  <a:schemeClr val="tx1"/>
                </a:solidFill>
                <a:effectLst/>
                <a:latin typeface="+mn-lt"/>
                <a:ea typeface="+mn-ea"/>
                <a:cs typeface="+mn-cs"/>
              </a:rPr>
              <a:t>under its jurisdiction or control, to biological diversity within the</a:t>
            </a:r>
          </a:p>
          <a:p>
            <a:r>
              <a:rPr lang="en-US" sz="1200" kern="1200" dirty="0">
                <a:solidFill>
                  <a:schemeClr val="tx1"/>
                </a:solidFill>
                <a:effectLst/>
                <a:latin typeface="+mn-lt"/>
                <a:ea typeface="+mn-ea"/>
                <a:cs typeface="+mn-cs"/>
              </a:rPr>
              <a:t>area under jurisdiction of other States or in areas beyond the limits of</a:t>
            </a:r>
          </a:p>
          <a:p>
            <a:r>
              <a:rPr lang="en-US" sz="1200" kern="1200" dirty="0">
                <a:solidFill>
                  <a:schemeClr val="tx1"/>
                </a:solidFill>
                <a:effectLst/>
                <a:latin typeface="+mn-lt"/>
                <a:ea typeface="+mn-ea"/>
                <a:cs typeface="+mn-cs"/>
              </a:rPr>
              <a:t>national jurisdiction, notify immediately the potentially affected States</a:t>
            </a:r>
          </a:p>
          <a:p>
            <a:r>
              <a:rPr lang="en-US" sz="1200" kern="1200" dirty="0">
                <a:solidFill>
                  <a:schemeClr val="tx1"/>
                </a:solidFill>
                <a:effectLst/>
                <a:latin typeface="+mn-lt"/>
                <a:ea typeface="+mn-ea"/>
                <a:cs typeface="+mn-cs"/>
              </a:rPr>
              <a:t>of such danger or damage, as well as initiate action to prevent or</a:t>
            </a:r>
          </a:p>
          <a:p>
            <a:r>
              <a:rPr lang="en-US" sz="1200" kern="1200" dirty="0">
                <a:solidFill>
                  <a:schemeClr val="tx1"/>
                </a:solidFill>
                <a:effectLst/>
                <a:latin typeface="+mn-lt"/>
                <a:ea typeface="+mn-ea"/>
                <a:cs typeface="+mn-cs"/>
              </a:rPr>
              <a:t>minimize such danger or damage; and</a:t>
            </a:r>
          </a:p>
          <a:p>
            <a:r>
              <a:rPr lang="en-US" sz="1200" kern="1200" dirty="0">
                <a:solidFill>
                  <a:schemeClr val="tx1"/>
                </a:solidFill>
                <a:effectLst/>
                <a:latin typeface="+mn-lt"/>
                <a:ea typeface="+mn-ea"/>
                <a:cs typeface="+mn-cs"/>
              </a:rPr>
              <a:t>(e) Promote national arrangements for emergency responses to</a:t>
            </a:r>
          </a:p>
          <a:p>
            <a:r>
              <a:rPr lang="en-US" sz="1200" kern="1200" dirty="0">
                <a:solidFill>
                  <a:schemeClr val="tx1"/>
                </a:solidFill>
                <a:effectLst/>
                <a:latin typeface="+mn-lt"/>
                <a:ea typeface="+mn-ea"/>
                <a:cs typeface="+mn-cs"/>
              </a:rPr>
              <a:t>activities or events, whether caused naturally or otherwise, which</a:t>
            </a:r>
          </a:p>
          <a:p>
            <a:r>
              <a:rPr lang="en-US" sz="1200" kern="1200" dirty="0">
                <a:solidFill>
                  <a:schemeClr val="tx1"/>
                </a:solidFill>
                <a:effectLst/>
                <a:latin typeface="+mn-lt"/>
                <a:ea typeface="+mn-ea"/>
                <a:cs typeface="+mn-cs"/>
              </a:rPr>
              <a:t>present a grave and imminent danger to biological diversity and encourage</a:t>
            </a:r>
          </a:p>
          <a:p>
            <a:r>
              <a:rPr lang="en-US" sz="1200" kern="1200" dirty="0">
                <a:solidFill>
                  <a:schemeClr val="tx1"/>
                </a:solidFill>
                <a:effectLst/>
                <a:latin typeface="+mn-lt"/>
                <a:ea typeface="+mn-ea"/>
                <a:cs typeface="+mn-cs"/>
              </a:rPr>
              <a:t>international cooperation to supplement such national efforts and, where</a:t>
            </a:r>
          </a:p>
          <a:p>
            <a:r>
              <a:rPr lang="en-US" sz="1200" kern="1200" dirty="0">
                <a:solidFill>
                  <a:schemeClr val="tx1"/>
                </a:solidFill>
                <a:effectLst/>
                <a:latin typeface="+mn-lt"/>
                <a:ea typeface="+mn-ea"/>
                <a:cs typeface="+mn-cs"/>
              </a:rPr>
              <a:t>appropriate and agreed by the States or regional economic Integration</a:t>
            </a:r>
          </a:p>
          <a:p>
            <a:r>
              <a:rPr lang="en-US" sz="1200" kern="1200" dirty="0">
                <a:solidFill>
                  <a:schemeClr val="tx1"/>
                </a:solidFill>
                <a:effectLst/>
                <a:latin typeface="+mn-lt"/>
                <a:ea typeface="+mn-ea"/>
                <a:cs typeface="+mn-cs"/>
              </a:rPr>
              <a:t>organizations concerned, to establish joint contingency plans.</a:t>
            </a:r>
          </a:p>
          <a:p>
            <a:endParaRPr lang="en-US" dirty="0"/>
          </a:p>
        </p:txBody>
      </p:sp>
      <p:sp>
        <p:nvSpPr>
          <p:cNvPr id="4" name="Slide Number Placeholder 3"/>
          <p:cNvSpPr>
            <a:spLocks noGrp="1"/>
          </p:cNvSpPr>
          <p:nvPr>
            <p:ph type="sldNum" sz="quarter" idx="10"/>
          </p:nvPr>
        </p:nvSpPr>
        <p:spPr/>
        <p:txBody>
          <a:bodyPr/>
          <a:lstStyle/>
          <a:p>
            <a:fld id="{736F28F3-DCBA-4D64-AEF4-BD6A150282BB}" type="slidenum">
              <a:rPr lang="en-GB" smtClean="0"/>
              <a:t>13</a:t>
            </a:fld>
            <a:endParaRPr lang="en-GB"/>
          </a:p>
        </p:txBody>
      </p:sp>
    </p:spTree>
    <p:extLst>
      <p:ext uri="{BB962C8B-B14F-4D97-AF65-F5344CB8AC3E}">
        <p14:creationId xmlns:p14="http://schemas.microsoft.com/office/powerpoint/2010/main" val="80745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Principle 2</a:t>
            </a:r>
          </a:p>
          <a:p>
            <a:r>
              <a:rPr lang="en-US" sz="1200" kern="1200" dirty="0">
                <a:solidFill>
                  <a:schemeClr val="tx1"/>
                </a:solidFill>
                <a:effectLst/>
                <a:latin typeface="+mn-lt"/>
                <a:ea typeface="+mn-ea"/>
                <a:cs typeface="+mn-cs"/>
              </a:rPr>
              <a:t>States have, in accordance with the Charter of the United Nations and the</a:t>
            </a:r>
          </a:p>
          <a:p>
            <a:r>
              <a:rPr lang="en-US" sz="1200" kern="1200" dirty="0">
                <a:solidFill>
                  <a:schemeClr val="tx1"/>
                </a:solidFill>
                <a:effectLst/>
                <a:latin typeface="+mn-lt"/>
                <a:ea typeface="+mn-ea"/>
                <a:cs typeface="+mn-cs"/>
              </a:rPr>
              <a:t>principles of international law, the sovereign right to exploit their own</a:t>
            </a:r>
          </a:p>
          <a:p>
            <a:r>
              <a:rPr lang="en-US" sz="1200" kern="1200" dirty="0">
                <a:solidFill>
                  <a:schemeClr val="tx1"/>
                </a:solidFill>
                <a:effectLst/>
                <a:latin typeface="+mn-lt"/>
                <a:ea typeface="+mn-ea"/>
                <a:cs typeface="+mn-cs"/>
              </a:rPr>
              <a:t>resources pursuant to their own environmental and developmental policies, and</a:t>
            </a:r>
          </a:p>
          <a:p>
            <a:r>
              <a:rPr lang="en-US" sz="1200" kern="1200" dirty="0">
                <a:solidFill>
                  <a:schemeClr val="tx1"/>
                </a:solidFill>
                <a:effectLst/>
                <a:latin typeface="+mn-lt"/>
                <a:ea typeface="+mn-ea"/>
                <a:cs typeface="+mn-cs"/>
              </a:rPr>
              <a:t>the responsibility to ensure that activities within their jurisdiction or</a:t>
            </a:r>
          </a:p>
          <a:p>
            <a:r>
              <a:rPr lang="en-US" sz="1200" kern="1200" dirty="0">
                <a:solidFill>
                  <a:schemeClr val="tx1"/>
                </a:solidFill>
                <a:effectLst/>
                <a:latin typeface="+mn-lt"/>
                <a:ea typeface="+mn-ea"/>
                <a:cs typeface="+mn-cs"/>
              </a:rPr>
              <a:t>control do not cause damage to the environment of other States or of areas</a:t>
            </a:r>
          </a:p>
          <a:p>
            <a:r>
              <a:rPr lang="en-US" sz="1200" kern="1200" dirty="0">
                <a:solidFill>
                  <a:schemeClr val="tx1"/>
                </a:solidFill>
                <a:effectLst/>
                <a:latin typeface="+mn-lt"/>
                <a:ea typeface="+mn-ea"/>
                <a:cs typeface="+mn-cs"/>
              </a:rPr>
              <a:t>beyond the limits of national jurisdiction.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Principle 15</a:t>
            </a:r>
          </a:p>
          <a:p>
            <a:r>
              <a:rPr lang="en-US" sz="1200" kern="1200" dirty="0">
                <a:solidFill>
                  <a:schemeClr val="tx1"/>
                </a:solidFill>
                <a:effectLst/>
                <a:latin typeface="+mn-lt"/>
                <a:ea typeface="+mn-ea"/>
                <a:cs typeface="+mn-cs"/>
              </a:rPr>
              <a:t>In order to protect the environment, the precautionary approach shall be</a:t>
            </a:r>
          </a:p>
          <a:p>
            <a:r>
              <a:rPr lang="en-US" sz="1200" kern="1200" dirty="0">
                <a:solidFill>
                  <a:schemeClr val="tx1"/>
                </a:solidFill>
                <a:effectLst/>
                <a:latin typeface="+mn-lt"/>
                <a:ea typeface="+mn-ea"/>
                <a:cs typeface="+mn-cs"/>
              </a:rPr>
              <a:t>widely applied by States according to their capabilities. Where there are</a:t>
            </a:r>
          </a:p>
          <a:p>
            <a:r>
              <a:rPr lang="en-US" sz="1200" kern="1200" dirty="0">
                <a:solidFill>
                  <a:schemeClr val="tx1"/>
                </a:solidFill>
                <a:effectLst/>
                <a:latin typeface="+mn-lt"/>
                <a:ea typeface="+mn-ea"/>
                <a:cs typeface="+mn-cs"/>
              </a:rPr>
              <a:t>threats of serious or irreversible damage, lack of full scientific certainty</a:t>
            </a:r>
          </a:p>
          <a:p>
            <a:r>
              <a:rPr lang="en-US" sz="1200" kern="1200" dirty="0">
                <a:solidFill>
                  <a:schemeClr val="tx1"/>
                </a:solidFill>
                <a:effectLst/>
                <a:latin typeface="+mn-lt"/>
                <a:ea typeface="+mn-ea"/>
                <a:cs typeface="+mn-cs"/>
              </a:rPr>
              <a:t>shall not be used as a reason for postponing cost-effective measures to prevent</a:t>
            </a:r>
          </a:p>
          <a:p>
            <a:r>
              <a:rPr lang="en-US" sz="1200" kern="1200" dirty="0">
                <a:solidFill>
                  <a:schemeClr val="tx1"/>
                </a:solidFill>
                <a:effectLst/>
                <a:latin typeface="+mn-lt"/>
                <a:ea typeface="+mn-ea"/>
                <a:cs typeface="+mn-cs"/>
              </a:rPr>
              <a:t>environmental degradation.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Principle 10</a:t>
            </a:r>
          </a:p>
          <a:p>
            <a:r>
              <a:rPr lang="en-US" sz="1200" kern="1200" dirty="0">
                <a:solidFill>
                  <a:schemeClr val="tx1"/>
                </a:solidFill>
                <a:effectLst/>
                <a:latin typeface="+mn-lt"/>
                <a:ea typeface="+mn-ea"/>
                <a:cs typeface="+mn-cs"/>
              </a:rPr>
              <a:t>Environmental issues are best handled with the participation of all</a:t>
            </a:r>
          </a:p>
          <a:p>
            <a:r>
              <a:rPr lang="en-US" sz="1200" kern="1200" dirty="0">
                <a:solidFill>
                  <a:schemeClr val="tx1"/>
                </a:solidFill>
                <a:effectLst/>
                <a:latin typeface="+mn-lt"/>
                <a:ea typeface="+mn-ea"/>
                <a:cs typeface="+mn-cs"/>
              </a:rPr>
              <a:t>concerned citizens, at the relevant level. At the national level, each</a:t>
            </a:r>
          </a:p>
          <a:p>
            <a:r>
              <a:rPr lang="en-US" sz="1200" kern="1200" dirty="0">
                <a:solidFill>
                  <a:schemeClr val="tx1"/>
                </a:solidFill>
                <a:effectLst/>
                <a:latin typeface="+mn-lt"/>
                <a:ea typeface="+mn-ea"/>
                <a:cs typeface="+mn-cs"/>
              </a:rPr>
              <a:t>individual shall have appropriate access to information concerning the</a:t>
            </a:r>
          </a:p>
          <a:p>
            <a:r>
              <a:rPr lang="en-US" sz="1200" kern="1200" dirty="0">
                <a:solidFill>
                  <a:schemeClr val="tx1"/>
                </a:solidFill>
                <a:effectLst/>
                <a:latin typeface="+mn-lt"/>
                <a:ea typeface="+mn-ea"/>
                <a:cs typeface="+mn-cs"/>
              </a:rPr>
              <a:t>environment that is held by public authorities, including information on</a:t>
            </a:r>
          </a:p>
          <a:p>
            <a:r>
              <a:rPr lang="en-US" sz="1200" kern="1200" dirty="0">
                <a:solidFill>
                  <a:schemeClr val="tx1"/>
                </a:solidFill>
                <a:effectLst/>
                <a:latin typeface="+mn-lt"/>
                <a:ea typeface="+mn-ea"/>
                <a:cs typeface="+mn-cs"/>
              </a:rPr>
              <a:t>hazardous materials and activities in their communities, and the opportunity</a:t>
            </a:r>
          </a:p>
          <a:p>
            <a:r>
              <a:rPr lang="en-US" sz="1200" kern="1200" dirty="0">
                <a:solidFill>
                  <a:schemeClr val="tx1"/>
                </a:solidFill>
                <a:effectLst/>
                <a:latin typeface="+mn-lt"/>
                <a:ea typeface="+mn-ea"/>
                <a:cs typeface="+mn-cs"/>
              </a:rPr>
              <a:t>to participate in decision-making processes. States shall facilitate and</a:t>
            </a:r>
          </a:p>
          <a:p>
            <a:r>
              <a:rPr lang="en-US" sz="1200" kern="1200" dirty="0">
                <a:solidFill>
                  <a:schemeClr val="tx1"/>
                </a:solidFill>
                <a:effectLst/>
                <a:latin typeface="+mn-lt"/>
                <a:ea typeface="+mn-ea"/>
                <a:cs typeface="+mn-cs"/>
              </a:rPr>
              <a:t>encourage public awareness and participation by making information widely</a:t>
            </a:r>
          </a:p>
          <a:p>
            <a:r>
              <a:rPr lang="en-US" sz="1200" kern="1200" dirty="0">
                <a:solidFill>
                  <a:schemeClr val="tx1"/>
                </a:solidFill>
                <a:effectLst/>
                <a:latin typeface="+mn-lt"/>
                <a:ea typeface="+mn-ea"/>
                <a:cs typeface="+mn-cs"/>
              </a:rPr>
              <a:t>available. Effective access to judicial and administrative proceedings,</a:t>
            </a:r>
          </a:p>
          <a:p>
            <a:r>
              <a:rPr lang="en-US" sz="1200" kern="1200" dirty="0">
                <a:solidFill>
                  <a:schemeClr val="tx1"/>
                </a:solidFill>
                <a:effectLst/>
                <a:latin typeface="+mn-lt"/>
                <a:ea typeface="+mn-ea"/>
                <a:cs typeface="+mn-cs"/>
              </a:rPr>
              <a:t>including redress and remedy, shall be provided.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Principle 19</a:t>
            </a:r>
          </a:p>
          <a:p>
            <a:r>
              <a:rPr lang="en-US" sz="1200" kern="1200" dirty="0">
                <a:solidFill>
                  <a:schemeClr val="tx1"/>
                </a:solidFill>
                <a:effectLst/>
                <a:latin typeface="+mn-lt"/>
                <a:ea typeface="+mn-ea"/>
                <a:cs typeface="+mn-cs"/>
              </a:rPr>
              <a:t>States shall provide prior and timely notification and relevant</a:t>
            </a:r>
          </a:p>
          <a:p>
            <a:r>
              <a:rPr lang="en-US" sz="1200" kern="1200" dirty="0">
                <a:solidFill>
                  <a:schemeClr val="tx1"/>
                </a:solidFill>
                <a:effectLst/>
                <a:latin typeface="+mn-lt"/>
                <a:ea typeface="+mn-ea"/>
                <a:cs typeface="+mn-cs"/>
              </a:rPr>
              <a:t>information to potentially affected States on activities that may have a</a:t>
            </a:r>
          </a:p>
          <a:p>
            <a:r>
              <a:rPr lang="en-US" sz="1200" kern="1200" dirty="0">
                <a:solidFill>
                  <a:schemeClr val="tx1"/>
                </a:solidFill>
                <a:effectLst/>
                <a:latin typeface="+mn-lt"/>
                <a:ea typeface="+mn-ea"/>
                <a:cs typeface="+mn-cs"/>
              </a:rPr>
              <a:t>significant adverse transboundary environmental effect and shall consult with</a:t>
            </a:r>
          </a:p>
          <a:p>
            <a:r>
              <a:rPr lang="en-US" sz="1200" kern="1200" dirty="0">
                <a:solidFill>
                  <a:schemeClr val="tx1"/>
                </a:solidFill>
                <a:effectLst/>
                <a:latin typeface="+mn-lt"/>
                <a:ea typeface="+mn-ea"/>
                <a:cs typeface="+mn-cs"/>
              </a:rPr>
              <a:t>those States at an early stage and in good faith.</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South China Sea:</a:t>
            </a:r>
            <a:r>
              <a:rPr lang="en-US" sz="1200" kern="1200" baseline="0" dirty="0">
                <a:solidFill>
                  <a:schemeClr val="tx1"/>
                </a:solidFill>
                <a:effectLst/>
                <a:latin typeface="+mn-lt"/>
                <a:ea typeface="+mn-ea"/>
                <a:cs typeface="+mn-cs"/>
              </a:rPr>
              <a:t> absence of EIA (publicly available) made the Arbitral Tribunal believe there was not EIA.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6F28F3-DCBA-4D64-AEF4-BD6A150282BB}" type="slidenum">
              <a:rPr lang="en-GB" smtClean="0"/>
              <a:t>14</a:t>
            </a:fld>
            <a:endParaRPr lang="en-GB"/>
          </a:p>
        </p:txBody>
      </p:sp>
    </p:spTree>
    <p:extLst>
      <p:ext uri="{BB962C8B-B14F-4D97-AF65-F5344CB8AC3E}">
        <p14:creationId xmlns:p14="http://schemas.microsoft.com/office/powerpoint/2010/main" val="529418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charset="0"/>
                <a:ea typeface="+mn-ea"/>
                <a:cs typeface="Arial" charset="0"/>
              </a:rPr>
              <a:t>Cultural heritage impact assessment - is a process of evaluating the</a:t>
            </a:r>
          </a:p>
          <a:p>
            <a:r>
              <a:rPr lang="en-GB" sz="1200" kern="1200" dirty="0">
                <a:solidFill>
                  <a:schemeClr val="tx1"/>
                </a:solidFill>
                <a:effectLst/>
                <a:latin typeface="Arial" charset="0"/>
                <a:ea typeface="+mn-ea"/>
                <a:cs typeface="Arial" charset="0"/>
              </a:rPr>
              <a:t>likely impacts, both beneficial and adverse, of a proposed development</a:t>
            </a:r>
          </a:p>
          <a:p>
            <a:r>
              <a:rPr lang="en-GB" sz="1200" kern="1200" dirty="0">
                <a:solidFill>
                  <a:schemeClr val="tx1"/>
                </a:solidFill>
                <a:effectLst/>
                <a:latin typeface="Arial" charset="0"/>
                <a:ea typeface="+mn-ea"/>
                <a:cs typeface="Arial" charset="0"/>
              </a:rPr>
              <a:t>on the physical manifestations of a community's cultural heritage</a:t>
            </a:r>
          </a:p>
          <a:p>
            <a:r>
              <a:rPr lang="en-GB" sz="1200" kern="1200" dirty="0">
                <a:solidFill>
                  <a:schemeClr val="tx1"/>
                </a:solidFill>
                <a:effectLst/>
                <a:latin typeface="Arial" charset="0"/>
                <a:ea typeface="+mn-ea"/>
                <a:cs typeface="Arial" charset="0"/>
              </a:rPr>
              <a:t>including sites, structures, and remains of archaeological, architectural,</a:t>
            </a:r>
          </a:p>
          <a:p>
            <a:r>
              <a:rPr lang="en-GB" sz="1200" kern="1200" dirty="0">
                <a:solidFill>
                  <a:schemeClr val="tx1"/>
                </a:solidFill>
                <a:effectLst/>
                <a:latin typeface="Arial" charset="0"/>
                <a:ea typeface="+mn-ea"/>
                <a:cs typeface="Arial" charset="0"/>
              </a:rPr>
              <a:t>historical, religious, spiritual, cultural, ecological or aesthetic</a:t>
            </a:r>
          </a:p>
          <a:p>
            <a:r>
              <a:rPr lang="en-GB" sz="1200" kern="1200" dirty="0">
                <a:solidFill>
                  <a:schemeClr val="tx1"/>
                </a:solidFill>
                <a:effectLst/>
                <a:latin typeface="Arial" charset="0"/>
                <a:ea typeface="+mn-ea"/>
                <a:cs typeface="Arial" charset="0"/>
              </a:rPr>
              <a:t>value or significance;</a:t>
            </a:r>
          </a:p>
          <a:p>
            <a:endParaRPr lang="en-US" dirty="0"/>
          </a:p>
        </p:txBody>
      </p:sp>
      <p:sp>
        <p:nvSpPr>
          <p:cNvPr id="4" name="Slide Number Placeholder 3"/>
          <p:cNvSpPr>
            <a:spLocks noGrp="1"/>
          </p:cNvSpPr>
          <p:nvPr>
            <p:ph type="sldNum" sz="quarter" idx="5"/>
          </p:nvPr>
        </p:nvSpPr>
        <p:spPr/>
        <p:txBody>
          <a:bodyPr/>
          <a:lstStyle/>
          <a:p>
            <a:pPr>
              <a:defRPr/>
            </a:pPr>
            <a:fld id="{5AF37011-EFA8-4626-9C8E-E613E442DC71}" type="slidenum">
              <a:rPr lang="en-US" smtClean="0"/>
              <a:pPr>
                <a:defRPr/>
              </a:pPr>
              <a:t>17</a:t>
            </a:fld>
            <a:endParaRPr lang="en-US"/>
          </a:p>
        </p:txBody>
      </p:sp>
    </p:spTree>
    <p:extLst>
      <p:ext uri="{BB962C8B-B14F-4D97-AF65-F5344CB8AC3E}">
        <p14:creationId xmlns:p14="http://schemas.microsoft.com/office/powerpoint/2010/main" val="684647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1"/>
          <p:cNvSpPr>
            <a:spLocks noGrp="1" noChangeArrowheads="1"/>
          </p:cNvSpPr>
          <p:nvPr>
            <p:ph type="sldNum" sz="quarter" idx="10"/>
          </p:nvPr>
        </p:nvSpPr>
        <p:spPr/>
        <p:txBody>
          <a:bodyPr/>
          <a:lstStyle>
            <a:lvl1pPr>
              <a:defRPr/>
            </a:lvl1pPr>
          </a:lstStyle>
          <a:p>
            <a:pPr>
              <a:defRPr/>
            </a:pPr>
            <a:fld id="{7C0A873F-AE08-4489-9407-8A78D3059A35}" type="slidenum">
              <a:rPr lang="en-IE"/>
              <a:pPr>
                <a:defRPr/>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p:txBody>
          <a:bodyPr/>
          <a:lstStyle>
            <a:lvl1pPr>
              <a:defRPr/>
            </a:lvl1pPr>
          </a:lstStyle>
          <a:p>
            <a:pPr>
              <a:defRPr/>
            </a:pPr>
            <a:fld id="{73533AA1-9C09-4A1D-8CEB-A8BA013642FC}" type="slidenum">
              <a:rPr lang="en-IE"/>
              <a:pPr>
                <a:defRPr/>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7213" y="-100013"/>
            <a:ext cx="2149475" cy="62658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0013"/>
            <a:ext cx="6297613" cy="6265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p:txBody>
          <a:bodyPr/>
          <a:lstStyle>
            <a:lvl1pPr>
              <a:defRPr/>
            </a:lvl1pPr>
          </a:lstStyle>
          <a:p>
            <a:pPr>
              <a:defRPr/>
            </a:pPr>
            <a:fld id="{B4FB1E14-71DA-4153-8326-4FEFC84C7535}" type="slidenum">
              <a:rPr lang="en-IE"/>
              <a:pPr>
                <a:defRPr/>
              </a:pPr>
              <a:t>‹#›</a:t>
            </a:fld>
            <a:endParaRPr lang="en-I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27088" y="-100013"/>
            <a:ext cx="8229600" cy="1143001"/>
          </a:xfrm>
        </p:spPr>
        <p:txBody>
          <a:bodyPr/>
          <a:lstStyle/>
          <a:p>
            <a:r>
              <a:rPr lang="en-US"/>
              <a:t>Click to edit Master title style</a:t>
            </a:r>
          </a:p>
        </p:txBody>
      </p:sp>
      <p:sp>
        <p:nvSpPr>
          <p:cNvPr id="3" name="Chart Placeholder 2"/>
          <p:cNvSpPr>
            <a:spLocks noGrp="1"/>
          </p:cNvSpPr>
          <p:nvPr>
            <p:ph type="chart" idx="1"/>
          </p:nvPr>
        </p:nvSpPr>
        <p:spPr>
          <a:xfrm>
            <a:off x="457200" y="1268413"/>
            <a:ext cx="8229600" cy="4897437"/>
          </a:xfrm>
        </p:spPr>
        <p:txBody>
          <a:bodyPr/>
          <a:lstStyle/>
          <a:p>
            <a:pPr lvl="0"/>
            <a:endParaRPr lang="en-US" noProof="0"/>
          </a:p>
        </p:txBody>
      </p:sp>
      <p:sp>
        <p:nvSpPr>
          <p:cNvPr id="4" name="Rectangle 11"/>
          <p:cNvSpPr>
            <a:spLocks noGrp="1" noChangeArrowheads="1"/>
          </p:cNvSpPr>
          <p:nvPr>
            <p:ph type="sldNum" sz="quarter" idx="10"/>
          </p:nvPr>
        </p:nvSpPr>
        <p:spPr/>
        <p:txBody>
          <a:bodyPr/>
          <a:lstStyle>
            <a:lvl1pPr>
              <a:defRPr/>
            </a:lvl1pPr>
          </a:lstStyle>
          <a:p>
            <a:pPr>
              <a:defRPr/>
            </a:pPr>
            <a:fld id="{8AC70BA4-E361-4575-AFA7-1BE17E96A4CB}" type="slidenum">
              <a:rPr lang="en-IE"/>
              <a:pPr>
                <a:defRPr/>
              </a:pPr>
              <a:t>‹#›</a:t>
            </a:fld>
            <a:endParaRPr lang="en-I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00013"/>
            <a:ext cx="8599488" cy="626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p:cNvSpPr>
            <a:spLocks noGrp="1" noChangeArrowheads="1"/>
          </p:cNvSpPr>
          <p:nvPr>
            <p:ph type="sldNum" sz="quarter" idx="10"/>
          </p:nvPr>
        </p:nvSpPr>
        <p:spPr/>
        <p:txBody>
          <a:bodyPr/>
          <a:lstStyle>
            <a:lvl1pPr>
              <a:defRPr/>
            </a:lvl1pPr>
          </a:lstStyle>
          <a:p>
            <a:pPr>
              <a:defRPr/>
            </a:pPr>
            <a:fld id="{A727BCC6-1E4E-4D36-8D86-662A6D9A4952}" type="slidenum">
              <a:rPr lang="en-IE"/>
              <a:pPr>
                <a:defRPr/>
              </a:pPr>
              <a:t>‹#›</a:t>
            </a:fld>
            <a:endParaRPr lang="en-I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27088" y="-100013"/>
            <a:ext cx="8229600" cy="1143001"/>
          </a:xfrm>
        </p:spPr>
        <p:txBody>
          <a:bodyPr/>
          <a:lstStyle/>
          <a:p>
            <a:r>
              <a:rPr lang="en-US"/>
              <a:t>Click to edit Master title style</a:t>
            </a:r>
          </a:p>
        </p:txBody>
      </p:sp>
      <p:sp>
        <p:nvSpPr>
          <p:cNvPr id="3" name="Table Placeholder 2"/>
          <p:cNvSpPr>
            <a:spLocks noGrp="1"/>
          </p:cNvSpPr>
          <p:nvPr>
            <p:ph type="tbl" idx="1"/>
          </p:nvPr>
        </p:nvSpPr>
        <p:spPr>
          <a:xfrm>
            <a:off x="457200" y="1268413"/>
            <a:ext cx="8229600" cy="4897437"/>
          </a:xfrm>
        </p:spPr>
        <p:txBody>
          <a:bodyPr/>
          <a:lstStyle/>
          <a:p>
            <a:pPr lvl="0"/>
            <a:endParaRPr lang="en-US" noProof="0"/>
          </a:p>
        </p:txBody>
      </p:sp>
      <p:sp>
        <p:nvSpPr>
          <p:cNvPr id="4" name="Rectangle 11"/>
          <p:cNvSpPr>
            <a:spLocks noGrp="1" noChangeArrowheads="1"/>
          </p:cNvSpPr>
          <p:nvPr>
            <p:ph type="sldNum" sz="quarter" idx="10"/>
          </p:nvPr>
        </p:nvSpPr>
        <p:spPr/>
        <p:txBody>
          <a:bodyPr/>
          <a:lstStyle>
            <a:lvl1pPr>
              <a:defRPr/>
            </a:lvl1pPr>
          </a:lstStyle>
          <a:p>
            <a:pPr>
              <a:defRPr/>
            </a:pPr>
            <a:fld id="{9FD1AD6D-1DF5-475F-AFA8-0746DC124573}" type="slidenum">
              <a:rPr lang="en-IE"/>
              <a:pPr>
                <a:defRPr/>
              </a:pPr>
              <a:t>‹#›</a:t>
            </a:fld>
            <a:endParaRPr lang="en-I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p:txBody>
          <a:bodyPr/>
          <a:lstStyle>
            <a:lvl1pPr>
              <a:defRPr/>
            </a:lvl1pPr>
          </a:lstStyle>
          <a:p>
            <a:pPr>
              <a:defRPr/>
            </a:pPr>
            <a:fld id="{FFA7B71D-4726-49CA-B4EF-576B27977521}" type="slidenum">
              <a:rPr lang="en-IE"/>
              <a:pPr>
                <a:defRPr/>
              </a:pPr>
              <a:t>‹#›</a:t>
            </a:fld>
            <a:endParaRPr lang="en-I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7BB24B67-4A45-49C8-A7E9-CA59A86FCA38}" type="slidenum">
              <a:rPr lang="en-IE"/>
              <a:pPr>
                <a:defRPr/>
              </a:pPr>
              <a:t>‹#›</a:t>
            </a:fld>
            <a:endParaRPr lang="en-I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86D5CB8E-287B-42F2-A418-D2D28F3988C8}" type="slidenum">
              <a:rPr lang="en-IE"/>
              <a:pPr>
                <a:defRPr/>
              </a:pPr>
              <a:t>‹#›</a:t>
            </a:fld>
            <a:endParaRPr lang="en-I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7DB35C8B-3F2F-4A21-9769-8F7E919A3F8C}" type="slidenum">
              <a:rPr lang="en-IE"/>
              <a:pPr>
                <a:defRPr/>
              </a:pPr>
              <a:t>‹#›</a:t>
            </a:fld>
            <a:endParaRPr lang="en-I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a:defRPr/>
            </a:lvl1pPr>
          </a:lstStyle>
          <a:p>
            <a:pPr>
              <a:defRPr/>
            </a:pPr>
            <a:fld id="{9B056A33-629A-47B2-A63F-DE7CFD63E0D4}" type="slidenum">
              <a:rPr lang="en-IE"/>
              <a:pPr>
                <a:defRPr/>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p:txBody>
          <a:bodyPr/>
          <a:lstStyle>
            <a:lvl1pPr>
              <a:defRPr/>
            </a:lvl1pPr>
          </a:lstStyle>
          <a:p>
            <a:pPr>
              <a:defRPr/>
            </a:pPr>
            <a:fld id="{1FECF43F-C237-4C99-B876-CF3B15FF08DF}" type="slidenum">
              <a:rPr lang="en-IE"/>
              <a:pPr>
                <a:defRPr/>
              </a:pPr>
              <a:t>‹#›</a:t>
            </a:fld>
            <a:endParaRPr lang="en-I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defRPr/>
            </a:lvl1pPr>
          </a:lstStyle>
          <a:p>
            <a:pPr>
              <a:defRPr/>
            </a:pPr>
            <a:fld id="{4341302E-F071-4945-AE09-B11E58AEBF99}" type="slidenum">
              <a:rPr lang="en-IE"/>
              <a:pPr>
                <a:defRPr/>
              </a:pPr>
              <a:t>‹#›</a:t>
            </a:fld>
            <a:endParaRPr lang="en-I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957D7709-282A-4219-BB38-1772E2552C8E}" type="slidenum">
              <a:rPr lang="en-IE"/>
              <a:pPr>
                <a:defRPr/>
              </a:pPr>
              <a:t>‹#›</a:t>
            </a:fld>
            <a:endParaRPr lang="en-I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0759099B-606B-474D-A5B2-13B1CB5DB295}" type="slidenum">
              <a:rPr lang="en-IE"/>
              <a:pPr>
                <a:defRPr/>
              </a:pPr>
              <a:t>‹#›</a:t>
            </a:fld>
            <a:endParaRPr lang="en-I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057A0988-FC33-48B9-8567-02BD721F393E}" type="slidenum">
              <a:rPr lang="en-IE"/>
              <a:pPr>
                <a:defRPr/>
              </a:pPr>
              <a:t>‹#›</a:t>
            </a:fld>
            <a:endParaRPr lang="en-I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1E6C9229-02E9-4A31-80DB-B4704628AF64}" type="slidenum">
              <a:rPr lang="en-IE"/>
              <a:pPr>
                <a:defRPr/>
              </a:pPr>
              <a:t>‹#›</a:t>
            </a:fld>
            <a:endParaRPr lang="en-I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7213" y="-100013"/>
            <a:ext cx="2149475" cy="62658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0013"/>
            <a:ext cx="6297613" cy="6265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25EF67B9-5708-4F55-BB56-6F0B7D593285}" type="slidenum">
              <a:rPr lang="en-IE"/>
              <a:pPr>
                <a:defRPr/>
              </a:pPr>
              <a:t>‹#›</a:t>
            </a:fld>
            <a:endParaRPr lang="en-I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89507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86845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2545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3913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p:txBody>
          <a:bodyPr/>
          <a:lstStyle>
            <a:lvl1pPr>
              <a:defRPr/>
            </a:lvl1pPr>
          </a:lstStyle>
          <a:p>
            <a:pPr>
              <a:defRPr/>
            </a:pPr>
            <a:fld id="{9CF4C0A6-E765-4B65-8C0E-62D90D5201D5}" type="slidenum">
              <a:rPr lang="en-IE"/>
              <a:pPr>
                <a:defRPr/>
              </a:pPr>
              <a:t>‹#›</a:t>
            </a:fld>
            <a:endParaRPr lang="en-I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89567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44364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0138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52515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0351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695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97148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8981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88964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5351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p:txBody>
          <a:bodyPr/>
          <a:lstStyle>
            <a:lvl1pPr>
              <a:defRPr/>
            </a:lvl1pPr>
          </a:lstStyle>
          <a:p>
            <a:pPr>
              <a:defRPr/>
            </a:pPr>
            <a:fld id="{DE93CCF0-143B-410B-B513-291637A44129}" type="slidenum">
              <a:rPr lang="en-IE"/>
              <a:pPr>
                <a:defRPr/>
              </a:pPr>
              <a:t>‹#›</a:t>
            </a:fld>
            <a:endParaRPr lang="en-I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14354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9608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28896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ubsection Slide">
    <p:spTree>
      <p:nvGrpSpPr>
        <p:cNvPr id="1" name=""/>
        <p:cNvGrpSpPr/>
        <p:nvPr/>
      </p:nvGrpSpPr>
      <p:grpSpPr>
        <a:xfrm>
          <a:off x="0" y="0"/>
          <a:ext cx="0" cy="0"/>
          <a:chOff x="0" y="0"/>
          <a:chExt cx="0" cy="0"/>
        </a:xfrm>
      </p:grpSpPr>
      <p:sp>
        <p:nvSpPr>
          <p:cNvPr id="10" name="Title 1"/>
          <p:cNvSpPr>
            <a:spLocks noGrp="1"/>
          </p:cNvSpPr>
          <p:nvPr>
            <p:ph type="title"/>
          </p:nvPr>
        </p:nvSpPr>
        <p:spPr>
          <a:xfrm>
            <a:off x="1285852" y="2143116"/>
            <a:ext cx="7429498" cy="634999"/>
          </a:xfrm>
          <a:prstGeom prst="rect">
            <a:avLst/>
          </a:prstGeom>
        </p:spPr>
        <p:txBody>
          <a:bodyPr/>
          <a:lstStyle>
            <a:lvl1pPr algn="l">
              <a:defRPr sz="3600" b="1">
                <a:solidFill>
                  <a:schemeClr val="bg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85852" y="3071810"/>
            <a:ext cx="7429552" cy="3071834"/>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9E3E9985-21E1-494D-B26B-48B21D97704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20632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63323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0059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09371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42783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745959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ubsection Slide">
    <p:spTree>
      <p:nvGrpSpPr>
        <p:cNvPr id="1" name=""/>
        <p:cNvGrpSpPr/>
        <p:nvPr/>
      </p:nvGrpSpPr>
      <p:grpSpPr>
        <a:xfrm>
          <a:off x="0" y="0"/>
          <a:ext cx="0" cy="0"/>
          <a:chOff x="0" y="0"/>
          <a:chExt cx="0" cy="0"/>
        </a:xfrm>
      </p:grpSpPr>
      <p:sp>
        <p:nvSpPr>
          <p:cNvPr id="10" name="Title 1"/>
          <p:cNvSpPr>
            <a:spLocks noGrp="1"/>
          </p:cNvSpPr>
          <p:nvPr>
            <p:ph type="title"/>
          </p:nvPr>
        </p:nvSpPr>
        <p:spPr>
          <a:xfrm>
            <a:off x="1285852" y="2143116"/>
            <a:ext cx="7429498" cy="634999"/>
          </a:xfrm>
          <a:prstGeom prst="rect">
            <a:avLst/>
          </a:prstGeom>
        </p:spPr>
        <p:txBody>
          <a:bodyPr/>
          <a:lstStyle>
            <a:lvl1pPr algn="l">
              <a:defRPr sz="3600" b="1">
                <a:solidFill>
                  <a:schemeClr val="bg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85852" y="3071810"/>
            <a:ext cx="7429552" cy="3071834"/>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9E3E9985-21E1-494D-B26B-48B21D97704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1991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p:txBody>
          <a:bodyPr/>
          <a:lstStyle>
            <a:lvl1pPr>
              <a:defRPr/>
            </a:lvl1pPr>
          </a:lstStyle>
          <a:p>
            <a:pPr>
              <a:defRPr/>
            </a:pPr>
            <a:fld id="{3E359401-6617-41C7-B37E-494A3D6801E8}" type="slidenum">
              <a:rPr lang="en-IE"/>
              <a:pPr>
                <a:defRPr/>
              </a:pPr>
              <a:t>‹#›</a:t>
            </a:fld>
            <a:endParaRPr lang="en-I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86505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3829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06049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7088" y="-100013"/>
            <a:ext cx="8229600" cy="114300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68413"/>
            <a:ext cx="4038600" cy="489743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68413"/>
            <a:ext cx="4038600" cy="489743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p:txBody>
          <a:bodyPr/>
          <a:lstStyle>
            <a:lvl1pPr>
              <a:defRPr/>
            </a:lvl1pPr>
          </a:lstStyle>
          <a:p>
            <a:pPr>
              <a:defRPr/>
            </a:pPr>
            <a:fld id="{DE93CCF0-143B-410B-B513-291637A44129}" type="slidenum">
              <a:rPr lang="en-IE"/>
              <a:pPr>
                <a:defRPr/>
              </a:pPr>
              <a:t>‹#›</a:t>
            </a:fld>
            <a:endParaRPr lang="en-IE"/>
          </a:p>
        </p:txBody>
      </p:sp>
    </p:spTree>
    <p:extLst>
      <p:ext uri="{BB962C8B-B14F-4D97-AF65-F5344CB8AC3E}">
        <p14:creationId xmlns:p14="http://schemas.microsoft.com/office/powerpoint/2010/main" val="1626173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08920"/>
            <a:ext cx="8229600" cy="341724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7C3808-D0E5-4D15-A9FF-8BA6ECFFB88B}" type="datetimeFigureOut">
              <a:rPr lang="en-GB" smtClean="0"/>
              <a:pPr/>
              <a:t>23/01/2020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AD2E422D-0E65-4B81-9088-EA407164B4A1}" type="slidenum">
              <a:rPr lang="en-GB" smtClean="0"/>
              <a:pPr/>
              <a:t>‹#›</a:t>
            </a:fld>
            <a:endParaRPr lang="en-GB"/>
          </a:p>
        </p:txBody>
      </p:sp>
      <p:sp>
        <p:nvSpPr>
          <p:cNvPr id="7" name="Title 1"/>
          <p:cNvSpPr>
            <a:spLocks noGrp="1"/>
          </p:cNvSpPr>
          <p:nvPr>
            <p:ph type="ctrTitle"/>
          </p:nvPr>
        </p:nvSpPr>
        <p:spPr>
          <a:xfrm>
            <a:off x="467544" y="1700809"/>
            <a:ext cx="8208912" cy="720080"/>
          </a:xfrm>
          <a:prstGeom prst="rect">
            <a:avLst/>
          </a:prstGeom>
        </p:spPr>
        <p:txBody>
          <a:bodyPr/>
          <a:lstStyle>
            <a:lvl1pPr algn="l">
              <a:defRPr sz="3600"/>
            </a:lvl1pPr>
          </a:lstStyle>
          <a:p>
            <a:r>
              <a:rPr lang="en-US" dirty="0"/>
              <a:t>Click to edit Master title style</a:t>
            </a:r>
            <a:endParaRPr lang="en-GB" dirty="0"/>
          </a:p>
        </p:txBody>
      </p:sp>
    </p:spTree>
    <p:extLst>
      <p:ext uri="{BB962C8B-B14F-4D97-AF65-F5344CB8AC3E}">
        <p14:creationId xmlns:p14="http://schemas.microsoft.com/office/powerpoint/2010/main" val="10863795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xmlns:mv="urn:schemas-microsoft-com:mac:vml">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6411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901600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ubsection Slide">
    <p:spTree>
      <p:nvGrpSpPr>
        <p:cNvPr id="1" name=""/>
        <p:cNvGrpSpPr/>
        <p:nvPr/>
      </p:nvGrpSpPr>
      <p:grpSpPr>
        <a:xfrm>
          <a:off x="0" y="0"/>
          <a:ext cx="0" cy="0"/>
          <a:chOff x="0" y="0"/>
          <a:chExt cx="0" cy="0"/>
        </a:xfrm>
      </p:grpSpPr>
      <p:sp>
        <p:nvSpPr>
          <p:cNvPr id="10" name="Title 1"/>
          <p:cNvSpPr>
            <a:spLocks noGrp="1"/>
          </p:cNvSpPr>
          <p:nvPr>
            <p:ph type="title"/>
          </p:nvPr>
        </p:nvSpPr>
        <p:spPr>
          <a:xfrm>
            <a:off x="1285852" y="2143116"/>
            <a:ext cx="7429498" cy="634999"/>
          </a:xfrm>
          <a:prstGeom prst="rect">
            <a:avLst/>
          </a:prstGeom>
        </p:spPr>
        <p:txBody>
          <a:bodyPr/>
          <a:lstStyle>
            <a:lvl1pPr algn="l">
              <a:defRPr sz="3600" b="1">
                <a:solidFill>
                  <a:schemeClr val="bg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85852" y="3071810"/>
            <a:ext cx="7429552" cy="3071834"/>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9E3E9985-21E1-494D-B26B-48B21D97704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6312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89693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7402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p:txBody>
          <a:bodyPr/>
          <a:lstStyle>
            <a:lvl1pPr>
              <a:defRPr/>
            </a:lvl1pPr>
          </a:lstStyle>
          <a:p>
            <a:pPr>
              <a:defRPr/>
            </a:pPr>
            <a:fld id="{C279D1EA-BA23-4201-B995-66E043845973}" type="slidenum">
              <a:rPr lang="en-IE"/>
              <a:pPr>
                <a:defRPr/>
              </a:pPr>
              <a:t>‹#›</a:t>
            </a:fld>
            <a:endParaRPr lang="en-I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4548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08920"/>
            <a:ext cx="8229600" cy="341724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7C3808-D0E5-4D15-A9FF-8BA6ECFFB88B}" type="datetimeFigureOut">
              <a:rPr lang="en-GB" smtClean="0"/>
              <a:pPr/>
              <a:t>23/01/2020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AD2E422D-0E65-4B81-9088-EA407164B4A1}" type="slidenum">
              <a:rPr lang="en-GB" smtClean="0"/>
              <a:pPr/>
              <a:t>‹#›</a:t>
            </a:fld>
            <a:endParaRPr lang="en-GB"/>
          </a:p>
        </p:txBody>
      </p:sp>
      <p:sp>
        <p:nvSpPr>
          <p:cNvPr id="7" name="Title 1"/>
          <p:cNvSpPr>
            <a:spLocks noGrp="1"/>
          </p:cNvSpPr>
          <p:nvPr>
            <p:ph type="ctrTitle"/>
          </p:nvPr>
        </p:nvSpPr>
        <p:spPr>
          <a:xfrm>
            <a:off x="467544" y="1700809"/>
            <a:ext cx="8208912" cy="720080"/>
          </a:xfrm>
          <a:prstGeom prst="rect">
            <a:avLst/>
          </a:prstGeom>
        </p:spPr>
        <p:txBody>
          <a:bodyPr/>
          <a:lstStyle>
            <a:lvl1pPr algn="l">
              <a:defRPr sz="3600"/>
            </a:lvl1pPr>
          </a:lstStyle>
          <a:p>
            <a:r>
              <a:rPr lang="en-US" dirty="0"/>
              <a:t>Click to edit Master title style</a:t>
            </a:r>
            <a:endParaRPr lang="en-GB" dirty="0"/>
          </a:p>
        </p:txBody>
      </p:sp>
    </p:spTree>
    <p:extLst>
      <p:ext uri="{BB962C8B-B14F-4D97-AF65-F5344CB8AC3E}">
        <p14:creationId xmlns:p14="http://schemas.microsoft.com/office/powerpoint/2010/main" val="9642058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xmlns:mv="urn:schemas-microsoft-com:mac:vml">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pact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1187450" y="357188"/>
            <a:ext cx="3155950" cy="367665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5" name="Rectangle 4"/>
          <p:cNvSpPr/>
          <p:nvPr userDrawn="1"/>
        </p:nvSpPr>
        <p:spPr>
          <a:xfrm>
            <a:off x="706438" y="0"/>
            <a:ext cx="8509000" cy="3571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b="0">
              <a:solidFill>
                <a:srgbClr val="FFFFFF"/>
              </a:solidFill>
            </a:endParaRPr>
          </a:p>
        </p:txBody>
      </p:sp>
      <p:cxnSp>
        <p:nvCxnSpPr>
          <p:cNvPr id="6" name="Straight Connector 5"/>
          <p:cNvCxnSpPr/>
          <p:nvPr userDrawn="1"/>
        </p:nvCxnSpPr>
        <p:spPr>
          <a:xfrm>
            <a:off x="1214438" y="1000125"/>
            <a:ext cx="2921000" cy="1588"/>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idx="1"/>
          </p:nvPr>
        </p:nvSpPr>
        <p:spPr>
          <a:xfrm>
            <a:off x="1214414" y="1196975"/>
            <a:ext cx="3143272" cy="2803529"/>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12" name="Title 1"/>
          <p:cNvSpPr>
            <a:spLocks noGrp="1"/>
          </p:cNvSpPr>
          <p:nvPr>
            <p:ph type="title"/>
          </p:nvPr>
        </p:nvSpPr>
        <p:spPr>
          <a:xfrm>
            <a:off x="1214414" y="428604"/>
            <a:ext cx="3143272" cy="500066"/>
          </a:xfrm>
          <a:prstGeom prst="rect">
            <a:avLst/>
          </a:prstGeom>
        </p:spPr>
        <p:txBody>
          <a:bodyPr/>
          <a:lstStyle>
            <a:lvl1pPr algn="l">
              <a:defRPr sz="2400" b="0">
                <a:solidFill>
                  <a:schemeClr val="bg1"/>
                </a:solidFill>
              </a:defRPr>
            </a:lvl1pPr>
          </a:lstStyle>
          <a:p>
            <a:r>
              <a:rPr lang="en-US" dirty="0"/>
              <a:t>Click to edit Master title style</a:t>
            </a:r>
          </a:p>
        </p:txBody>
      </p:sp>
      <p:sp>
        <p:nvSpPr>
          <p:cNvPr id="7" name="Rectangle 6"/>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30084C98-40B8-4335-8505-A82E8796DC7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366773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18576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007888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ubsection Slide">
    <p:spTree>
      <p:nvGrpSpPr>
        <p:cNvPr id="1" name=""/>
        <p:cNvGrpSpPr/>
        <p:nvPr/>
      </p:nvGrpSpPr>
      <p:grpSpPr>
        <a:xfrm>
          <a:off x="0" y="0"/>
          <a:ext cx="0" cy="0"/>
          <a:chOff x="0" y="0"/>
          <a:chExt cx="0" cy="0"/>
        </a:xfrm>
      </p:grpSpPr>
      <p:sp>
        <p:nvSpPr>
          <p:cNvPr id="10" name="Title 1"/>
          <p:cNvSpPr>
            <a:spLocks noGrp="1"/>
          </p:cNvSpPr>
          <p:nvPr>
            <p:ph type="title"/>
          </p:nvPr>
        </p:nvSpPr>
        <p:spPr>
          <a:xfrm>
            <a:off x="1285852" y="2143116"/>
            <a:ext cx="7429498" cy="634999"/>
          </a:xfrm>
          <a:prstGeom prst="rect">
            <a:avLst/>
          </a:prstGeom>
        </p:spPr>
        <p:txBody>
          <a:bodyPr/>
          <a:lstStyle>
            <a:lvl1pPr algn="l">
              <a:defRPr sz="3600" b="1">
                <a:solidFill>
                  <a:schemeClr val="bg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85852" y="3071810"/>
            <a:ext cx="7429552" cy="3071834"/>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9E3E9985-21E1-494D-B26B-48B21D97704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477332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98760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99126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pPr/>
              <a:t>1/23/20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7C0A873F-AE08-4489-9407-8A78D3059A35}" type="slidenum">
              <a:rPr lang="en-IE" smtClean="0"/>
              <a:pPr>
                <a:defRPr/>
              </a:pPr>
              <a:t>‹#›</a:t>
            </a:fld>
            <a:endParaRPr lang="en-IE"/>
          </a:p>
        </p:txBody>
      </p:sp>
    </p:spTree>
    <p:extLst>
      <p:ext uri="{BB962C8B-B14F-4D97-AF65-F5344CB8AC3E}">
        <p14:creationId xmlns:p14="http://schemas.microsoft.com/office/powerpoint/2010/main" val="3065398914"/>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1FECF43F-C237-4C99-B876-CF3B15FF08DF}" type="slidenum">
              <a:rPr lang="en-IE" smtClean="0"/>
              <a:pPr>
                <a:defRPr/>
              </a:pPr>
              <a:t>‹#›</a:t>
            </a:fld>
            <a:endParaRPr lang="en-IE"/>
          </a:p>
        </p:txBody>
      </p:sp>
    </p:spTree>
    <p:extLst>
      <p:ext uri="{BB962C8B-B14F-4D97-AF65-F5344CB8AC3E}">
        <p14:creationId xmlns:p14="http://schemas.microsoft.com/office/powerpoint/2010/main" val="282674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p:txBody>
          <a:bodyPr/>
          <a:lstStyle>
            <a:lvl1pPr>
              <a:defRPr/>
            </a:lvl1pPr>
          </a:lstStyle>
          <a:p>
            <a:pPr>
              <a:defRPr/>
            </a:pPr>
            <a:fld id="{1812CCAA-6296-4C96-AADD-1473FCC55959}" type="slidenum">
              <a:rPr lang="en-IE"/>
              <a:pPr>
                <a:defRPr/>
              </a:pPr>
              <a:t>‹#›</a:t>
            </a:fld>
            <a:endParaRPr lang="en-I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pPr/>
              <a:t>1/23/20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9CF4C0A6-E765-4B65-8C0E-62D90D5201D5}" type="slidenum">
              <a:rPr lang="en-IE" smtClean="0"/>
              <a:pPr>
                <a:defRPr/>
              </a:pPr>
              <a:t>‹#›</a:t>
            </a:fld>
            <a:endParaRPr lang="en-IE"/>
          </a:p>
        </p:txBody>
      </p:sp>
    </p:spTree>
    <p:extLst>
      <p:ext uri="{BB962C8B-B14F-4D97-AF65-F5344CB8AC3E}">
        <p14:creationId xmlns:p14="http://schemas.microsoft.com/office/powerpoint/2010/main" val="1242121753"/>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1/23/20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pPr>
              <a:defRPr/>
            </a:pPr>
            <a:fld id="{DE93CCF0-143B-410B-B513-291637A44129}" type="slidenum">
              <a:rPr lang="en-IE" smtClean="0"/>
              <a:pPr>
                <a:defRPr/>
              </a:pPr>
              <a:t>‹#›</a:t>
            </a:fld>
            <a:endParaRPr lang="en-IE"/>
          </a:p>
        </p:txBody>
      </p:sp>
    </p:spTree>
    <p:extLst>
      <p:ext uri="{BB962C8B-B14F-4D97-AF65-F5344CB8AC3E}">
        <p14:creationId xmlns:p14="http://schemas.microsoft.com/office/powerpoint/2010/main" val="28907023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1/23/20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F3F1A42E-10D1-4B02-8734-97A9CB7540D0}" type="slidenum">
              <a:rPr lang="en-IE" smtClean="0"/>
              <a:pPr>
                <a:defRPr/>
              </a:pPr>
              <a:t>‹#›</a:t>
            </a:fld>
            <a:endParaRPr lang="en-IE"/>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15005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C279D1EA-BA23-4201-B995-66E043845973}" type="slidenum">
              <a:rPr lang="en-IE" smtClean="0"/>
              <a:pPr>
                <a:defRPr/>
              </a:pPr>
              <a:t>‹#›</a:t>
            </a:fld>
            <a:endParaRPr lang="en-IE"/>
          </a:p>
        </p:txBody>
      </p:sp>
    </p:spTree>
    <p:extLst>
      <p:ext uri="{BB962C8B-B14F-4D97-AF65-F5344CB8AC3E}">
        <p14:creationId xmlns:p14="http://schemas.microsoft.com/office/powerpoint/2010/main" val="9766131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1/23/20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812CCAA-6296-4C96-AADD-1473FCC55959}" type="slidenum">
              <a:rPr lang="en-IE" smtClean="0"/>
              <a:pPr>
                <a:defRPr/>
              </a:pPr>
              <a:t>‹#›</a:t>
            </a:fld>
            <a:endParaRPr lang="en-IE"/>
          </a:p>
        </p:txBody>
      </p:sp>
    </p:spTree>
    <p:extLst>
      <p:ext uri="{BB962C8B-B14F-4D97-AF65-F5344CB8AC3E}">
        <p14:creationId xmlns:p14="http://schemas.microsoft.com/office/powerpoint/2010/main" val="19304004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1/23/20</a:t>
            </a:fld>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pPr>
              <a:defRPr/>
            </a:pPr>
            <a:fld id="{9C22ED5F-5406-444C-A494-376D24DF088F}" type="slidenum">
              <a:rPr lang="en-IE" smtClean="0"/>
              <a:pPr>
                <a:defRPr/>
              </a:pPr>
              <a:t>‹#›</a:t>
            </a:fld>
            <a:endParaRPr lang="en-IE"/>
          </a:p>
        </p:txBody>
      </p:sp>
    </p:spTree>
    <p:extLst>
      <p:ext uri="{BB962C8B-B14F-4D97-AF65-F5344CB8AC3E}">
        <p14:creationId xmlns:p14="http://schemas.microsoft.com/office/powerpoint/2010/main" val="18124538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1/23/20</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pPr>
              <a:defRPr/>
            </a:pPr>
            <a:fld id="{B746844E-868A-4A21-9D78-72BAF235A246}" type="slidenum">
              <a:rPr lang="en-IE" smtClean="0"/>
              <a:pPr>
                <a:defRPr/>
              </a:pPr>
              <a:t>‹#›</a:t>
            </a:fld>
            <a:endParaRPr lang="en-IE"/>
          </a:p>
        </p:txBody>
      </p:sp>
    </p:spTree>
    <p:extLst>
      <p:ext uri="{BB962C8B-B14F-4D97-AF65-F5344CB8AC3E}">
        <p14:creationId xmlns:p14="http://schemas.microsoft.com/office/powerpoint/2010/main" val="37431432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1/23/20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73533AA1-9C09-4A1D-8CEB-A8BA013642FC}" type="slidenum">
              <a:rPr lang="en-IE" smtClean="0"/>
              <a:pPr>
                <a:defRPr/>
              </a:pPr>
              <a:t>‹#›</a:t>
            </a:fld>
            <a:endParaRPr lang="en-IE"/>
          </a:p>
        </p:txBody>
      </p:sp>
    </p:spTree>
    <p:extLst>
      <p:ext uri="{BB962C8B-B14F-4D97-AF65-F5344CB8AC3E}">
        <p14:creationId xmlns:p14="http://schemas.microsoft.com/office/powerpoint/2010/main" val="385481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1/23/20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B4FB1E14-71DA-4153-8326-4FEFC84C7535}" type="slidenum">
              <a:rPr lang="en-IE" smtClean="0"/>
              <a:pPr>
                <a:defRPr/>
              </a:pPr>
              <a:t>‹#›</a:t>
            </a:fld>
            <a:endParaRPr lang="en-IE"/>
          </a:p>
        </p:txBody>
      </p:sp>
    </p:spTree>
    <p:extLst>
      <p:ext uri="{BB962C8B-B14F-4D97-AF65-F5344CB8AC3E}">
        <p14:creationId xmlns:p14="http://schemas.microsoft.com/office/powerpoint/2010/main" val="18644379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785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p:txBody>
          <a:bodyPr/>
          <a:lstStyle>
            <a:lvl1pPr>
              <a:defRPr/>
            </a:lvl1pPr>
          </a:lstStyle>
          <a:p>
            <a:pPr>
              <a:defRPr/>
            </a:pPr>
            <a:fld id="{9C22ED5F-5406-444C-A494-376D24DF088F}" type="slidenum">
              <a:rPr lang="en-IE"/>
              <a:pPr>
                <a:defRPr/>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p:txBody>
          <a:bodyPr/>
          <a:lstStyle>
            <a:lvl1pPr>
              <a:defRPr/>
            </a:lvl1pPr>
          </a:lstStyle>
          <a:p>
            <a:pPr>
              <a:defRPr/>
            </a:pPr>
            <a:fld id="{B746844E-868A-4A21-9D78-72BAF235A246}" type="slidenum">
              <a:rPr lang="en-IE"/>
              <a:pPr>
                <a:defRPr/>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65.xml"/><Relationship Id="rId7" Type="http://schemas.openxmlformats.org/officeDocument/2006/relationships/image" Target="../media/image4.jpe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10.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11.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8.xml"/><Relationship Id="rId7" Type="http://schemas.openxmlformats.org/officeDocument/2006/relationships/image" Target="../media/image4.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33.xml"/><Relationship Id="rId7" Type="http://schemas.openxmlformats.org/officeDocument/2006/relationships/image" Target="../media/image4.jpe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image" Target="../media/image4.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5.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43.xml"/><Relationship Id="rId7"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5.jpeg"/><Relationship Id="rId5" Type="http://schemas.openxmlformats.org/officeDocument/2006/relationships/slideLayout" Target="../slideLayouts/slideLayout51.xml"/><Relationship Id="rId10" Type="http://schemas.openxmlformats.org/officeDocument/2006/relationships/image" Target="../media/image4.jpeg"/><Relationship Id="rId4" Type="http://schemas.openxmlformats.org/officeDocument/2006/relationships/slideLayout" Target="../slideLayouts/slideLayout5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5.jpeg"/><Relationship Id="rId4" Type="http://schemas.openxmlformats.org/officeDocument/2006/relationships/slideLayout" Target="../slideLayouts/slideLayout58.xml"/><Relationship Id="rId9"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9.xml"/><Relationship Id="rId1" Type="http://schemas.openxmlformats.org/officeDocument/2006/relationships/slideLayout" Target="../slideLayouts/slideLayout62.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26" name="Picture 7" descr="WDR_J_Watt_RoundJacks"/>
          <p:cNvPicPr>
            <a:picLocks noChangeAspect="1" noChangeArrowheads="1"/>
          </p:cNvPicPr>
          <p:nvPr/>
        </p:nvPicPr>
        <p:blipFill>
          <a:blip r:embed="rId16" cstate="print">
            <a:lum bright="60000" contrast="60000"/>
          </a:blip>
          <a:srcRect/>
          <a:stretch>
            <a:fillRect/>
          </a:stretch>
        </p:blipFill>
        <p:spPr bwMode="auto">
          <a:xfrm>
            <a:off x="0" y="0"/>
            <a:ext cx="9144000" cy="6858000"/>
          </a:xfrm>
          <a:prstGeom prst="rect">
            <a:avLst/>
          </a:prstGeom>
          <a:noFill/>
          <a:ln w="9525">
            <a:noFill/>
            <a:miter lim="800000"/>
            <a:headEnd/>
            <a:tailEnd/>
          </a:ln>
        </p:spPr>
      </p:pic>
      <p:pic>
        <p:nvPicPr>
          <p:cNvPr id="1027" name="Picture 8" descr="25Reg_TT"/>
          <p:cNvPicPr>
            <a:picLocks noChangeAspect="1" noChangeArrowheads="1"/>
          </p:cNvPicPr>
          <p:nvPr/>
        </p:nvPicPr>
        <p:blipFill>
          <a:blip r:embed="rId17" cstate="print"/>
          <a:srcRect/>
          <a:stretch>
            <a:fillRect/>
          </a:stretch>
        </p:blipFill>
        <p:spPr bwMode="auto">
          <a:xfrm>
            <a:off x="611188" y="0"/>
            <a:ext cx="695325" cy="1038225"/>
          </a:xfrm>
          <a:prstGeom prst="rect">
            <a:avLst/>
          </a:prstGeom>
          <a:noFill/>
          <a:ln w="9525">
            <a:noFill/>
            <a:miter lim="800000"/>
            <a:headEnd/>
            <a:tailEnd/>
          </a:ln>
        </p:spPr>
      </p:pic>
      <p:sp>
        <p:nvSpPr>
          <p:cNvPr id="1028" name="Rectangle 9"/>
          <p:cNvSpPr>
            <a:spLocks noGrp="1" noChangeArrowheads="1"/>
          </p:cNvSpPr>
          <p:nvPr>
            <p:ph type="title"/>
          </p:nvPr>
        </p:nvSpPr>
        <p:spPr bwMode="auto">
          <a:xfrm>
            <a:off x="827088" y="-100013"/>
            <a:ext cx="82296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IE"/>
              <a:t>Click to edit Master title style</a:t>
            </a:r>
          </a:p>
        </p:txBody>
      </p:sp>
      <p:sp>
        <p:nvSpPr>
          <p:cNvPr id="1029" name="Rectangle 10"/>
          <p:cNvSpPr>
            <a:spLocks noGrp="1" noChangeArrowheads="1"/>
          </p:cNvSpPr>
          <p:nvPr>
            <p:ph type="body" idx="1"/>
          </p:nvPr>
        </p:nvSpPr>
        <p:spPr bwMode="auto">
          <a:xfrm>
            <a:off x="457200" y="1268413"/>
            <a:ext cx="82296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IE"/>
              <a:t>Click to edit Master text styles</a:t>
            </a:r>
          </a:p>
          <a:p>
            <a:pPr lvl="1"/>
            <a:r>
              <a:rPr lang="en-IE"/>
              <a:t>Second level</a:t>
            </a:r>
          </a:p>
          <a:p>
            <a:pPr lvl="2"/>
            <a:r>
              <a:rPr lang="en-IE"/>
              <a:t>Third level</a:t>
            </a:r>
          </a:p>
          <a:p>
            <a:pPr lvl="3"/>
            <a:r>
              <a:rPr lang="en-IE"/>
              <a:t>Fourth level</a:t>
            </a:r>
          </a:p>
          <a:p>
            <a:pPr lvl="4"/>
            <a:r>
              <a:rPr lang="en-IE"/>
              <a:t>Fifth level</a:t>
            </a:r>
          </a:p>
        </p:txBody>
      </p:sp>
      <p:sp>
        <p:nvSpPr>
          <p:cNvPr id="1035" name="Rectangle 1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cs typeface="Arial" charset="0"/>
              </a:defRPr>
            </a:lvl1pPr>
          </a:lstStyle>
          <a:p>
            <a:pPr>
              <a:defRPr/>
            </a:pPr>
            <a:fld id="{F3F1A42E-10D1-4B02-8734-97A9CB7540D0}" type="slidenum">
              <a:rPr lang="en-IE"/>
              <a:pPr>
                <a:defRPr/>
              </a:pPr>
              <a:t>‹#›</a:t>
            </a:fld>
            <a:endParaRPr lang="en-IE"/>
          </a:p>
        </p:txBody>
      </p:sp>
    </p:spTree>
  </p:cSld>
  <p:clrMap bg1="dk1" tx1="lt1" bg2="dk2" tx2="lt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7"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8"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1849234764"/>
      </p:ext>
    </p:extLst>
  </p:cSld>
  <p:clrMap bg1="dk1" tx1="lt1" bg2="dk2" tx2="lt2" accent1="accent1" accent2="accent2" accent3="accent3" accent4="accent4" accent5="accent5" accent6="accent6" hlink="hlink" folHlink="folHlink"/>
  <p:sldLayoutIdLst>
    <p:sldLayoutId id="2147484271" r:id="rId1"/>
    <p:sldLayoutId id="2147484272" r:id="rId2"/>
    <p:sldLayoutId id="2147484273" r:id="rId3"/>
    <p:sldLayoutId id="2147484275" r:id="rId4"/>
    <p:sldLayoutId id="2147484276"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1160EA64-D806-43AC-9DF2-F8C432F32B4C}" type="datetimeFigureOut">
              <a:rPr lang="en-US" dirty="0"/>
              <a:pPr/>
              <a:t>1/23/20</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pPr>
              <a:defRPr/>
            </a:pPr>
            <a:fld id="{F3F1A42E-10D1-4B02-8734-97A9CB7540D0}" type="slidenum">
              <a:rPr lang="en-IE" smtClean="0"/>
              <a:pPr>
                <a:defRPr/>
              </a:pPr>
              <a:t>‹#›</a:t>
            </a:fld>
            <a:endParaRPr lang="en-IE"/>
          </a:p>
        </p:txBody>
      </p:sp>
    </p:spTree>
    <p:extLst>
      <p:ext uri="{BB962C8B-B14F-4D97-AF65-F5344CB8AC3E}">
        <p14:creationId xmlns:p14="http://schemas.microsoft.com/office/powerpoint/2010/main" val="3384244844"/>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3F2E9"/>
        </a:solidFill>
        <a:effectLst/>
      </p:bgPr>
    </p:bg>
    <p:spTree>
      <p:nvGrpSpPr>
        <p:cNvPr id="1" name=""/>
        <p:cNvGrpSpPr/>
        <p:nvPr/>
      </p:nvGrpSpPr>
      <p:grpSpPr>
        <a:xfrm>
          <a:off x="0" y="0"/>
          <a:ext cx="0" cy="0"/>
          <a:chOff x="0" y="0"/>
          <a:chExt cx="0" cy="0"/>
        </a:xfrm>
      </p:grpSpPr>
      <p:pic>
        <p:nvPicPr>
          <p:cNvPr id="2050" name="Picture 2" descr="WDR_J_Watt_RoundJacks"/>
          <p:cNvPicPr>
            <a:picLocks noChangeAspect="1" noChangeArrowheads="1"/>
          </p:cNvPicPr>
          <p:nvPr/>
        </p:nvPicPr>
        <p:blipFill>
          <a:blip r:embed="rId13" cstate="print">
            <a:lum bright="60000" contrast="60000"/>
          </a:blip>
          <a:srcRect/>
          <a:stretch>
            <a:fillRect/>
          </a:stretch>
        </p:blipFill>
        <p:spPr bwMode="auto">
          <a:xfrm>
            <a:off x="0" y="0"/>
            <a:ext cx="9144000" cy="6858000"/>
          </a:xfrm>
          <a:prstGeom prst="rect">
            <a:avLst/>
          </a:prstGeom>
          <a:noFill/>
          <a:ln w="9525">
            <a:noFill/>
            <a:miter lim="800000"/>
            <a:headEnd/>
            <a:tailEnd/>
          </a:ln>
        </p:spPr>
      </p:pic>
      <p:pic>
        <p:nvPicPr>
          <p:cNvPr id="2051" name="Picture 3" descr="25Reg_TT"/>
          <p:cNvPicPr>
            <a:picLocks noChangeAspect="1" noChangeArrowheads="1"/>
          </p:cNvPicPr>
          <p:nvPr/>
        </p:nvPicPr>
        <p:blipFill>
          <a:blip r:embed="rId14" cstate="print"/>
          <a:srcRect/>
          <a:stretch>
            <a:fillRect/>
          </a:stretch>
        </p:blipFill>
        <p:spPr bwMode="auto">
          <a:xfrm>
            <a:off x="611188" y="0"/>
            <a:ext cx="695325" cy="1038225"/>
          </a:xfrm>
          <a:prstGeom prst="rect">
            <a:avLst/>
          </a:prstGeom>
          <a:noFill/>
          <a:ln w="9525">
            <a:noFill/>
            <a:miter lim="800000"/>
            <a:headEnd/>
            <a:tailEnd/>
          </a:ln>
        </p:spPr>
      </p:pic>
      <p:sp>
        <p:nvSpPr>
          <p:cNvPr id="2052" name="Rectangle 4"/>
          <p:cNvSpPr>
            <a:spLocks noGrp="1" noChangeArrowheads="1"/>
          </p:cNvSpPr>
          <p:nvPr>
            <p:ph type="title"/>
          </p:nvPr>
        </p:nvSpPr>
        <p:spPr bwMode="auto">
          <a:xfrm>
            <a:off x="827088" y="-100013"/>
            <a:ext cx="82296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IE"/>
              <a:t>Click to edit Master title style</a:t>
            </a:r>
          </a:p>
        </p:txBody>
      </p:sp>
      <p:sp>
        <p:nvSpPr>
          <p:cNvPr id="2053" name="Rectangle 5"/>
          <p:cNvSpPr>
            <a:spLocks noGrp="1" noChangeArrowheads="1"/>
          </p:cNvSpPr>
          <p:nvPr>
            <p:ph type="body" idx="1"/>
          </p:nvPr>
        </p:nvSpPr>
        <p:spPr bwMode="auto">
          <a:xfrm>
            <a:off x="457200" y="1268413"/>
            <a:ext cx="82296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IE"/>
              <a:t>Click to edit Master text styles</a:t>
            </a:r>
          </a:p>
          <a:p>
            <a:pPr lvl="1"/>
            <a:r>
              <a:rPr lang="en-IE"/>
              <a:t>Second level</a:t>
            </a:r>
          </a:p>
          <a:p>
            <a:pPr lvl="2"/>
            <a:r>
              <a:rPr lang="en-IE"/>
              <a:t>Third level</a:t>
            </a:r>
          </a:p>
          <a:p>
            <a:pPr lvl="3"/>
            <a:r>
              <a:rPr lang="en-IE"/>
              <a:t>Fourth level</a:t>
            </a:r>
          </a:p>
          <a:p>
            <a:pPr lvl="4"/>
            <a:r>
              <a:rPr lang="en-IE"/>
              <a:t>Fifth level</a:t>
            </a:r>
          </a:p>
        </p:txBody>
      </p:sp>
      <p:sp>
        <p:nvSpPr>
          <p:cNvPr id="727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cs typeface="Arial" charset="0"/>
              </a:defRPr>
            </a:lvl1pPr>
          </a:lstStyle>
          <a:p>
            <a:pPr>
              <a:defRPr/>
            </a:pPr>
            <a:fld id="{D7BD3452-F9B7-465B-B29D-67A7DC9D7C3E}" type="slidenum">
              <a:rPr lang="en-IE"/>
              <a:pPr>
                <a:defRPr/>
              </a:pPr>
              <a:t>‹#›</a:t>
            </a:fld>
            <a:endParaRPr lang="en-IE"/>
          </a:p>
        </p:txBody>
      </p:sp>
      <p:pic>
        <p:nvPicPr>
          <p:cNvPr id="2055" name="Picture 7" descr="wwf"/>
          <p:cNvPicPr>
            <a:picLocks noChangeAspect="1" noChangeArrowheads="1"/>
          </p:cNvPicPr>
          <p:nvPr/>
        </p:nvPicPr>
        <p:blipFill>
          <a:blip r:embed="rId15" cstate="print">
            <a:lum contrast="-6000"/>
          </a:blip>
          <a:srcRect/>
          <a:stretch>
            <a:fillRect/>
          </a:stretch>
        </p:blipFill>
        <p:spPr bwMode="auto">
          <a:xfrm>
            <a:off x="0" y="0"/>
            <a:ext cx="9140825" cy="68564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7"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8"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1870846042"/>
      </p:ext>
    </p:extLst>
  </p:cSld>
  <p:clrMap bg1="dk1" tx1="lt1" bg2="dk2" tx2="lt2" accent1="accent1" accent2="accent2" accent3="accent3" accent4="accent4" accent5="accent5" accent6="accent6" hlink="hlink" folHlink="folHlink"/>
  <p:sldLayoutIdLst>
    <p:sldLayoutId id="2147484226" r:id="rId1"/>
    <p:sldLayoutId id="2147484227" r:id="rId2"/>
    <p:sldLayoutId id="2147484229" r:id="rId3"/>
    <p:sldLayoutId id="2147484230" r:id="rId4"/>
    <p:sldLayoutId id="2147484231"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7"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8"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653517814"/>
      </p:ext>
    </p:extLst>
  </p:cSld>
  <p:clrMap bg1="dk1" tx1="lt1" bg2="dk2" tx2="lt2" accent1="accent1" accent2="accent2" accent3="accent3" accent4="accent4" accent5="accent5" accent6="accent6" hlink="hlink" folHlink="folHlink"/>
  <p:sldLayoutIdLst>
    <p:sldLayoutId id="2147484233" r:id="rId1"/>
    <p:sldLayoutId id="2147484234" r:id="rId2"/>
    <p:sldLayoutId id="2147484236" r:id="rId3"/>
    <p:sldLayoutId id="2147484237" r:id="rId4"/>
    <p:sldLayoutId id="2147484238"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7"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8"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387118245"/>
      </p:ext>
    </p:extLst>
  </p:cSld>
  <p:clrMap bg1="dk1" tx1="lt1" bg2="dk2" tx2="lt2" accent1="accent1" accent2="accent2" accent3="accent3" accent4="accent4" accent5="accent5" accent6="accent6" hlink="hlink" folHlink="folHlink"/>
  <p:sldLayoutIdLst>
    <p:sldLayoutId id="2147484240" r:id="rId1"/>
    <p:sldLayoutId id="2147484241" r:id="rId2"/>
    <p:sldLayoutId id="2147484243" r:id="rId3"/>
    <p:sldLayoutId id="2147484244" r:id="rId4"/>
    <p:sldLayoutId id="2147484245"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8"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9"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712755291"/>
      </p:ext>
    </p:extLst>
  </p:cSld>
  <p:clrMap bg1="dk1" tx1="lt1" bg2="dk2"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10"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11"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1391857382"/>
      </p:ext>
    </p:extLst>
  </p:cSld>
  <p:clrMap bg1="dk1" tx1="lt1" bg2="dk2" tx2="lt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93" r:id="rId7"/>
    <p:sldLayoutId id="2147484295" r:id="rId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9"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10"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143221635"/>
      </p:ext>
    </p:extLst>
  </p:cSld>
  <p:clrMap bg1="dk1" tx1="lt1" bg2="dk2" tx2="lt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94" r:id="rId7"/>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3074" name="Picture 18" descr="SCR_200616.jpg"/>
          <p:cNvPicPr>
            <a:picLocks noChangeAspect="1"/>
          </p:cNvPicPr>
          <p:nvPr userDrawn="1"/>
        </p:nvPicPr>
        <p:blipFill>
          <a:blip r:embed="rId3" cstate="print"/>
          <a:srcRect/>
          <a:stretch>
            <a:fillRect/>
          </a:stretch>
        </p:blipFill>
        <p:spPr bwMode="auto">
          <a:xfrm>
            <a:off x="785813" y="285750"/>
            <a:ext cx="8143875" cy="6215063"/>
          </a:xfrm>
          <a:prstGeom prst="rect">
            <a:avLst/>
          </a:prstGeom>
          <a:noFill/>
          <a:ln w="9525">
            <a:noFill/>
            <a:miter lim="800000"/>
            <a:headEnd/>
            <a:tailEnd/>
          </a:ln>
        </p:spPr>
      </p:pic>
      <p:sp>
        <p:nvSpPr>
          <p:cNvPr id="45077" name="Text Box 21"/>
          <p:cNvSpPr txBox="1">
            <a:spLocks noChangeArrowheads="1"/>
          </p:cNvSpPr>
          <p:nvPr/>
        </p:nvSpPr>
        <p:spPr bwMode="auto">
          <a:xfrm rot="16200000">
            <a:off x="48419" y="5842794"/>
            <a:ext cx="1292225" cy="166687"/>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Jürgen Freund / WWF-Canon</a:t>
            </a:r>
            <a:endParaRPr lang="en-GB" sz="600" b="0" dirty="0">
              <a:solidFill>
                <a:srgbClr val="000000">
                  <a:lumMod val="75000"/>
                </a:srgbClr>
              </a:solidFill>
              <a:latin typeface="Arial" charset="0"/>
            </a:endParaRPr>
          </a:p>
        </p:txBody>
      </p:sp>
      <p:pic>
        <p:nvPicPr>
          <p:cNvPr id="3076" name="Picture 13" descr="master panda.jpg"/>
          <p:cNvPicPr>
            <a:picLocks noChangeAspect="1"/>
          </p:cNvPicPr>
          <p:nvPr userDrawn="1"/>
        </p:nvPicPr>
        <p:blipFill>
          <a:blip r:embed="rId4"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0" name="Rectangle 19"/>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19" name="Slide Number Placeholder 18"/>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ACB915CE-6AF4-4290-9ED5-A0A1C6A99885}"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553386130"/>
      </p:ext>
    </p:extLst>
  </p:cSld>
  <p:clrMap bg1="dk1" tx1="lt1" bg2="dk2" tx2="lt2" accent1="accent1" accent2="accent2" accent3="accent3" accent4="accent4" accent5="accent5" accent6="accent6" hlink="hlink" folHlink="folHlink"/>
  <p:sldLayoutIdLst>
    <p:sldLayoutId id="2147484268"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image" Target="../media/image8.jpg"/><Relationship Id="rId1" Type="http://schemas.openxmlformats.org/officeDocument/2006/relationships/slideLayout" Target="../slideLayouts/slideLayout6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8.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image" Target="../media/image31.emf"/><Relationship Id="rId4" Type="http://schemas.openxmlformats.org/officeDocument/2006/relationships/package" Target="../embeddings/Microsoft_Word_Document.docx"/></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9.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6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9.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662" y="1907224"/>
            <a:ext cx="3602581" cy="3437462"/>
          </a:xfrm>
          <a:prstGeom prst="rect">
            <a:avLst/>
          </a:prstGeom>
        </p:spPr>
      </p:pic>
      <p:pic>
        <p:nvPicPr>
          <p:cNvPr id="8" name="Picture 7">
            <a:extLst>
              <a:ext uri="{FF2B5EF4-FFF2-40B4-BE49-F238E27FC236}">
                <a16:creationId xmlns:a16="http://schemas.microsoft.com/office/drawing/2014/main" id="{58F0745D-65A6-EC4C-9E15-8804F83C5E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25" y="5130764"/>
            <a:ext cx="744950" cy="427844"/>
          </a:xfrm>
          <a:prstGeom prst="rect">
            <a:avLst/>
          </a:prstGeom>
        </p:spPr>
      </p:pic>
      <p:pic>
        <p:nvPicPr>
          <p:cNvPr id="9" name="Picture 8">
            <a:extLst>
              <a:ext uri="{FF2B5EF4-FFF2-40B4-BE49-F238E27FC236}">
                <a16:creationId xmlns:a16="http://schemas.microsoft.com/office/drawing/2014/main" id="{43FCAE69-2B87-F345-BAAC-E7DA4E6391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24" y="5645458"/>
            <a:ext cx="1039137" cy="28274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24" y="265561"/>
            <a:ext cx="1721047" cy="1262724"/>
          </a:xfrm>
          <a:prstGeom prst="rect">
            <a:avLst/>
          </a:prstGeom>
        </p:spPr>
      </p:pic>
      <p:pic>
        <p:nvPicPr>
          <p:cNvPr id="7" name="Picture 6" descr="Screen Shot 2015-11-10 at 09.56.22.png">
            <a:extLst>
              <a:ext uri="{FF2B5EF4-FFF2-40B4-BE49-F238E27FC236}">
                <a16:creationId xmlns:a16="http://schemas.microsoft.com/office/drawing/2014/main" id="{10F042C0-776D-704B-8973-09A7DC4B9E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3392" y="-1371"/>
            <a:ext cx="1690608" cy="3640014"/>
          </a:xfrm>
          <a:prstGeom prst="rect">
            <a:avLst/>
          </a:prstGeom>
        </p:spPr>
      </p:pic>
      <p:sp>
        <p:nvSpPr>
          <p:cNvPr id="4" name="TextBox 3"/>
          <p:cNvSpPr txBox="1"/>
          <p:nvPr/>
        </p:nvSpPr>
        <p:spPr>
          <a:xfrm>
            <a:off x="433600" y="918390"/>
            <a:ext cx="7398929" cy="900246"/>
          </a:xfrm>
          <a:prstGeom prst="rect">
            <a:avLst/>
          </a:prstGeom>
          <a:noFill/>
        </p:spPr>
        <p:txBody>
          <a:bodyPr wrap="square" rtlCol="0">
            <a:spAutoFit/>
          </a:bodyPr>
          <a:lstStyle/>
          <a:p>
            <a:pPr algn="ctr"/>
            <a:r>
              <a:rPr lang="en-GB" sz="2625" b="1" i="1" dirty="0">
                <a:solidFill>
                  <a:srgbClr val="002060"/>
                </a:solidFill>
              </a:rPr>
              <a:t>One Ocean Hub </a:t>
            </a:r>
          </a:p>
          <a:p>
            <a:pPr algn="ctr"/>
            <a:endParaRPr lang="en-GB" sz="2625" i="1" dirty="0">
              <a:solidFill>
                <a:srgbClr val="002060"/>
              </a:solidFill>
            </a:endParaRPr>
          </a:p>
        </p:txBody>
      </p:sp>
      <p:sp>
        <p:nvSpPr>
          <p:cNvPr id="2" name="TextBox 1">
            <a:extLst>
              <a:ext uri="{FF2B5EF4-FFF2-40B4-BE49-F238E27FC236}">
                <a16:creationId xmlns:a16="http://schemas.microsoft.com/office/drawing/2014/main" id="{E614E1F1-D17B-DF44-A2C4-94CB50A6C17C}"/>
              </a:ext>
            </a:extLst>
          </p:cNvPr>
          <p:cNvSpPr txBox="1"/>
          <p:nvPr/>
        </p:nvSpPr>
        <p:spPr>
          <a:xfrm>
            <a:off x="1939129" y="5952198"/>
            <a:ext cx="4579034" cy="715581"/>
          </a:xfrm>
          <a:prstGeom prst="rect">
            <a:avLst/>
          </a:prstGeom>
          <a:noFill/>
        </p:spPr>
        <p:txBody>
          <a:bodyPr wrap="square" rtlCol="0">
            <a:spAutoFit/>
          </a:bodyPr>
          <a:lstStyle/>
          <a:p>
            <a:pPr algn="ctr"/>
            <a:r>
              <a:rPr lang="en-US" sz="1350" dirty="0"/>
              <a:t>Daniela Diz, PhD</a:t>
            </a:r>
          </a:p>
          <a:p>
            <a:pPr algn="ctr"/>
            <a:r>
              <a:rPr lang="en-US" sz="1350" dirty="0"/>
              <a:t>One Ocean Hub Deputy Director</a:t>
            </a:r>
          </a:p>
          <a:p>
            <a:pPr algn="ctr"/>
            <a:r>
              <a:rPr lang="en-US" sz="1350" dirty="0"/>
              <a:t>University of Strathclyde</a:t>
            </a:r>
          </a:p>
        </p:txBody>
      </p:sp>
      <p:pic>
        <p:nvPicPr>
          <p:cNvPr id="3" name="Picture 2">
            <a:extLst>
              <a:ext uri="{FF2B5EF4-FFF2-40B4-BE49-F238E27FC236}">
                <a16:creationId xmlns:a16="http://schemas.microsoft.com/office/drawing/2014/main" id="{3745342A-C1B4-BA40-98D4-EBD3E97399E6}"/>
              </a:ext>
            </a:extLst>
          </p:cNvPr>
          <p:cNvPicPr>
            <a:picLocks noChangeAspect="1"/>
          </p:cNvPicPr>
          <p:nvPr/>
        </p:nvPicPr>
        <p:blipFill>
          <a:blip r:embed="rId7"/>
          <a:stretch>
            <a:fillRect/>
          </a:stretch>
        </p:blipFill>
        <p:spPr>
          <a:xfrm>
            <a:off x="2147483647" y="2147483647"/>
            <a:ext cx="9144000" cy="6858000"/>
          </a:xfrm>
          <a:prstGeom prst="rect">
            <a:avLst/>
          </a:prstGeom>
        </p:spPr>
      </p:pic>
    </p:spTree>
    <p:extLst>
      <p:ext uri="{BB962C8B-B14F-4D97-AF65-F5344CB8AC3E}">
        <p14:creationId xmlns:p14="http://schemas.microsoft.com/office/powerpoint/2010/main" val="3599437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58C0-B206-AA4E-AE8D-DCB1E9594A5B}"/>
              </a:ext>
            </a:extLst>
          </p:cNvPr>
          <p:cNvSpPr>
            <a:spLocks noGrp="1"/>
          </p:cNvSpPr>
          <p:nvPr>
            <p:ph type="title"/>
          </p:nvPr>
        </p:nvSpPr>
        <p:spPr/>
        <p:txBody>
          <a:bodyPr>
            <a:normAutofit fontScale="90000"/>
          </a:bodyPr>
          <a:lstStyle/>
          <a:p>
            <a:r>
              <a:rPr lang="en-US" dirty="0"/>
              <a:t>2017 UN Ocean Conference Declaration: A call for Action</a:t>
            </a:r>
          </a:p>
        </p:txBody>
      </p:sp>
      <p:sp>
        <p:nvSpPr>
          <p:cNvPr id="3" name="Content Placeholder 2">
            <a:extLst>
              <a:ext uri="{FF2B5EF4-FFF2-40B4-BE49-F238E27FC236}">
                <a16:creationId xmlns:a16="http://schemas.microsoft.com/office/drawing/2014/main" id="{7AEFA265-0C16-354A-94F9-2551EE75FF98}"/>
              </a:ext>
            </a:extLst>
          </p:cNvPr>
          <p:cNvSpPr>
            <a:spLocks noGrp="1"/>
          </p:cNvSpPr>
          <p:nvPr>
            <p:ph idx="1"/>
          </p:nvPr>
        </p:nvSpPr>
        <p:spPr>
          <a:xfrm>
            <a:off x="4499992" y="370461"/>
            <a:ext cx="4788024" cy="6408712"/>
          </a:xfrm>
        </p:spPr>
        <p:txBody>
          <a:bodyPr>
            <a:normAutofit/>
          </a:bodyPr>
          <a:lstStyle/>
          <a:p>
            <a:r>
              <a:rPr lang="en-GB" sz="2000" dirty="0">
                <a:solidFill>
                  <a:srgbClr val="002060"/>
                </a:solidFill>
              </a:rPr>
              <a:t>Enhance sustainable fisheries management, including to restore fish stocks in the shortest time feasible at least to levels that can produce maximum sustainable yield as determined by their biological characteristics, through the implementation of science-based management measures, monitoring, control and enforcement, supporting the consumption of fish sourced from sustainably managed fisheries, and through </a:t>
            </a:r>
            <a:r>
              <a:rPr lang="en-GB" sz="2000" b="1" dirty="0">
                <a:solidFill>
                  <a:srgbClr val="002060"/>
                </a:solidFill>
              </a:rPr>
              <a:t>precautionary and ecosystem approaches</a:t>
            </a:r>
            <a:r>
              <a:rPr lang="en-GB" sz="2000" dirty="0">
                <a:solidFill>
                  <a:srgbClr val="002060"/>
                </a:solidFill>
              </a:rPr>
              <a:t> as appropriate, as well as strengthening cooperation and coordination, including through, as appropriate, regional fisheries management organizations, bodies and arrangements  </a:t>
            </a:r>
          </a:p>
        </p:txBody>
      </p:sp>
      <p:sp>
        <p:nvSpPr>
          <p:cNvPr id="4" name="Text Placeholder 3">
            <a:extLst>
              <a:ext uri="{FF2B5EF4-FFF2-40B4-BE49-F238E27FC236}">
                <a16:creationId xmlns:a16="http://schemas.microsoft.com/office/drawing/2014/main" id="{014A6DE8-FEFD-0E46-93B0-8D78AC25F7FC}"/>
              </a:ext>
            </a:extLst>
          </p:cNvPr>
          <p:cNvSpPr>
            <a:spLocks noGrp="1"/>
          </p:cNvSpPr>
          <p:nvPr>
            <p:ph type="body" sz="half" idx="2"/>
          </p:nvPr>
        </p:nvSpPr>
        <p:spPr/>
        <p:txBody>
          <a:bodyPr/>
          <a:lstStyle/>
          <a:p>
            <a:endParaRPr lang="en-US"/>
          </a:p>
        </p:txBody>
      </p:sp>
      <p:pic>
        <p:nvPicPr>
          <p:cNvPr id="8" name="Picture 7">
            <a:extLst>
              <a:ext uri="{FF2B5EF4-FFF2-40B4-BE49-F238E27FC236}">
                <a16:creationId xmlns:a16="http://schemas.microsoft.com/office/drawing/2014/main" id="{01888213-AE68-C147-A3A1-798E17597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880" y="3574817"/>
            <a:ext cx="2160240" cy="2144238"/>
          </a:xfrm>
          <a:prstGeom prst="rect">
            <a:avLst/>
          </a:prstGeom>
        </p:spPr>
      </p:pic>
    </p:spTree>
    <p:extLst>
      <p:ext uri="{BB962C8B-B14F-4D97-AF65-F5344CB8AC3E}">
        <p14:creationId xmlns:p14="http://schemas.microsoft.com/office/powerpoint/2010/main" val="2764444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AE74-1366-A24F-9FEA-F3C96F87E871}"/>
              </a:ext>
            </a:extLst>
          </p:cNvPr>
          <p:cNvSpPr>
            <a:spLocks noGrp="1"/>
          </p:cNvSpPr>
          <p:nvPr>
            <p:ph type="title"/>
          </p:nvPr>
        </p:nvSpPr>
        <p:spPr>
          <a:xfrm>
            <a:off x="251520" y="692696"/>
            <a:ext cx="4032448" cy="1977259"/>
          </a:xfrm>
        </p:spPr>
        <p:txBody>
          <a:bodyPr>
            <a:normAutofit/>
          </a:bodyPr>
          <a:lstStyle/>
          <a:p>
            <a:pPr>
              <a:lnSpc>
                <a:spcPct val="150000"/>
              </a:lnSpc>
            </a:pPr>
            <a:r>
              <a:rPr lang="en-US" dirty="0"/>
              <a:t>Ecosystem approach:</a:t>
            </a:r>
            <a:br>
              <a:rPr lang="en-US" dirty="0"/>
            </a:br>
            <a:r>
              <a:rPr lang="en-US" dirty="0"/>
              <a:t>relevant principles to EIAs </a:t>
            </a:r>
          </a:p>
        </p:txBody>
      </p:sp>
      <p:sp>
        <p:nvSpPr>
          <p:cNvPr id="3" name="Content Placeholder 2">
            <a:extLst>
              <a:ext uri="{FF2B5EF4-FFF2-40B4-BE49-F238E27FC236}">
                <a16:creationId xmlns:a16="http://schemas.microsoft.com/office/drawing/2014/main" id="{B312B2CF-FDD1-6446-8DC4-E5D08A4B71C7}"/>
              </a:ext>
            </a:extLst>
          </p:cNvPr>
          <p:cNvSpPr>
            <a:spLocks noGrp="1"/>
          </p:cNvSpPr>
          <p:nvPr>
            <p:ph idx="1"/>
          </p:nvPr>
        </p:nvSpPr>
        <p:spPr>
          <a:xfrm>
            <a:off x="5076056" y="1949722"/>
            <a:ext cx="3611880" cy="3200392"/>
          </a:xfrm>
        </p:spPr>
        <p:txBody>
          <a:bodyPr/>
          <a:lstStyle/>
          <a:p>
            <a:r>
              <a:rPr lang="en-US" dirty="0"/>
              <a:t>Ecosystem managers should consider the effects (actual or potential) of their activities on adjacent and other ecosystems</a:t>
            </a:r>
          </a:p>
          <a:p>
            <a:pPr marL="0" indent="0">
              <a:buNone/>
            </a:pPr>
            <a:endParaRPr lang="en-US" dirty="0"/>
          </a:p>
          <a:p>
            <a:r>
              <a:rPr lang="en-US" dirty="0"/>
              <a:t>Ecosystems must be managed within the limits of their functioning </a:t>
            </a:r>
          </a:p>
        </p:txBody>
      </p:sp>
      <p:pic>
        <p:nvPicPr>
          <p:cNvPr id="5" name="Content Placeholder 3">
            <a:extLst>
              <a:ext uri="{FF2B5EF4-FFF2-40B4-BE49-F238E27FC236}">
                <a16:creationId xmlns:a16="http://schemas.microsoft.com/office/drawing/2014/main" id="{82FB1CAC-7125-484C-86BB-0DF928F536F3}"/>
              </a:ext>
            </a:extLst>
          </p:cNvPr>
          <p:cNvPicPr>
            <a:picLocks/>
          </p:cNvPicPr>
          <p:nvPr/>
        </p:nvPicPr>
        <p:blipFill rotWithShape="1">
          <a:blip r:embed="rId2"/>
          <a:srcRect l="16024" r="15687" b="2"/>
          <a:stretch/>
        </p:blipFill>
        <p:spPr bwMode="auto">
          <a:xfrm>
            <a:off x="467544" y="3140968"/>
            <a:ext cx="3642245" cy="3279518"/>
          </a:xfrm>
          <a:prstGeom prst="rect">
            <a:avLst/>
          </a:prstGeom>
          <a:ln w="38100" cap="sq">
            <a:solidFill>
              <a:srgbClr val="FFFFFF"/>
            </a:solidFill>
            <a:miter lim="800000"/>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5320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808"/>
            <a:ext cx="8507288" cy="4752528"/>
          </a:xfrm>
        </p:spPr>
        <p:txBody>
          <a:bodyPr>
            <a:normAutofit/>
          </a:bodyPr>
          <a:lstStyle/>
          <a:p>
            <a:pPr>
              <a:lnSpc>
                <a:spcPct val="160000"/>
              </a:lnSpc>
            </a:pPr>
            <a:r>
              <a:rPr lang="en-GB" dirty="0"/>
              <a:t>“a requirement under general international law to undertake an environmental impact assessment where there is a risk that the proposed industrial activity may have a significant adverse impact in a transboundary context” </a:t>
            </a:r>
            <a:r>
              <a:rPr lang="en-US" dirty="0">
                <a:solidFill>
                  <a:schemeClr val="tx2"/>
                </a:solidFill>
              </a:rPr>
              <a:t>(</a:t>
            </a:r>
            <a:r>
              <a:rPr lang="en-US" i="1" dirty="0">
                <a:solidFill>
                  <a:schemeClr val="tx2"/>
                </a:solidFill>
              </a:rPr>
              <a:t>Pulp Mills Case, para 204</a:t>
            </a:r>
            <a:r>
              <a:rPr lang="en-US" dirty="0">
                <a:solidFill>
                  <a:schemeClr val="tx2"/>
                </a:solidFill>
              </a:rPr>
              <a:t>)</a:t>
            </a:r>
          </a:p>
          <a:p>
            <a:endParaRPr lang="en-US" dirty="0">
              <a:solidFill>
                <a:schemeClr val="tx2"/>
              </a:solidFill>
            </a:endParaRPr>
          </a:p>
          <a:p>
            <a:r>
              <a:rPr lang="en-US" dirty="0">
                <a:solidFill>
                  <a:schemeClr val="tx2"/>
                </a:solidFill>
              </a:rPr>
              <a:t>Due diligence obligation (UNCLOS Arts 205-206, UNFSA, Art. 5(d))</a:t>
            </a:r>
          </a:p>
          <a:p>
            <a:endParaRPr lang="en-US" dirty="0">
              <a:solidFill>
                <a:schemeClr val="tx2"/>
              </a:solidFill>
            </a:endParaRPr>
          </a:p>
          <a:p>
            <a:r>
              <a:rPr lang="en-US" dirty="0">
                <a:solidFill>
                  <a:schemeClr val="tx2"/>
                </a:solidFill>
              </a:rPr>
              <a:t>Minimum standards to be set on a case by case basis/regime-based (</a:t>
            </a:r>
            <a:r>
              <a:rPr lang="en-US" i="1" dirty="0">
                <a:solidFill>
                  <a:schemeClr val="tx2"/>
                </a:solidFill>
              </a:rPr>
              <a:t>Pulp Mills Case</a:t>
            </a:r>
            <a:r>
              <a:rPr lang="en-US" dirty="0">
                <a:solidFill>
                  <a:schemeClr val="tx2"/>
                </a:solidFill>
              </a:rPr>
              <a:t>)</a:t>
            </a:r>
          </a:p>
          <a:p>
            <a:endParaRPr lang="en-US" dirty="0">
              <a:solidFill>
                <a:schemeClr val="tx2"/>
              </a:solidFill>
            </a:endParaRPr>
          </a:p>
          <a:p>
            <a:r>
              <a:rPr lang="en-US" dirty="0">
                <a:solidFill>
                  <a:schemeClr val="tx2"/>
                </a:solidFill>
              </a:rPr>
              <a:t>Reports need to be made publicly available (UNCLOS, Art. 205)</a:t>
            </a:r>
          </a:p>
        </p:txBody>
      </p:sp>
      <p:sp>
        <p:nvSpPr>
          <p:cNvPr id="3" name="Title 2"/>
          <p:cNvSpPr>
            <a:spLocks noGrp="1"/>
          </p:cNvSpPr>
          <p:nvPr>
            <p:ph type="ctrTitle"/>
          </p:nvPr>
        </p:nvSpPr>
        <p:spPr>
          <a:xfrm>
            <a:off x="457200" y="548680"/>
            <a:ext cx="8208912" cy="720080"/>
          </a:xfrm>
        </p:spPr>
        <p:txBody>
          <a:bodyPr>
            <a:normAutofit fontScale="90000"/>
          </a:bodyPr>
          <a:lstStyle/>
          <a:p>
            <a:r>
              <a:rPr lang="en-US" dirty="0">
                <a:solidFill>
                  <a:schemeClr val="tx2"/>
                </a:solidFill>
              </a:rPr>
              <a:t>Obligation to conduct EIAs under international law</a:t>
            </a:r>
          </a:p>
        </p:txBody>
      </p:sp>
    </p:spTree>
    <p:extLst>
      <p:ext uri="{BB962C8B-B14F-4D97-AF65-F5344CB8AC3E}">
        <p14:creationId xmlns:p14="http://schemas.microsoft.com/office/powerpoint/2010/main" val="28999882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1490" y="365125"/>
            <a:ext cx="3840085" cy="1692794"/>
          </a:xfrm>
        </p:spPr>
        <p:txBody>
          <a:bodyPr vert="horz" lIns="91440" tIns="45720" rIns="91440" bIns="45720" rtlCol="0" anchor="ctr">
            <a:normAutofit fontScale="90000"/>
          </a:bodyPr>
          <a:lstStyle/>
          <a:p>
            <a:pPr>
              <a:lnSpc>
                <a:spcPct val="90000"/>
              </a:lnSpc>
            </a:pPr>
            <a:r>
              <a:rPr lang="en-US" sz="4400" dirty="0">
                <a:latin typeface="+mj-lt"/>
                <a:cs typeface="+mj-cs"/>
              </a:rPr>
              <a:t>EIA: Thresholds</a:t>
            </a:r>
          </a:p>
        </p:txBody>
      </p:sp>
      <p:sp>
        <p:nvSpPr>
          <p:cNvPr id="2" name="Content Placeholder 1"/>
          <p:cNvSpPr>
            <a:spLocks noGrp="1"/>
          </p:cNvSpPr>
          <p:nvPr>
            <p:ph idx="1"/>
          </p:nvPr>
        </p:nvSpPr>
        <p:spPr>
          <a:xfrm>
            <a:off x="491490" y="2575034"/>
            <a:ext cx="3840085" cy="3462228"/>
          </a:xfrm>
        </p:spPr>
        <p:txBody>
          <a:bodyPr vert="horz" lIns="91440" tIns="45720" rIns="91440" bIns="45720" rtlCol="0">
            <a:normAutofit fontScale="92500" lnSpcReduction="10000"/>
          </a:bodyPr>
          <a:lstStyle/>
          <a:p>
            <a:pPr indent="-228600">
              <a:lnSpc>
                <a:spcPct val="90000"/>
              </a:lnSpc>
            </a:pPr>
            <a:r>
              <a:rPr lang="en-US" sz="2400" dirty="0">
                <a:latin typeface="+mn-lt"/>
                <a:cs typeface="+mn-cs"/>
              </a:rPr>
              <a:t>Significant Adverse Impact:</a:t>
            </a:r>
          </a:p>
          <a:p>
            <a:pPr lvl="1" indent="-228600">
              <a:lnSpc>
                <a:spcPct val="90000"/>
              </a:lnSpc>
              <a:buFont typeface="Arial" panose="020B0604020202020204" pitchFamily="34" charset="0"/>
              <a:buChar char="•"/>
            </a:pPr>
            <a:r>
              <a:rPr lang="en-US" sz="2400" dirty="0">
                <a:latin typeface="+mn-lt"/>
                <a:cs typeface="+mn-cs"/>
              </a:rPr>
              <a:t>UNCLOS </a:t>
            </a:r>
          </a:p>
          <a:p>
            <a:pPr lvl="1" indent="-228600">
              <a:lnSpc>
                <a:spcPct val="90000"/>
              </a:lnSpc>
              <a:buFont typeface="Arial" panose="020B0604020202020204" pitchFamily="34" charset="0"/>
              <a:buChar char="•"/>
            </a:pPr>
            <a:r>
              <a:rPr lang="en-US" sz="2400" dirty="0">
                <a:latin typeface="+mn-lt"/>
                <a:cs typeface="+mn-cs"/>
              </a:rPr>
              <a:t>CBD </a:t>
            </a:r>
          </a:p>
          <a:p>
            <a:pPr lvl="1" indent="-228600">
              <a:lnSpc>
                <a:spcPct val="90000"/>
              </a:lnSpc>
              <a:buFont typeface="Arial" panose="020B0604020202020204" pitchFamily="34" charset="0"/>
              <a:buChar char="•"/>
            </a:pPr>
            <a:r>
              <a:rPr lang="en-US" sz="2400" dirty="0">
                <a:latin typeface="+mn-lt"/>
                <a:cs typeface="+mn-cs"/>
              </a:rPr>
              <a:t>FAO Deep Sea Fisheries Guidelines</a:t>
            </a:r>
          </a:p>
          <a:p>
            <a:pPr lvl="1" indent="-228600">
              <a:lnSpc>
                <a:spcPct val="90000"/>
              </a:lnSpc>
              <a:buFont typeface="Arial" panose="020B0604020202020204" pitchFamily="34" charset="0"/>
              <a:buChar char="•"/>
            </a:pPr>
            <a:r>
              <a:rPr lang="en-US" sz="2400" dirty="0">
                <a:latin typeface="+mn-lt"/>
                <a:cs typeface="+mn-cs"/>
              </a:rPr>
              <a:t>Rio Declaration</a:t>
            </a:r>
          </a:p>
          <a:p>
            <a:pPr indent="-228600">
              <a:lnSpc>
                <a:spcPct val="90000"/>
              </a:lnSpc>
            </a:pPr>
            <a:endParaRPr lang="en-US" sz="2400" dirty="0">
              <a:latin typeface="+mn-lt"/>
              <a:cs typeface="+mn-cs"/>
            </a:endParaRPr>
          </a:p>
          <a:p>
            <a:pPr indent="-228600">
              <a:lnSpc>
                <a:spcPct val="90000"/>
              </a:lnSpc>
            </a:pPr>
            <a:r>
              <a:rPr lang="en-US" sz="2400" dirty="0">
                <a:latin typeface="+mn-lt"/>
                <a:cs typeface="+mn-cs"/>
              </a:rPr>
              <a:t>Minor or transitory effect: </a:t>
            </a:r>
          </a:p>
          <a:p>
            <a:pPr lvl="1" indent="-228600">
              <a:lnSpc>
                <a:spcPct val="90000"/>
              </a:lnSpc>
              <a:buFont typeface="Arial" panose="020B0604020202020204" pitchFamily="34" charset="0"/>
              <a:buChar char="•"/>
            </a:pPr>
            <a:r>
              <a:rPr lang="en-US" sz="2400" dirty="0">
                <a:latin typeface="+mn-lt"/>
                <a:cs typeface="+mn-cs"/>
              </a:rPr>
              <a:t>Madrid Protocol</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774" r="1852"/>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192518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718273" y="2039583"/>
          <a:ext cx="8435280" cy="4065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ctrTitle"/>
          </p:nvPr>
        </p:nvSpPr>
        <p:spPr>
          <a:xfrm>
            <a:off x="251520" y="404664"/>
            <a:ext cx="8208912" cy="720080"/>
          </a:xfrm>
        </p:spPr>
        <p:txBody>
          <a:bodyPr>
            <a:normAutofit fontScale="90000"/>
          </a:bodyPr>
          <a:lstStyle/>
          <a:p>
            <a:r>
              <a:rPr lang="en-US" b="1" dirty="0">
                <a:solidFill>
                  <a:schemeClr val="tx2"/>
                </a:solidFill>
              </a:rPr>
              <a:t>Rio Declaration</a:t>
            </a:r>
          </a:p>
        </p:txBody>
      </p:sp>
      <p:sp>
        <p:nvSpPr>
          <p:cNvPr id="5" name="TextBox 4"/>
          <p:cNvSpPr txBox="1"/>
          <p:nvPr/>
        </p:nvSpPr>
        <p:spPr>
          <a:xfrm>
            <a:off x="347732" y="2039583"/>
            <a:ext cx="4008244" cy="4062651"/>
          </a:xfrm>
          <a:prstGeom prst="rect">
            <a:avLst/>
          </a:prstGeom>
          <a:noFill/>
        </p:spPr>
        <p:txBody>
          <a:bodyPr wrap="square" rtlCol="0">
            <a:spAutoFit/>
          </a:bodyPr>
          <a:lstStyle/>
          <a:p>
            <a:r>
              <a:rPr lang="en-US" b="0" dirty="0">
                <a:solidFill>
                  <a:schemeClr val="tx2"/>
                </a:solidFill>
              </a:rPr>
              <a:t>“</a:t>
            </a:r>
            <a:r>
              <a:rPr lang="en-US" sz="2400" b="0" dirty="0">
                <a:solidFill>
                  <a:schemeClr val="tx2"/>
                </a:solidFill>
              </a:rPr>
              <a:t>EIA, as a </a:t>
            </a:r>
            <a:r>
              <a:rPr lang="en-US" sz="2400" b="0" dirty="0">
                <a:solidFill>
                  <a:srgbClr val="FF0000"/>
                </a:solidFill>
              </a:rPr>
              <a:t>national</a:t>
            </a:r>
            <a:r>
              <a:rPr lang="en-US" sz="2400" b="0" dirty="0">
                <a:solidFill>
                  <a:schemeClr val="tx2"/>
                </a:solidFill>
              </a:rPr>
              <a:t> instrument, </a:t>
            </a:r>
            <a:r>
              <a:rPr lang="en-US" sz="2400" b="0" dirty="0">
                <a:solidFill>
                  <a:srgbClr val="FF0000"/>
                </a:solidFill>
              </a:rPr>
              <a:t>shall</a:t>
            </a:r>
            <a:r>
              <a:rPr lang="en-US" sz="2400" b="0" dirty="0">
                <a:solidFill>
                  <a:schemeClr val="tx2"/>
                </a:solidFill>
              </a:rPr>
              <a:t> be undertaken for </a:t>
            </a:r>
            <a:r>
              <a:rPr lang="en-US" sz="2400" b="0" dirty="0">
                <a:solidFill>
                  <a:srgbClr val="FF0000"/>
                </a:solidFill>
              </a:rPr>
              <a:t>proposed</a:t>
            </a:r>
            <a:r>
              <a:rPr lang="en-US" sz="2400" b="0" dirty="0">
                <a:solidFill>
                  <a:schemeClr val="tx2"/>
                </a:solidFill>
              </a:rPr>
              <a:t> </a:t>
            </a:r>
            <a:r>
              <a:rPr lang="en-US" sz="2400" b="0" dirty="0">
                <a:solidFill>
                  <a:srgbClr val="FF0000"/>
                </a:solidFill>
              </a:rPr>
              <a:t>activities</a:t>
            </a:r>
            <a:r>
              <a:rPr lang="en-US" sz="2400" b="0" dirty="0">
                <a:solidFill>
                  <a:schemeClr val="tx2"/>
                </a:solidFill>
              </a:rPr>
              <a:t> that are </a:t>
            </a:r>
            <a:r>
              <a:rPr lang="en-US" sz="2400" b="0" dirty="0">
                <a:solidFill>
                  <a:srgbClr val="FF0000"/>
                </a:solidFill>
              </a:rPr>
              <a:t>likely</a:t>
            </a:r>
            <a:r>
              <a:rPr lang="en-US" sz="2400" b="0" dirty="0">
                <a:solidFill>
                  <a:schemeClr val="tx2"/>
                </a:solidFill>
              </a:rPr>
              <a:t> to have a </a:t>
            </a:r>
            <a:r>
              <a:rPr lang="en-US" sz="2400" b="0" dirty="0">
                <a:solidFill>
                  <a:srgbClr val="FF0000"/>
                </a:solidFill>
              </a:rPr>
              <a:t>significant adverse impact </a:t>
            </a:r>
            <a:r>
              <a:rPr lang="en-US" sz="2400" b="0" dirty="0">
                <a:solidFill>
                  <a:schemeClr val="tx2"/>
                </a:solidFill>
              </a:rPr>
              <a:t>on </a:t>
            </a:r>
            <a:r>
              <a:rPr lang="en-US" sz="2400" b="0" dirty="0">
                <a:solidFill>
                  <a:srgbClr val="FF0000"/>
                </a:solidFill>
              </a:rPr>
              <a:t>the environment </a:t>
            </a:r>
            <a:r>
              <a:rPr lang="en-US" sz="2400" b="0" dirty="0">
                <a:solidFill>
                  <a:schemeClr val="tx2"/>
                </a:solidFill>
              </a:rPr>
              <a:t>and are subject to a </a:t>
            </a:r>
            <a:r>
              <a:rPr lang="en-US" sz="2400" b="0" dirty="0">
                <a:solidFill>
                  <a:srgbClr val="FF0000"/>
                </a:solidFill>
              </a:rPr>
              <a:t>decision</a:t>
            </a:r>
            <a:r>
              <a:rPr lang="en-US" sz="2400" b="0" dirty="0">
                <a:solidFill>
                  <a:schemeClr val="tx2"/>
                </a:solidFill>
              </a:rPr>
              <a:t> of a </a:t>
            </a:r>
            <a:r>
              <a:rPr lang="en-US" sz="2400" b="0" dirty="0">
                <a:solidFill>
                  <a:srgbClr val="FF0000"/>
                </a:solidFill>
              </a:rPr>
              <a:t>competent national authority</a:t>
            </a:r>
            <a:r>
              <a:rPr lang="en-US" sz="2400" b="0" dirty="0">
                <a:solidFill>
                  <a:schemeClr val="tx2"/>
                </a:solidFill>
              </a:rPr>
              <a:t>” </a:t>
            </a:r>
          </a:p>
          <a:p>
            <a:endParaRPr lang="en-US" sz="2400" b="0" dirty="0">
              <a:solidFill>
                <a:schemeClr val="tx2"/>
              </a:solidFill>
            </a:endParaRPr>
          </a:p>
          <a:p>
            <a:r>
              <a:rPr lang="en-US" sz="2400" b="0" dirty="0">
                <a:solidFill>
                  <a:schemeClr val="tx2"/>
                </a:solidFill>
              </a:rPr>
              <a:t>(Principle 17)</a:t>
            </a:r>
          </a:p>
          <a:p>
            <a:endParaRPr lang="en-US" dirty="0"/>
          </a:p>
        </p:txBody>
      </p:sp>
    </p:spTree>
    <p:extLst>
      <p:ext uri="{BB962C8B-B14F-4D97-AF65-F5344CB8AC3E}">
        <p14:creationId xmlns:p14="http://schemas.microsoft.com/office/powerpoint/2010/main" val="16756845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xmlns:mv="urn:schemas-microsoft-com:mac:vml">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687D-2050-2844-A52D-965650144A71}"/>
              </a:ext>
            </a:extLst>
          </p:cNvPr>
          <p:cNvSpPr>
            <a:spLocks noGrp="1"/>
          </p:cNvSpPr>
          <p:nvPr>
            <p:ph type="title"/>
          </p:nvPr>
        </p:nvSpPr>
        <p:spPr>
          <a:xfrm>
            <a:off x="1606045" y="116632"/>
            <a:ext cx="5937755" cy="1188720"/>
          </a:xfrm>
        </p:spPr>
        <p:txBody>
          <a:bodyPr/>
          <a:lstStyle/>
          <a:p>
            <a:r>
              <a:rPr lang="en-US" dirty="0"/>
              <a:t>UNCLOS</a:t>
            </a:r>
          </a:p>
        </p:txBody>
      </p:sp>
      <p:pic>
        <p:nvPicPr>
          <p:cNvPr id="4" name="Picture 7" descr="../../../Desktop/Screen%20Shot%202016-09-13%20at%2021.13.21">
            <a:extLst>
              <a:ext uri="{FF2B5EF4-FFF2-40B4-BE49-F238E27FC236}">
                <a16:creationId xmlns:a16="http://schemas.microsoft.com/office/drawing/2014/main" id="{8D054B4E-664D-E74A-A659-2515767724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4140200"/>
            <a:ext cx="4292600" cy="2717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2A91E7-A39F-B94B-AC71-7AD4510C369B}"/>
              </a:ext>
            </a:extLst>
          </p:cNvPr>
          <p:cNvSpPr txBox="1"/>
          <p:nvPr/>
        </p:nvSpPr>
        <p:spPr>
          <a:xfrm>
            <a:off x="467544" y="1556792"/>
            <a:ext cx="8424936" cy="2542363"/>
          </a:xfrm>
          <a:prstGeom prst="rect">
            <a:avLst/>
          </a:prstGeom>
          <a:noFill/>
        </p:spPr>
        <p:txBody>
          <a:bodyPr wrap="square" rtlCol="0">
            <a:spAutoFit/>
          </a:bodyPr>
          <a:lstStyle/>
          <a:p>
            <a:pPr>
              <a:lnSpc>
                <a:spcPct val="150000"/>
              </a:lnSpc>
            </a:pPr>
            <a:r>
              <a:rPr lang="en-GB" b="0" dirty="0"/>
              <a:t>When States have reasonable grounds for believing that planned activities under their jurisdiction or control may cause substantial pollution of or significant and harmful changes to the marine environment, they shall, as far as practicable, assess the potential effects of such activities on the marine environment and shall communicate reports of the results of such assessments in the manner provided in article 205 [publication of reports]. (UNCLOS Art. 206)</a:t>
            </a:r>
            <a:endParaRPr lang="en-US" dirty="0"/>
          </a:p>
        </p:txBody>
      </p:sp>
    </p:spTree>
    <p:extLst>
      <p:ext uri="{BB962C8B-B14F-4D97-AF65-F5344CB8AC3E}">
        <p14:creationId xmlns:p14="http://schemas.microsoft.com/office/powerpoint/2010/main" val="1103272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FF186-DE56-6D40-9CDC-E54DCDCC035A}"/>
              </a:ext>
            </a:extLst>
          </p:cNvPr>
          <p:cNvSpPr>
            <a:spLocks noGrp="1"/>
          </p:cNvSpPr>
          <p:nvPr>
            <p:ph type="title"/>
          </p:nvPr>
        </p:nvSpPr>
        <p:spPr>
          <a:xfrm>
            <a:off x="1606045" y="116632"/>
            <a:ext cx="5937755" cy="1188720"/>
          </a:xfrm>
        </p:spPr>
        <p:txBody>
          <a:bodyPr/>
          <a:lstStyle/>
          <a:p>
            <a:r>
              <a:rPr lang="en-US" dirty="0"/>
              <a:t>CBD</a:t>
            </a:r>
          </a:p>
        </p:txBody>
      </p:sp>
      <p:sp>
        <p:nvSpPr>
          <p:cNvPr id="3" name="Content Placeholder 2">
            <a:extLst>
              <a:ext uri="{FF2B5EF4-FFF2-40B4-BE49-F238E27FC236}">
                <a16:creationId xmlns:a16="http://schemas.microsoft.com/office/drawing/2014/main" id="{FC6FF1A0-0549-E242-92CC-BAD118E6695B}"/>
              </a:ext>
            </a:extLst>
          </p:cNvPr>
          <p:cNvSpPr>
            <a:spLocks noGrp="1"/>
          </p:cNvSpPr>
          <p:nvPr>
            <p:ph idx="1"/>
          </p:nvPr>
        </p:nvSpPr>
        <p:spPr>
          <a:xfrm>
            <a:off x="539552" y="1556792"/>
            <a:ext cx="8280920" cy="4536504"/>
          </a:xfrm>
        </p:spPr>
        <p:txBody>
          <a:bodyPr/>
          <a:lstStyle/>
          <a:p>
            <a:r>
              <a:rPr lang="en-US" sz="2200" dirty="0"/>
              <a:t>Each party, as far as possible and as appropriate, shall:</a:t>
            </a:r>
          </a:p>
          <a:p>
            <a:pPr marL="0" indent="0">
              <a:buNone/>
            </a:pPr>
            <a:endParaRPr lang="en-US" sz="2200" dirty="0"/>
          </a:p>
          <a:p>
            <a:pPr lvl="1"/>
            <a:r>
              <a:rPr lang="en-US" sz="2200" dirty="0"/>
              <a:t>Introduce procedures requiring EIAs of its proposed projects that are likely to have significant adverse effects on biodiversity to avoid or minimize such effects, and where appropriate, allow for public participation in such procedures</a:t>
            </a:r>
          </a:p>
          <a:p>
            <a:pPr lvl="1"/>
            <a:r>
              <a:rPr lang="en-US" sz="2200" dirty="0"/>
              <a:t>Introduce SEAs</a:t>
            </a:r>
          </a:p>
          <a:p>
            <a:pPr lvl="1"/>
            <a:r>
              <a:rPr lang="en-US" sz="2200" dirty="0"/>
              <a:t>Promote notification/exchange of information and consultation with other States on potential transboundary impacts of activities under their jurisdiction or control</a:t>
            </a:r>
          </a:p>
          <a:p>
            <a:pPr lvl="1"/>
            <a:r>
              <a:rPr lang="en-US" sz="2200" dirty="0"/>
              <a:t>Promote arrangements for emergency responses (Art. 14)</a:t>
            </a:r>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546672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FF186-DE56-6D40-9CDC-E54DCDCC035A}"/>
              </a:ext>
            </a:extLst>
          </p:cNvPr>
          <p:cNvSpPr>
            <a:spLocks noGrp="1"/>
          </p:cNvSpPr>
          <p:nvPr>
            <p:ph type="title"/>
          </p:nvPr>
        </p:nvSpPr>
        <p:spPr>
          <a:xfrm>
            <a:off x="179512" y="116632"/>
            <a:ext cx="8856984" cy="1368152"/>
          </a:xfrm>
        </p:spPr>
        <p:txBody>
          <a:bodyPr>
            <a:normAutofit/>
          </a:bodyPr>
          <a:lstStyle/>
          <a:p>
            <a:r>
              <a:rPr lang="en-US" sz="2200" dirty="0"/>
              <a:t>CBD </a:t>
            </a:r>
            <a:r>
              <a:rPr lang="en-GB" sz="2200" dirty="0"/>
              <a:t>Voluntary guidelines for the consideration of biodiversity in environmental impact assessments (EIAs) in marine and coastal areas </a:t>
            </a:r>
            <a:endParaRPr lang="en-US" sz="2200" dirty="0"/>
          </a:p>
        </p:txBody>
      </p:sp>
      <p:sp>
        <p:nvSpPr>
          <p:cNvPr id="5" name="TextBox 4">
            <a:extLst>
              <a:ext uri="{FF2B5EF4-FFF2-40B4-BE49-F238E27FC236}">
                <a16:creationId xmlns:a16="http://schemas.microsoft.com/office/drawing/2014/main" id="{6E97A2A8-8B08-BA41-A1CC-4B38A154A7F9}"/>
              </a:ext>
            </a:extLst>
          </p:cNvPr>
          <p:cNvSpPr txBox="1"/>
          <p:nvPr/>
        </p:nvSpPr>
        <p:spPr>
          <a:xfrm>
            <a:off x="196992" y="1740579"/>
            <a:ext cx="8551472" cy="31393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b="0" dirty="0"/>
              <a:t>Specific marine and ecological features (such as ecologically or biologically significant marine areas, and vulnerable marine ecosystems) should receive special attention in EIA processes </a:t>
            </a:r>
          </a:p>
          <a:p>
            <a:pPr marL="285750" indent="-285750">
              <a:lnSpc>
                <a:spcPct val="150000"/>
              </a:lnSpc>
              <a:buFont typeface="Arial" panose="020B0604020202020204" pitchFamily="34" charset="0"/>
              <a:buChar char="•"/>
            </a:pPr>
            <a:r>
              <a:rPr lang="en-GB" b="0" dirty="0"/>
              <a:t>Cumulative impacts need to be assessed, including CC &amp; OA effects</a:t>
            </a:r>
          </a:p>
          <a:p>
            <a:pPr marL="285750" indent="-285750">
              <a:lnSpc>
                <a:spcPct val="150000"/>
              </a:lnSpc>
              <a:buFont typeface="Arial" panose="020B0604020202020204" pitchFamily="34" charset="0"/>
              <a:buChar char="•"/>
            </a:pPr>
            <a:r>
              <a:rPr lang="en-GB" b="0" dirty="0"/>
              <a:t>Cultural, environmental and social impact assessments should be integrated as a single process </a:t>
            </a:r>
          </a:p>
          <a:p>
            <a:pPr marL="285750" indent="-285750">
              <a:buFont typeface="Arial" panose="020B0604020202020204" pitchFamily="34" charset="0"/>
              <a:buChar char="•"/>
            </a:pPr>
            <a:endParaRPr lang="en-GB" dirty="0"/>
          </a:p>
          <a:p>
            <a:endParaRPr lang="en-US" dirty="0"/>
          </a:p>
        </p:txBody>
      </p:sp>
      <p:pic>
        <p:nvPicPr>
          <p:cNvPr id="13" name="Content Placeholder 3">
            <a:extLst>
              <a:ext uri="{FF2B5EF4-FFF2-40B4-BE49-F238E27FC236}">
                <a16:creationId xmlns:a16="http://schemas.microsoft.com/office/drawing/2014/main" id="{B752F5E1-ADEC-064B-A4CB-87BBB519EA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120" y="4303989"/>
            <a:ext cx="4831215" cy="2552340"/>
          </a:xfrm>
        </p:spPr>
      </p:pic>
      <p:sp>
        <p:nvSpPr>
          <p:cNvPr id="14" name="TextBox 13">
            <a:extLst>
              <a:ext uri="{FF2B5EF4-FFF2-40B4-BE49-F238E27FC236}">
                <a16:creationId xmlns:a16="http://schemas.microsoft.com/office/drawing/2014/main" id="{EC044DE8-D338-D94E-B04F-CB6C32609C0E}"/>
              </a:ext>
            </a:extLst>
          </p:cNvPr>
          <p:cNvSpPr txBox="1"/>
          <p:nvPr/>
        </p:nvSpPr>
        <p:spPr>
          <a:xfrm>
            <a:off x="7381702" y="6616931"/>
            <a:ext cx="1623137" cy="323165"/>
          </a:xfrm>
          <a:prstGeom prst="rect">
            <a:avLst/>
          </a:prstGeom>
          <a:noFill/>
        </p:spPr>
        <p:txBody>
          <a:bodyPr wrap="none" rtlCol="0">
            <a:spAutoFit/>
          </a:bodyPr>
          <a:lstStyle/>
          <a:p>
            <a:r>
              <a:rPr lang="en-US" sz="1500" b="0" dirty="0"/>
              <a:t>Halpern et al 2008</a:t>
            </a:r>
          </a:p>
        </p:txBody>
      </p:sp>
    </p:spTree>
    <p:extLst>
      <p:ext uri="{BB962C8B-B14F-4D97-AF65-F5344CB8AC3E}">
        <p14:creationId xmlns:p14="http://schemas.microsoft.com/office/powerpoint/2010/main" val="3429634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FF186-DE56-6D40-9CDC-E54DCDCC035A}"/>
              </a:ext>
            </a:extLst>
          </p:cNvPr>
          <p:cNvSpPr>
            <a:spLocks noGrp="1"/>
          </p:cNvSpPr>
          <p:nvPr>
            <p:ph type="title"/>
          </p:nvPr>
        </p:nvSpPr>
        <p:spPr>
          <a:xfrm>
            <a:off x="1606045" y="116632"/>
            <a:ext cx="5937755" cy="1188720"/>
          </a:xfrm>
        </p:spPr>
        <p:txBody>
          <a:bodyPr>
            <a:normAutofit fontScale="90000"/>
          </a:bodyPr>
          <a:lstStyle/>
          <a:p>
            <a:r>
              <a:rPr lang="en-US" dirty="0"/>
              <a:t>CBD</a:t>
            </a:r>
            <a:r>
              <a:rPr lang="en-GB" i="1" dirty="0"/>
              <a:t> </a:t>
            </a:r>
            <a:r>
              <a:rPr lang="en-GB" dirty="0" err="1"/>
              <a:t>Akwe</a:t>
            </a:r>
            <a:r>
              <a:rPr lang="en-GB" dirty="0"/>
              <a:t>́: </a:t>
            </a:r>
            <a:r>
              <a:rPr lang="en-GB" dirty="0" err="1"/>
              <a:t>Kon</a:t>
            </a:r>
            <a:r>
              <a:rPr lang="en-GB" dirty="0"/>
              <a:t> Voluntary Guidelines </a:t>
            </a:r>
            <a:br>
              <a:rPr lang="en-GB" dirty="0"/>
            </a:br>
            <a:endParaRPr lang="en-US" dirty="0"/>
          </a:p>
        </p:txBody>
      </p:sp>
      <p:sp>
        <p:nvSpPr>
          <p:cNvPr id="3" name="Content Placeholder 2">
            <a:extLst>
              <a:ext uri="{FF2B5EF4-FFF2-40B4-BE49-F238E27FC236}">
                <a16:creationId xmlns:a16="http://schemas.microsoft.com/office/drawing/2014/main" id="{FC6FF1A0-0549-E242-92CC-BAD118E6695B}"/>
              </a:ext>
            </a:extLst>
          </p:cNvPr>
          <p:cNvSpPr>
            <a:spLocks noGrp="1"/>
          </p:cNvSpPr>
          <p:nvPr>
            <p:ph idx="1"/>
          </p:nvPr>
        </p:nvSpPr>
        <p:spPr>
          <a:xfrm>
            <a:off x="323528" y="2321496"/>
            <a:ext cx="4176464" cy="4536504"/>
          </a:xfrm>
        </p:spPr>
        <p:txBody>
          <a:bodyPr>
            <a:normAutofit lnSpcReduction="10000"/>
          </a:bodyPr>
          <a:lstStyle/>
          <a:p>
            <a:pPr lvl="1"/>
            <a:r>
              <a:rPr lang="en-GB" sz="2400" dirty="0"/>
              <a:t>IPLCs should be invited to participate in all stages of the planning and implementation of a project that could impact sacred sites, lands and waters they traditionally occupy or use. </a:t>
            </a:r>
          </a:p>
          <a:p>
            <a:pPr lvl="1"/>
            <a:r>
              <a:rPr lang="en-GB" sz="2400" dirty="0"/>
              <a:t>Civil society should also be consulted with since conservation of biodiversity is a common concern of humankind.</a:t>
            </a:r>
          </a:p>
          <a:p>
            <a:pPr lvl="1"/>
            <a:endParaRPr lang="en-GB" sz="2400" dirty="0"/>
          </a:p>
          <a:p>
            <a:pPr marL="228600" lvl="1" indent="0">
              <a:buNone/>
            </a:pPr>
            <a:endParaRPr lang="en-GB" dirty="0"/>
          </a:p>
          <a:p>
            <a:pPr lvl="1"/>
            <a:endParaRPr lang="en-US" dirty="0"/>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83F263EC-E863-A94C-B43D-E741C67E1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961362"/>
            <a:ext cx="3875272" cy="5607629"/>
          </a:xfrm>
          <a:prstGeom prst="rect">
            <a:avLst/>
          </a:prstGeom>
        </p:spPr>
      </p:pic>
    </p:spTree>
    <p:extLst>
      <p:ext uri="{BB962C8B-B14F-4D97-AF65-F5344CB8AC3E}">
        <p14:creationId xmlns:p14="http://schemas.microsoft.com/office/powerpoint/2010/main" val="2025055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FF186-DE56-6D40-9CDC-E54DCDCC035A}"/>
              </a:ext>
            </a:extLst>
          </p:cNvPr>
          <p:cNvSpPr>
            <a:spLocks noGrp="1"/>
          </p:cNvSpPr>
          <p:nvPr>
            <p:ph type="title"/>
          </p:nvPr>
        </p:nvSpPr>
        <p:spPr>
          <a:xfrm>
            <a:off x="1606045" y="116632"/>
            <a:ext cx="5937755" cy="1188720"/>
          </a:xfrm>
        </p:spPr>
        <p:txBody>
          <a:bodyPr/>
          <a:lstStyle/>
          <a:p>
            <a:r>
              <a:rPr lang="en-US" dirty="0"/>
              <a:t>CMS</a:t>
            </a:r>
          </a:p>
        </p:txBody>
      </p:sp>
      <p:sp>
        <p:nvSpPr>
          <p:cNvPr id="3" name="Content Placeholder 2">
            <a:extLst>
              <a:ext uri="{FF2B5EF4-FFF2-40B4-BE49-F238E27FC236}">
                <a16:creationId xmlns:a16="http://schemas.microsoft.com/office/drawing/2014/main" id="{FC6FF1A0-0549-E242-92CC-BAD118E6695B}"/>
              </a:ext>
            </a:extLst>
          </p:cNvPr>
          <p:cNvSpPr>
            <a:spLocks noGrp="1"/>
          </p:cNvSpPr>
          <p:nvPr>
            <p:ph idx="1"/>
          </p:nvPr>
        </p:nvSpPr>
        <p:spPr>
          <a:xfrm>
            <a:off x="539552" y="1556792"/>
            <a:ext cx="8280920" cy="4536504"/>
          </a:xfrm>
        </p:spPr>
        <p:txBody>
          <a:bodyPr/>
          <a:lstStyle/>
          <a:p>
            <a:pPr marL="228600" lvl="1" indent="0">
              <a:buNone/>
            </a:pPr>
            <a:endParaRPr lang="en-GB" dirty="0"/>
          </a:p>
          <a:p>
            <a:pPr marL="228600" lvl="1" indent="0">
              <a:buNone/>
            </a:pPr>
            <a:endParaRPr lang="en-GB" dirty="0"/>
          </a:p>
          <a:p>
            <a:pPr lvl="1"/>
            <a:endParaRPr lang="en-US" dirty="0"/>
          </a:p>
          <a:p>
            <a:pPr lvl="1"/>
            <a:endParaRPr lang="en-US" dirty="0"/>
          </a:p>
          <a:p>
            <a:pPr lvl="1"/>
            <a:endParaRPr lang="en-US" dirty="0"/>
          </a:p>
          <a:p>
            <a:pPr lvl="1"/>
            <a:endParaRPr lang="en-US" dirty="0"/>
          </a:p>
        </p:txBody>
      </p:sp>
      <p:sp>
        <p:nvSpPr>
          <p:cNvPr id="8" name="TextBox 7">
            <a:extLst>
              <a:ext uri="{FF2B5EF4-FFF2-40B4-BE49-F238E27FC236}">
                <a16:creationId xmlns:a16="http://schemas.microsoft.com/office/drawing/2014/main" id="{E1B18F94-88B3-B84F-9650-8FBB87EA41A6}"/>
              </a:ext>
            </a:extLst>
          </p:cNvPr>
          <p:cNvSpPr txBox="1"/>
          <p:nvPr/>
        </p:nvSpPr>
        <p:spPr>
          <a:xfrm rot="10800000" flipV="1">
            <a:off x="216024" y="1910005"/>
            <a:ext cx="4032448" cy="4619854"/>
          </a:xfrm>
          <a:prstGeom prst="rect">
            <a:avLst/>
          </a:prstGeom>
          <a:noFill/>
        </p:spPr>
        <p:txBody>
          <a:bodyPr wrap="square" rtlCol="0">
            <a:spAutoFit/>
          </a:bodyPr>
          <a:lstStyle/>
          <a:p>
            <a:pPr>
              <a:lnSpc>
                <a:spcPct val="150000"/>
              </a:lnSpc>
            </a:pPr>
            <a:r>
              <a:rPr lang="en-US" b="0" dirty="0"/>
              <a:t>CMS Family Guidelines on Environmental Impact Assessments for Marine Noise-generating Activities &amp; Technical Support Information to the CMS EIA Guidelines: </a:t>
            </a:r>
          </a:p>
          <a:p>
            <a:pPr marL="285750" indent="-285750">
              <a:lnSpc>
                <a:spcPct val="150000"/>
              </a:lnSpc>
              <a:buFont typeface="Arial" panose="020B0604020202020204" pitchFamily="34" charset="0"/>
              <a:buChar char="•"/>
            </a:pPr>
            <a:r>
              <a:rPr lang="en-US" b="0" dirty="0"/>
              <a:t>Noise propagation considerations: distance, noise frequencies, water depth, topography, temperature, salinity, other environmental variations.</a:t>
            </a:r>
          </a:p>
          <a:p>
            <a:pPr>
              <a:lnSpc>
                <a:spcPct val="150000"/>
              </a:lnSpc>
            </a:pPr>
            <a:endParaRPr lang="en-US" b="0" dirty="0"/>
          </a:p>
          <a:p>
            <a:pPr marL="285750" indent="-285750">
              <a:lnSpc>
                <a:spcPct val="150000"/>
              </a:lnSpc>
              <a:buFont typeface="Arial" panose="020B0604020202020204" pitchFamily="34" charset="0"/>
              <a:buChar char="•"/>
            </a:pPr>
            <a:r>
              <a:rPr lang="en-US" b="0" dirty="0"/>
              <a:t>Exclusion zones</a:t>
            </a:r>
          </a:p>
        </p:txBody>
      </p:sp>
      <p:pic>
        <p:nvPicPr>
          <p:cNvPr id="9" name="Picture 8">
            <a:extLst>
              <a:ext uri="{FF2B5EF4-FFF2-40B4-BE49-F238E27FC236}">
                <a16:creationId xmlns:a16="http://schemas.microsoft.com/office/drawing/2014/main" id="{8EE4796A-D058-E54D-956C-199627049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2663579"/>
            <a:ext cx="4572000" cy="3417569"/>
          </a:xfrm>
          <a:prstGeom prst="rect">
            <a:avLst/>
          </a:prstGeom>
        </p:spPr>
      </p:pic>
    </p:spTree>
    <p:extLst>
      <p:ext uri="{BB962C8B-B14F-4D97-AF65-F5344CB8AC3E}">
        <p14:creationId xmlns:p14="http://schemas.microsoft.com/office/powerpoint/2010/main" val="3647703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9ABCD-0D79-DD45-B1A9-E2E81ADC8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9144000" cy="6883120"/>
          </a:xfrm>
          <a:prstGeom prst="rect">
            <a:avLst/>
          </a:prstGeom>
        </p:spPr>
      </p:pic>
    </p:spTree>
    <p:extLst>
      <p:ext uri="{BB962C8B-B14F-4D97-AF65-F5344CB8AC3E}">
        <p14:creationId xmlns:p14="http://schemas.microsoft.com/office/powerpoint/2010/main" val="168867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AC6E-0E09-D64C-B1D2-C1FBA08153BC}"/>
              </a:ext>
            </a:extLst>
          </p:cNvPr>
          <p:cNvSpPr>
            <a:spLocks noGrp="1"/>
          </p:cNvSpPr>
          <p:nvPr>
            <p:ph type="title"/>
          </p:nvPr>
        </p:nvSpPr>
        <p:spPr>
          <a:xfrm>
            <a:off x="640703" y="847343"/>
            <a:ext cx="3290594" cy="1141497"/>
          </a:xfrm>
        </p:spPr>
        <p:txBody>
          <a:bodyPr/>
          <a:lstStyle/>
          <a:p>
            <a:r>
              <a:rPr lang="en-US" dirty="0"/>
              <a:t>UN Fish Stocks Agreement</a:t>
            </a:r>
          </a:p>
        </p:txBody>
      </p:sp>
      <p:sp>
        <p:nvSpPr>
          <p:cNvPr id="3" name="Content Placeholder 2">
            <a:extLst>
              <a:ext uri="{FF2B5EF4-FFF2-40B4-BE49-F238E27FC236}">
                <a16:creationId xmlns:a16="http://schemas.microsoft.com/office/drawing/2014/main" id="{95877B6E-E6AE-6048-A487-12B6485A1320}"/>
              </a:ext>
            </a:extLst>
          </p:cNvPr>
          <p:cNvSpPr>
            <a:spLocks noGrp="1"/>
          </p:cNvSpPr>
          <p:nvPr>
            <p:ph idx="1"/>
          </p:nvPr>
        </p:nvSpPr>
        <p:spPr>
          <a:xfrm>
            <a:off x="4644008" y="804672"/>
            <a:ext cx="4392488" cy="5248656"/>
          </a:xfrm>
        </p:spPr>
        <p:txBody>
          <a:bodyPr/>
          <a:lstStyle/>
          <a:p>
            <a:pPr marL="0" indent="0">
              <a:buNone/>
            </a:pPr>
            <a:r>
              <a:rPr lang="en-GB" dirty="0"/>
              <a:t> In order to conserve and manage straddling fish stocks and highly migratory fish stocks, coastal States and States fishing on the high seas shall, in giving effect to their duty to cooperate in accordance with the Convention:</a:t>
            </a:r>
          </a:p>
          <a:p>
            <a:pPr marL="0" indent="0">
              <a:buNone/>
            </a:pPr>
            <a:endParaRPr lang="en-GB" dirty="0"/>
          </a:p>
          <a:p>
            <a:r>
              <a:rPr lang="en-GB" dirty="0"/>
              <a:t> assess the impacts of fishing, other human activities and environmental factors on target stocks and species belonging to the same ecosystem or associated with or dependent upon the target stocks </a:t>
            </a:r>
          </a:p>
          <a:p>
            <a:endParaRPr lang="en-GB" dirty="0"/>
          </a:p>
          <a:p>
            <a:r>
              <a:rPr lang="en-GB" dirty="0"/>
              <a:t>(Art. 5 (d))</a:t>
            </a:r>
          </a:p>
          <a:p>
            <a:pPr marL="0" indent="0">
              <a:buNone/>
            </a:pPr>
            <a:endParaRPr lang="en-GB" dirty="0"/>
          </a:p>
          <a:p>
            <a:endParaRPr lang="en-US" dirty="0"/>
          </a:p>
        </p:txBody>
      </p:sp>
      <p:sp>
        <p:nvSpPr>
          <p:cNvPr id="4" name="Text Placeholder 3">
            <a:extLst>
              <a:ext uri="{FF2B5EF4-FFF2-40B4-BE49-F238E27FC236}">
                <a16:creationId xmlns:a16="http://schemas.microsoft.com/office/drawing/2014/main" id="{6D6AE19F-FC6A-3F44-9BC0-F0A87F9B1296}"/>
              </a:ext>
            </a:extLst>
          </p:cNvPr>
          <p:cNvSpPr>
            <a:spLocks noGrp="1"/>
          </p:cNvSpPr>
          <p:nvPr>
            <p:ph type="body" sz="half" idx="2"/>
          </p:nvPr>
        </p:nvSpPr>
        <p:spPr/>
        <p:txBody>
          <a:bodyPr/>
          <a:lstStyle/>
          <a:p>
            <a:endParaRPr lang="en-US" dirty="0"/>
          </a:p>
        </p:txBody>
      </p:sp>
      <p:pic>
        <p:nvPicPr>
          <p:cNvPr id="5" name="Picture 4">
            <a:extLst>
              <a:ext uri="{FF2B5EF4-FFF2-40B4-BE49-F238E27FC236}">
                <a16:creationId xmlns:a16="http://schemas.microsoft.com/office/drawing/2014/main" id="{20A65631-94AA-C64A-9985-6BCF01602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45" y="2492896"/>
            <a:ext cx="4254309" cy="2964135"/>
          </a:xfrm>
          <a:prstGeom prst="rect">
            <a:avLst/>
          </a:prstGeom>
        </p:spPr>
      </p:pic>
    </p:spTree>
    <p:extLst>
      <p:ext uri="{BB962C8B-B14F-4D97-AF65-F5344CB8AC3E}">
        <p14:creationId xmlns:p14="http://schemas.microsoft.com/office/powerpoint/2010/main" val="2936077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017" y="94933"/>
            <a:ext cx="8892480" cy="1284739"/>
          </a:xfrm>
        </p:spPr>
        <p:txBody>
          <a:bodyPr>
            <a:noAutofit/>
          </a:bodyPr>
          <a:lstStyle/>
          <a:p>
            <a:r>
              <a:rPr lang="en-CA" sz="2800" dirty="0">
                <a:solidFill>
                  <a:schemeClr val="bg1"/>
                </a:solidFill>
                <a:latin typeface="Times New Roman" panose="02020603050405020304" pitchFamily="18" charset="0"/>
                <a:cs typeface="Times New Roman" panose="02020603050405020304" pitchFamily="18" charset="0"/>
              </a:rPr>
              <a:t>Deep Sea Fisheries EIAs </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p>
        </p:txBody>
      </p:sp>
      <p:graphicFrame>
        <p:nvGraphicFramePr>
          <p:cNvPr id="4098" name="Object 4"/>
          <p:cNvGraphicFramePr>
            <a:graphicFrameLocks noChangeAspect="1"/>
          </p:cNvGraphicFramePr>
          <p:nvPr>
            <p:extLst>
              <p:ext uri="{D42A27DB-BD31-4B8C-83A1-F6EECF244321}">
                <p14:modId xmlns:p14="http://schemas.microsoft.com/office/powerpoint/2010/main" val="1611645459"/>
              </p:ext>
            </p:extLst>
          </p:nvPr>
        </p:nvGraphicFramePr>
        <p:xfrm>
          <a:off x="6483723" y="1626742"/>
          <a:ext cx="2574925" cy="2741612"/>
        </p:xfrm>
        <a:graphic>
          <a:graphicData uri="http://schemas.openxmlformats.org/presentationml/2006/ole">
            <mc:AlternateContent xmlns:mc="http://schemas.openxmlformats.org/markup-compatibility/2006">
              <mc:Choice xmlns:v="urn:schemas-microsoft-com:vml" Requires="v">
                <p:oleObj spid="_x0000_s4595" name="Document" r:id="rId4" imgW="5418010" imgH="5769340" progId="Word.Document.12">
                  <p:embed/>
                </p:oleObj>
              </mc:Choice>
              <mc:Fallback>
                <p:oleObj name="Document" r:id="rId4" imgW="5418010" imgH="5769340" progId="Word.Document.1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3723" y="1626742"/>
                        <a:ext cx="2574925" cy="2741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p:cNvPicPr/>
          <p:nvPr/>
        </p:nvPicPr>
        <p:blipFill>
          <a:blip r:embed="rId6" cstate="print"/>
          <a:srcRect/>
          <a:stretch>
            <a:fillRect/>
          </a:stretch>
        </p:blipFill>
        <p:spPr bwMode="auto">
          <a:xfrm>
            <a:off x="-180528" y="4368354"/>
            <a:ext cx="9505056" cy="2489646"/>
          </a:xfrm>
          <a:prstGeom prst="rect">
            <a:avLst/>
          </a:prstGeom>
          <a:noFill/>
          <a:ln w="9525">
            <a:noFill/>
            <a:miter lim="800000"/>
            <a:headEnd/>
            <a:tailEnd/>
          </a:ln>
        </p:spPr>
      </p:pic>
      <p:sp>
        <p:nvSpPr>
          <p:cNvPr id="7" name="TextBox 6"/>
          <p:cNvSpPr txBox="1"/>
          <p:nvPr/>
        </p:nvSpPr>
        <p:spPr>
          <a:xfrm>
            <a:off x="144017" y="1412776"/>
            <a:ext cx="5796135" cy="2862322"/>
          </a:xfrm>
          <a:prstGeom prst="rect">
            <a:avLst/>
          </a:prstGeom>
          <a:noFill/>
        </p:spPr>
        <p:txBody>
          <a:bodyPr wrap="square" rtlCol="0">
            <a:spAutoFit/>
          </a:bodyPr>
          <a:lstStyle/>
          <a:p>
            <a:pPr>
              <a:buFont typeface="Arial" pitchFamily="34" charset="0"/>
              <a:buChar char="•"/>
            </a:pPr>
            <a:r>
              <a:rPr lang="en-CA" sz="2000" b="0" dirty="0">
                <a:solidFill>
                  <a:schemeClr val="bg1"/>
                </a:solidFill>
              </a:rPr>
              <a:t> Vulnerable Marine Ecosystems protection (corals, sponges, seamounts, hydrothermal vents, canyon heads, </a:t>
            </a:r>
            <a:r>
              <a:rPr lang="en-CA" sz="2000" b="0" dirty="0" err="1">
                <a:solidFill>
                  <a:schemeClr val="bg1"/>
                </a:solidFill>
              </a:rPr>
              <a:t>etc</a:t>
            </a:r>
            <a:r>
              <a:rPr lang="en-CA" sz="2000" b="0" dirty="0">
                <a:solidFill>
                  <a:schemeClr val="bg1"/>
                </a:solidFill>
              </a:rPr>
              <a:t>): UNGA Res. 61/105; 64/72; 66/68; 71/123</a:t>
            </a:r>
          </a:p>
          <a:p>
            <a:endParaRPr lang="en-CA" sz="2000" b="0" dirty="0">
              <a:solidFill>
                <a:schemeClr val="bg1"/>
              </a:solidFill>
            </a:endParaRPr>
          </a:p>
          <a:p>
            <a:pPr>
              <a:buFont typeface="Arial" pitchFamily="34" charset="0"/>
              <a:buChar char="•"/>
            </a:pPr>
            <a:r>
              <a:rPr lang="en-CA" sz="2000" b="0" dirty="0">
                <a:solidFill>
                  <a:schemeClr val="bg1"/>
                </a:solidFill>
              </a:rPr>
              <a:t>Encounter protocols </a:t>
            </a:r>
          </a:p>
          <a:p>
            <a:pPr>
              <a:buFont typeface="Arial" pitchFamily="34" charset="0"/>
              <a:buChar char="•"/>
            </a:pPr>
            <a:endParaRPr lang="en-CA" sz="2000" b="0" dirty="0">
              <a:solidFill>
                <a:schemeClr val="bg1"/>
              </a:solidFill>
            </a:endParaRPr>
          </a:p>
          <a:p>
            <a:pPr>
              <a:buFont typeface="Arial" pitchFamily="34" charset="0"/>
              <a:buChar char="•"/>
            </a:pPr>
            <a:r>
              <a:rPr lang="en-CA" sz="2000" b="0" dirty="0">
                <a:solidFill>
                  <a:schemeClr val="bg1"/>
                </a:solidFill>
              </a:rPr>
              <a:t>VME closures</a:t>
            </a:r>
          </a:p>
          <a:p>
            <a:endParaRPr lang="en-CA" sz="2000" b="0" dirty="0">
              <a:solidFill>
                <a:schemeClr val="bg1"/>
              </a:solidFill>
            </a:endParaRPr>
          </a:p>
          <a:p>
            <a:pPr>
              <a:buFont typeface="Arial" pitchFamily="34" charset="0"/>
              <a:buChar char="•"/>
            </a:pPr>
            <a:r>
              <a:rPr lang="en-CA" sz="2000" b="0" dirty="0">
                <a:solidFill>
                  <a:schemeClr val="bg1"/>
                </a:solidFill>
              </a:rPr>
              <a:t> EIA/Risk Assessment</a:t>
            </a:r>
            <a:endParaRPr lang="en-US" sz="2000" b="0" dirty="0">
              <a:solidFill>
                <a:schemeClr val="bg1"/>
              </a:solidFill>
            </a:endParaRPr>
          </a:p>
        </p:txBody>
      </p:sp>
      <p:sp>
        <p:nvSpPr>
          <p:cNvPr id="4" name="Oval 3">
            <a:extLst>
              <a:ext uri="{FF2B5EF4-FFF2-40B4-BE49-F238E27FC236}">
                <a16:creationId xmlns:a16="http://schemas.microsoft.com/office/drawing/2014/main" id="{545C4AFD-F349-924E-BECD-E01F1C8BFBAB}"/>
              </a:ext>
            </a:extLst>
          </p:cNvPr>
          <p:cNvSpPr/>
          <p:nvPr/>
        </p:nvSpPr>
        <p:spPr>
          <a:xfrm>
            <a:off x="144017" y="3573016"/>
            <a:ext cx="2987823" cy="7953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91440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A0F5F9-C2D8-3645-8E4A-2AAF95F6078A}"/>
              </a:ext>
            </a:extLst>
          </p:cNvPr>
          <p:cNvSpPr>
            <a:spLocks noGrp="1"/>
          </p:cNvSpPr>
          <p:nvPr>
            <p:ph type="ctrTitle"/>
          </p:nvPr>
        </p:nvSpPr>
        <p:spPr>
          <a:xfrm>
            <a:off x="1318264" y="116632"/>
            <a:ext cx="6278072" cy="1080120"/>
          </a:xfrm>
        </p:spPr>
        <p:txBody>
          <a:bodyPr>
            <a:normAutofit fontScale="90000"/>
          </a:bodyPr>
          <a:lstStyle/>
          <a:p>
            <a:r>
              <a:rPr lang="en-US" dirty="0">
                <a:latin typeface="Times New Roman" panose="02020603050405020304" pitchFamily="18" charset="0"/>
                <a:cs typeface="Times New Roman" panose="02020603050405020304" pitchFamily="18" charset="0"/>
              </a:rPr>
              <a:t>VULNERABLE MARINE ECOSYSTEMS</a:t>
            </a:r>
          </a:p>
        </p:txBody>
      </p:sp>
      <p:pic>
        <p:nvPicPr>
          <p:cNvPr id="5" name="Picture 4">
            <a:extLst>
              <a:ext uri="{FF2B5EF4-FFF2-40B4-BE49-F238E27FC236}">
                <a16:creationId xmlns:a16="http://schemas.microsoft.com/office/drawing/2014/main" id="{5A11864F-251A-4643-B3BF-A8DB0C236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08" y="1311474"/>
            <a:ext cx="2682900" cy="3629694"/>
          </a:xfrm>
          <a:prstGeom prst="rect">
            <a:avLst/>
          </a:prstGeom>
        </p:spPr>
      </p:pic>
    </p:spTree>
    <p:extLst>
      <p:ext uri="{BB962C8B-B14F-4D97-AF65-F5344CB8AC3E}">
        <p14:creationId xmlns:p14="http://schemas.microsoft.com/office/powerpoint/2010/main" val="96263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484159-3156-604D-96B6-D1FBD0AF5702}"/>
              </a:ext>
            </a:extLst>
          </p:cNvPr>
          <p:cNvSpPr>
            <a:spLocks noGrp="1"/>
          </p:cNvSpPr>
          <p:nvPr>
            <p:ph type="title"/>
          </p:nvPr>
        </p:nvSpPr>
        <p:spPr>
          <a:xfrm>
            <a:off x="682601" y="492957"/>
            <a:ext cx="3528392" cy="1188720"/>
          </a:xfrm>
        </p:spPr>
        <p:txBody>
          <a:bodyPr/>
          <a:lstStyle/>
          <a:p>
            <a:r>
              <a:rPr lang="en-US" dirty="0"/>
              <a:t>Deep Sea EIA elements:</a:t>
            </a:r>
          </a:p>
        </p:txBody>
      </p:sp>
      <p:pic>
        <p:nvPicPr>
          <p:cNvPr id="12" name="Picture 6">
            <a:extLst>
              <a:ext uri="{FF2B5EF4-FFF2-40B4-BE49-F238E27FC236}">
                <a16:creationId xmlns:a16="http://schemas.microsoft.com/office/drawing/2014/main" id="{806E51BD-5CF3-F645-8E6D-6662E40C2D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501277" y="-956907"/>
            <a:ext cx="2775776" cy="438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a:extLst>
              <a:ext uri="{FF2B5EF4-FFF2-40B4-BE49-F238E27FC236}">
                <a16:creationId xmlns:a16="http://schemas.microsoft.com/office/drawing/2014/main" id="{9A43D379-CDEC-7543-A762-71E12B7BAAD4}"/>
              </a:ext>
            </a:extLst>
          </p:cNvPr>
          <p:cNvSpPr>
            <a:spLocks noGrp="1"/>
          </p:cNvSpPr>
          <p:nvPr>
            <p:ph idx="1"/>
          </p:nvPr>
        </p:nvSpPr>
        <p:spPr/>
        <p:txBody>
          <a:bodyPr/>
          <a:lstStyle/>
          <a:p>
            <a:endParaRPr lang="en-US"/>
          </a:p>
        </p:txBody>
      </p:sp>
      <p:sp>
        <p:nvSpPr>
          <p:cNvPr id="15" name="TextBox 14">
            <a:extLst>
              <a:ext uri="{FF2B5EF4-FFF2-40B4-BE49-F238E27FC236}">
                <a16:creationId xmlns:a16="http://schemas.microsoft.com/office/drawing/2014/main" id="{1C8B7ACC-A5AD-834F-B538-8A4293100E27}"/>
              </a:ext>
            </a:extLst>
          </p:cNvPr>
          <p:cNvSpPr txBox="1"/>
          <p:nvPr/>
        </p:nvSpPr>
        <p:spPr>
          <a:xfrm>
            <a:off x="251520" y="2369874"/>
            <a:ext cx="8892480" cy="4801314"/>
          </a:xfrm>
          <a:prstGeom prst="rect">
            <a:avLst/>
          </a:prstGeom>
          <a:noFill/>
        </p:spPr>
        <p:txBody>
          <a:bodyPr wrap="square" rtlCol="0">
            <a:spAutoFit/>
          </a:bodyPr>
          <a:lstStyle/>
          <a:p>
            <a:pPr marL="400050" indent="-400050">
              <a:buAutoNum type="romanLcPeriod"/>
            </a:pPr>
            <a:r>
              <a:rPr lang="en-GB" b="0" dirty="0"/>
              <a:t>type(s) of fishing conducted or contemplated</a:t>
            </a:r>
          </a:p>
          <a:p>
            <a:r>
              <a:rPr lang="en-GB" b="0" dirty="0"/>
              <a:t>ii. state of fishery resources and baseline information on the ecosystems, habitats and communities in the fishing area, against which future changes are to be compared</a:t>
            </a:r>
          </a:p>
          <a:p>
            <a:r>
              <a:rPr lang="en-GB" b="0" dirty="0"/>
              <a:t>iii. identification, description and mapping of VMEs known or likely</a:t>
            </a:r>
          </a:p>
          <a:p>
            <a:r>
              <a:rPr lang="en-GB" b="0" dirty="0"/>
              <a:t>to occur</a:t>
            </a:r>
          </a:p>
          <a:p>
            <a:r>
              <a:rPr lang="en-GB" b="0" dirty="0"/>
              <a:t>iv. data and methods used to identify, describe and assess the impacts of the activity, the identification of gaps in knowledge, and an evaluation of uncertainties</a:t>
            </a:r>
          </a:p>
          <a:p>
            <a:r>
              <a:rPr lang="en-GB" b="0" dirty="0"/>
              <a:t>v. occurrence, scale and duration of likely impacts, </a:t>
            </a:r>
            <a:r>
              <a:rPr lang="en-GB" dirty="0"/>
              <a:t>including cumulative impacts </a:t>
            </a:r>
            <a:r>
              <a:rPr lang="en-GB" b="0" dirty="0"/>
              <a:t>of</a:t>
            </a:r>
          </a:p>
          <a:p>
            <a:r>
              <a:rPr lang="en-GB" b="0" dirty="0"/>
              <a:t>activities covered by the assessment on VMEs and low productivity fishery resources</a:t>
            </a:r>
          </a:p>
          <a:p>
            <a:r>
              <a:rPr lang="en-GB" b="0" dirty="0"/>
              <a:t>vi. risk assessment of likely impacts by the fishing operations to determine which impacts are likely to be </a:t>
            </a:r>
            <a:r>
              <a:rPr lang="en-GB" dirty="0"/>
              <a:t>significant adverse impacts</a:t>
            </a:r>
            <a:r>
              <a:rPr lang="en-GB" b="0" dirty="0"/>
              <a:t>, particularly impacts on VMEs and low-productivity fishery resources</a:t>
            </a:r>
          </a:p>
          <a:p>
            <a:r>
              <a:rPr lang="en-GB" b="0" dirty="0"/>
              <a:t>vii. the mitigation and management measures to be used to </a:t>
            </a:r>
            <a:r>
              <a:rPr lang="en-GB" dirty="0"/>
              <a:t>prevent significant adverse impacts </a:t>
            </a:r>
            <a:r>
              <a:rPr lang="en-GB" b="0" dirty="0"/>
              <a:t>on VMEs and ensure long term conservation and sustainable utilization of low-productivity fishery resources, and the measures to be used to monitor effects</a:t>
            </a:r>
          </a:p>
          <a:p>
            <a:r>
              <a:rPr lang="en-GB" b="0" dirty="0"/>
              <a:t>of the fishing operations.</a:t>
            </a:r>
          </a:p>
          <a:p>
            <a:endParaRPr lang="en-US" dirty="0"/>
          </a:p>
        </p:txBody>
      </p:sp>
    </p:spTree>
    <p:extLst>
      <p:ext uri="{BB962C8B-B14F-4D97-AF65-F5344CB8AC3E}">
        <p14:creationId xmlns:p14="http://schemas.microsoft.com/office/powerpoint/2010/main" val="3241336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7C43-A690-9A43-9183-E022ABF1208B}"/>
              </a:ext>
            </a:extLst>
          </p:cNvPr>
          <p:cNvSpPr>
            <a:spLocks noGrp="1"/>
          </p:cNvSpPr>
          <p:nvPr>
            <p:ph type="title"/>
          </p:nvPr>
        </p:nvSpPr>
        <p:spPr>
          <a:xfrm>
            <a:off x="1099066" y="260648"/>
            <a:ext cx="7017875" cy="1188720"/>
          </a:xfrm>
        </p:spPr>
        <p:txBody>
          <a:bodyPr/>
          <a:lstStyle/>
          <a:p>
            <a:r>
              <a:rPr lang="en-US" dirty="0"/>
              <a:t>FAO Deep sea guidelines: Significant Adverse impacts</a:t>
            </a:r>
          </a:p>
        </p:txBody>
      </p:sp>
      <p:sp>
        <p:nvSpPr>
          <p:cNvPr id="3" name="Content Placeholder 2">
            <a:extLst>
              <a:ext uri="{FF2B5EF4-FFF2-40B4-BE49-F238E27FC236}">
                <a16:creationId xmlns:a16="http://schemas.microsoft.com/office/drawing/2014/main" id="{A8C313A3-DF0C-8147-BF81-2D31A47A0B4C}"/>
              </a:ext>
            </a:extLst>
          </p:cNvPr>
          <p:cNvSpPr>
            <a:spLocks noGrp="1"/>
          </p:cNvSpPr>
          <p:nvPr>
            <p:ph idx="1"/>
          </p:nvPr>
        </p:nvSpPr>
        <p:spPr>
          <a:xfrm>
            <a:off x="251520" y="1700808"/>
            <a:ext cx="5616624" cy="5157192"/>
          </a:xfrm>
        </p:spPr>
        <p:txBody>
          <a:bodyPr>
            <a:normAutofit/>
          </a:bodyPr>
          <a:lstStyle/>
          <a:p>
            <a:pPr marL="0" indent="0">
              <a:buNone/>
            </a:pPr>
            <a:r>
              <a:rPr lang="en-GB" sz="2200" dirty="0"/>
              <a:t> Significant adverse impacts are those that compromise ecosystem integrity (i.e. ecosystem structure or function) in a manner that: </a:t>
            </a:r>
          </a:p>
          <a:p>
            <a:pPr marL="400050" indent="-400050">
              <a:buAutoNum type="romanLcParenBoth"/>
            </a:pPr>
            <a:r>
              <a:rPr lang="en-GB" sz="2200" dirty="0"/>
              <a:t>Impairs the ability of affected populations to replace themselves; </a:t>
            </a:r>
          </a:p>
          <a:p>
            <a:pPr marL="400050" indent="-400050">
              <a:buAutoNum type="romanLcParenBoth"/>
            </a:pPr>
            <a:r>
              <a:rPr lang="en-GB" sz="2200" dirty="0"/>
              <a:t>degrades the long-term natural productivity of habitats; or </a:t>
            </a:r>
          </a:p>
          <a:p>
            <a:pPr marL="400050" indent="-400050">
              <a:buAutoNum type="romanLcParenBoth"/>
            </a:pPr>
            <a:r>
              <a:rPr lang="en-GB" sz="2200" dirty="0"/>
              <a:t>causes, on more than a temporary basis, significant loss of species richness, habitat or community types. Impacts should be evaluated individually, in combination and cumulatively.  (para 17)</a:t>
            </a:r>
          </a:p>
          <a:p>
            <a:pPr marL="0" indent="0">
              <a:buNone/>
            </a:pPr>
            <a:endParaRPr lang="en-US" dirty="0"/>
          </a:p>
        </p:txBody>
      </p:sp>
      <p:pic>
        <p:nvPicPr>
          <p:cNvPr id="4" name="Content Placeholder 3">
            <a:extLst>
              <a:ext uri="{FF2B5EF4-FFF2-40B4-BE49-F238E27FC236}">
                <a16:creationId xmlns:a16="http://schemas.microsoft.com/office/drawing/2014/main" id="{EB735D41-95F2-6040-B8C4-B424BB1F976C}"/>
              </a:ext>
            </a:extLst>
          </p:cNvPr>
          <p:cNvPicPr>
            <a:picLocks noChangeAspect="1"/>
          </p:cNvPicPr>
          <p:nvPr/>
        </p:nvPicPr>
        <p:blipFill rotWithShape="1">
          <a:blip r:embed="rId3"/>
          <a:srcRect r="2" b="20970"/>
          <a:stretch/>
        </p:blipFill>
        <p:spPr>
          <a:xfrm>
            <a:off x="5400564" y="2996952"/>
            <a:ext cx="3774014" cy="3861048"/>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116492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02B5-3A50-4248-A345-F381B463F07E}"/>
              </a:ext>
            </a:extLst>
          </p:cNvPr>
          <p:cNvSpPr>
            <a:spLocks noGrp="1"/>
          </p:cNvSpPr>
          <p:nvPr>
            <p:ph type="title"/>
          </p:nvPr>
        </p:nvSpPr>
        <p:spPr>
          <a:xfrm>
            <a:off x="1475656" y="584096"/>
            <a:ext cx="5937755" cy="1188720"/>
          </a:xfrm>
        </p:spPr>
        <p:txBody>
          <a:bodyPr>
            <a:normAutofit fontScale="90000"/>
          </a:bodyPr>
          <a:lstStyle/>
          <a:p>
            <a:r>
              <a:rPr lang="en-US" dirty="0">
                <a:solidFill>
                  <a:schemeClr val="tx1"/>
                </a:solidFill>
                <a:latin typeface="Times New Roman" panose="02020603050405020304" pitchFamily="18" charset="0"/>
                <a:cs typeface="Times New Roman" panose="02020603050405020304" pitchFamily="18" charset="0"/>
              </a:rPr>
              <a:t>THE SARGASSO SEA SEAMOUNTS: THE CBD CONTRIBUTION to NAFO</a:t>
            </a:r>
            <a:endParaRPr lang="en-US" dirty="0"/>
          </a:p>
        </p:txBody>
      </p:sp>
      <p:pic>
        <p:nvPicPr>
          <p:cNvPr id="4" name="Content Placeholder 3">
            <a:extLst>
              <a:ext uri="{FF2B5EF4-FFF2-40B4-BE49-F238E27FC236}">
                <a16:creationId xmlns:a16="http://schemas.microsoft.com/office/drawing/2014/main" id="{C3F8D1D9-9811-694D-8D74-7F2E2009FA4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635572"/>
            <a:ext cx="9144000" cy="4249812"/>
          </a:xfrm>
          <a:prstGeom prst="rect">
            <a:avLst/>
          </a:prstGeom>
        </p:spPr>
      </p:pic>
      <p:pic>
        <p:nvPicPr>
          <p:cNvPr id="5" name="Content Placeholder 3">
            <a:extLst>
              <a:ext uri="{FF2B5EF4-FFF2-40B4-BE49-F238E27FC236}">
                <a16:creationId xmlns:a16="http://schemas.microsoft.com/office/drawing/2014/main" id="{8B652087-6591-6B4A-B9E2-01B899AE8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 y="3592300"/>
            <a:ext cx="3543102" cy="3209840"/>
          </a:xfrm>
          <a:prstGeom prst="rect">
            <a:avLst/>
          </a:prstGeom>
        </p:spPr>
      </p:pic>
    </p:spTree>
    <p:extLst>
      <p:ext uri="{BB962C8B-B14F-4D97-AF65-F5344CB8AC3E}">
        <p14:creationId xmlns:p14="http://schemas.microsoft.com/office/powerpoint/2010/main" val="2207352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3528" y="4005064"/>
            <a:ext cx="8568952" cy="2520280"/>
          </a:xfrm>
        </p:spPr>
        <p:txBody>
          <a:bodyPr vert="horz" lIns="274320" tIns="182880" rIns="274320" bIns="182880" rtlCol="0" anchor="ctr" anchorCtr="1">
            <a:normAutofit/>
          </a:bodyPr>
          <a:lstStyle/>
          <a:p>
            <a:pPr algn="l">
              <a:lnSpc>
                <a:spcPct val="150000"/>
              </a:lnSpc>
            </a:pPr>
            <a:r>
              <a:rPr lang="en-US" sz="1800" b="1" cap="none" dirty="0">
                <a:latin typeface="Times New Roman" panose="02020603050405020304" pitchFamily="18" charset="0"/>
                <a:cs typeface="Times New Roman" panose="02020603050405020304" pitchFamily="18" charset="0"/>
              </a:rPr>
              <a:t>Measures Adopted:</a:t>
            </a:r>
            <a:br>
              <a:rPr lang="en-US" sz="1800" kern="1200" cap="none" spc="200" baseline="0" dirty="0">
                <a:solidFill>
                  <a:srgbClr val="262626"/>
                </a:solidFill>
                <a:latin typeface="Times New Roman" panose="02020603050405020304" pitchFamily="18" charset="0"/>
                <a:cs typeface="Times New Roman" panose="02020603050405020304" pitchFamily="18" charset="0"/>
              </a:rPr>
            </a:br>
            <a:r>
              <a:rPr lang="en-US" sz="1800" kern="1200" cap="none" spc="200" baseline="0" dirty="0">
                <a:solidFill>
                  <a:srgbClr val="262626"/>
                </a:solidFill>
                <a:latin typeface="Times New Roman" panose="02020603050405020304" pitchFamily="18" charset="0"/>
                <a:cs typeface="Times New Roman" panose="02020603050405020304" pitchFamily="18" charset="0"/>
              </a:rPr>
              <a:t>- Seamounts closed to bottom trawling</a:t>
            </a:r>
            <a:br>
              <a:rPr lang="en-US" sz="1800" kern="1200" cap="none" spc="200" baseline="0" dirty="0">
                <a:solidFill>
                  <a:srgbClr val="262626"/>
                </a:solidFill>
                <a:latin typeface="Times New Roman" panose="02020603050405020304" pitchFamily="18" charset="0"/>
                <a:cs typeface="Times New Roman" panose="02020603050405020304" pitchFamily="18" charset="0"/>
              </a:rPr>
            </a:br>
            <a:r>
              <a:rPr lang="en-US" sz="1800" kern="1200" cap="none" spc="200" baseline="0" dirty="0">
                <a:solidFill>
                  <a:srgbClr val="262626"/>
                </a:solidFill>
                <a:latin typeface="Times New Roman" panose="02020603050405020304" pitchFamily="18" charset="0"/>
                <a:cs typeface="Times New Roman" panose="02020603050405020304" pitchFamily="18" charset="0"/>
              </a:rPr>
              <a:t>- Mid-water trawling allowed, but gear modification was adopted to prevent impacts from eventual bottom contact</a:t>
            </a:r>
            <a:br>
              <a:rPr lang="en-US" sz="1800" kern="1200" cap="none" spc="200" baseline="0" dirty="0">
                <a:solidFill>
                  <a:srgbClr val="262626"/>
                </a:solidFill>
                <a:latin typeface="Times New Roman" panose="02020603050405020304" pitchFamily="18" charset="0"/>
                <a:cs typeface="Times New Roman" panose="02020603050405020304" pitchFamily="18" charset="0"/>
              </a:rPr>
            </a:br>
            <a:r>
              <a:rPr lang="en-US" sz="1800" kern="1200" cap="none" spc="200" baseline="0" dirty="0">
                <a:solidFill>
                  <a:srgbClr val="262626"/>
                </a:solidFill>
                <a:latin typeface="Times New Roman" panose="02020603050405020304" pitchFamily="18" charset="0"/>
                <a:cs typeface="Times New Roman" panose="02020603050405020304" pitchFamily="18" charset="0"/>
              </a:rPr>
              <a:t>- Alfonsino is being subject to stock assessments to inform TAC</a:t>
            </a:r>
          </a:p>
        </p:txBody>
      </p:sp>
      <p:pic>
        <p:nvPicPr>
          <p:cNvPr id="4" name="Content Placeholder 3" descr="C:\Users\grekin\AppData\Local\Microsoft\Windows\Temporary Internet Files\Content.Word\EBSA_Report - Area_6_NE_CR_seamounts.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869" r="-2" b="10333"/>
          <a:stretch/>
        </p:blipFill>
        <p:spPr bwMode="auto">
          <a:xfrm>
            <a:off x="179512" y="138511"/>
            <a:ext cx="4645817" cy="3434333"/>
          </a:xfrm>
          <a:prstGeom prst="rect">
            <a:avLst/>
          </a:prstGeom>
          <a:noFill/>
          <a:ln w="3810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3550" r="14801" b="-3"/>
          <a:stretch/>
        </p:blipFill>
        <p:spPr>
          <a:xfrm>
            <a:off x="4932040" y="153681"/>
            <a:ext cx="4139159" cy="3419163"/>
          </a:xfrm>
          <a:prstGeom prst="rect">
            <a:avLst/>
          </a:prstGeom>
          <a:ln w="38100" cap="sq">
            <a:solidFill>
              <a:srgbClr val="FFFFFF"/>
            </a:solidFill>
            <a:miter lim="800000"/>
          </a:ln>
        </p:spPr>
      </p:pic>
    </p:spTree>
    <p:extLst>
      <p:ext uri="{BB962C8B-B14F-4D97-AF65-F5344CB8AC3E}">
        <p14:creationId xmlns:p14="http://schemas.microsoft.com/office/powerpoint/2010/main" val="1271032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57250"/>
            <a:ext cx="9279785" cy="4675624"/>
          </a:xfrm>
        </p:spPr>
      </p:pic>
      <p:sp>
        <p:nvSpPr>
          <p:cNvPr id="5" name="TextBox 4"/>
          <p:cNvSpPr txBox="1"/>
          <p:nvPr/>
        </p:nvSpPr>
        <p:spPr>
          <a:xfrm>
            <a:off x="1" y="5805264"/>
            <a:ext cx="9095888" cy="323165"/>
          </a:xfrm>
          <a:prstGeom prst="rect">
            <a:avLst/>
          </a:prstGeom>
          <a:noFill/>
        </p:spPr>
        <p:txBody>
          <a:bodyPr wrap="none" rtlCol="0">
            <a:spAutoFit/>
          </a:bodyPr>
          <a:lstStyle/>
          <a:p>
            <a:r>
              <a:rPr lang="en-US" sz="1500" b="0" dirty="0"/>
              <a:t>World Ocean Assessment (2016) http://</a:t>
            </a:r>
            <a:r>
              <a:rPr lang="en-US" sz="1500" b="0" dirty="0" err="1"/>
              <a:t>www.un.org</a:t>
            </a:r>
            <a:r>
              <a:rPr lang="en-US" sz="1500" b="0" dirty="0"/>
              <a:t>/</a:t>
            </a:r>
            <a:r>
              <a:rPr lang="en-US" sz="1500" b="0" dirty="0" err="1"/>
              <a:t>Depts</a:t>
            </a:r>
            <a:r>
              <a:rPr lang="en-US" sz="1500" b="0" dirty="0"/>
              <a:t>/</a:t>
            </a:r>
            <a:r>
              <a:rPr lang="en-US" sz="1500" b="0" dirty="0" err="1"/>
              <a:t>los</a:t>
            </a:r>
            <a:r>
              <a:rPr lang="en-US" sz="1500" b="0" dirty="0"/>
              <a:t>/</a:t>
            </a:r>
            <a:r>
              <a:rPr lang="en-US" sz="1500" b="0" dirty="0" err="1"/>
              <a:t>global_reporting</a:t>
            </a:r>
            <a:r>
              <a:rPr lang="en-US" sz="1500" b="0" dirty="0"/>
              <a:t>/WOA_RPROC/Chapter_42.pdf</a:t>
            </a:r>
          </a:p>
        </p:txBody>
      </p:sp>
    </p:spTree>
    <p:extLst>
      <p:ext uri="{BB962C8B-B14F-4D97-AF65-F5344CB8AC3E}">
        <p14:creationId xmlns:p14="http://schemas.microsoft.com/office/powerpoint/2010/main" val="3813701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B4F0-51F2-904E-8D93-9CA32DB79105}"/>
              </a:ext>
            </a:extLst>
          </p:cNvPr>
          <p:cNvSpPr>
            <a:spLocks noGrp="1"/>
          </p:cNvSpPr>
          <p:nvPr>
            <p:ph type="title"/>
          </p:nvPr>
        </p:nvSpPr>
        <p:spPr>
          <a:xfrm>
            <a:off x="640703" y="908720"/>
            <a:ext cx="3290594" cy="1141497"/>
          </a:xfrm>
        </p:spPr>
        <p:txBody>
          <a:bodyPr/>
          <a:lstStyle/>
          <a:p>
            <a:r>
              <a:rPr lang="en-US" dirty="0"/>
              <a:t>SSF Guidelines</a:t>
            </a:r>
          </a:p>
        </p:txBody>
      </p:sp>
      <p:sp>
        <p:nvSpPr>
          <p:cNvPr id="3" name="Content Placeholder 2">
            <a:extLst>
              <a:ext uri="{FF2B5EF4-FFF2-40B4-BE49-F238E27FC236}">
                <a16:creationId xmlns:a16="http://schemas.microsoft.com/office/drawing/2014/main" id="{4942015F-DE5B-7844-BBCA-4AF2C01D0AC3}"/>
              </a:ext>
            </a:extLst>
          </p:cNvPr>
          <p:cNvSpPr>
            <a:spLocks noGrp="1"/>
          </p:cNvSpPr>
          <p:nvPr>
            <p:ph idx="1"/>
          </p:nvPr>
        </p:nvSpPr>
        <p:spPr>
          <a:xfrm>
            <a:off x="5004048" y="1609344"/>
            <a:ext cx="3611880" cy="5248656"/>
          </a:xfrm>
        </p:spPr>
        <p:txBody>
          <a:bodyPr>
            <a:normAutofit/>
          </a:bodyPr>
          <a:lstStyle/>
          <a:p>
            <a:pPr marL="0" indent="0">
              <a:buNone/>
            </a:pPr>
            <a:r>
              <a:rPr lang="en-GB" dirty="0"/>
              <a:t>States and other parties should, prior to the implementation of large-scale development projects that might impact small-scale fishing  communities, consider the social, economic and environmental impacts through impact studies, and hold effective and meaningful consultations with these communities, in accordance with national legislation.</a:t>
            </a:r>
          </a:p>
          <a:p>
            <a:pPr marL="0" indent="0">
              <a:buNone/>
            </a:pPr>
            <a:endParaRPr lang="en-GB" dirty="0"/>
          </a:p>
          <a:p>
            <a:pPr marL="0" indent="0">
              <a:buNone/>
            </a:pPr>
            <a:r>
              <a:rPr lang="en-US" dirty="0"/>
              <a:t>(para 5.10)</a:t>
            </a:r>
          </a:p>
        </p:txBody>
      </p:sp>
      <p:sp>
        <p:nvSpPr>
          <p:cNvPr id="4" name="Text Placeholder 3">
            <a:extLst>
              <a:ext uri="{FF2B5EF4-FFF2-40B4-BE49-F238E27FC236}">
                <a16:creationId xmlns:a16="http://schemas.microsoft.com/office/drawing/2014/main" id="{821518A8-2A53-4640-9D1B-66133C4ED4BA}"/>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45CB78DD-0FC0-F441-9292-3A9E01EE5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311" y="2636912"/>
            <a:ext cx="2785377" cy="3681214"/>
          </a:xfrm>
          <a:prstGeom prst="rect">
            <a:avLst/>
          </a:prstGeom>
        </p:spPr>
      </p:pic>
    </p:spTree>
    <p:extLst>
      <p:ext uri="{BB962C8B-B14F-4D97-AF65-F5344CB8AC3E}">
        <p14:creationId xmlns:p14="http://schemas.microsoft.com/office/powerpoint/2010/main" val="312998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BA754-06BF-5746-9216-203B6D5416AB}"/>
              </a:ext>
            </a:extLst>
          </p:cNvPr>
          <p:cNvSpPr>
            <a:spLocks noGrp="1"/>
          </p:cNvSpPr>
          <p:nvPr>
            <p:ph type="title"/>
          </p:nvPr>
        </p:nvSpPr>
        <p:spPr>
          <a:xfrm>
            <a:off x="640703" y="620688"/>
            <a:ext cx="3290594" cy="1684518"/>
          </a:xfrm>
        </p:spPr>
        <p:txBody>
          <a:bodyPr>
            <a:normAutofit fontScale="90000"/>
          </a:bodyPr>
          <a:lstStyle/>
          <a:p>
            <a:r>
              <a:rPr lang="en-GB" dirty="0"/>
              <a:t>Framework Principles on Human Rights and the Environment </a:t>
            </a:r>
            <a:br>
              <a:rPr lang="en-GB" dirty="0"/>
            </a:br>
            <a:endParaRPr lang="en-US" dirty="0"/>
          </a:p>
        </p:txBody>
      </p:sp>
      <p:sp>
        <p:nvSpPr>
          <p:cNvPr id="3" name="Content Placeholder 2">
            <a:extLst>
              <a:ext uri="{FF2B5EF4-FFF2-40B4-BE49-F238E27FC236}">
                <a16:creationId xmlns:a16="http://schemas.microsoft.com/office/drawing/2014/main" id="{1FF0E501-5632-9445-867E-5DF320412E02}"/>
              </a:ext>
            </a:extLst>
          </p:cNvPr>
          <p:cNvSpPr>
            <a:spLocks noGrp="1"/>
          </p:cNvSpPr>
          <p:nvPr>
            <p:ph idx="1"/>
          </p:nvPr>
        </p:nvSpPr>
        <p:spPr>
          <a:xfrm>
            <a:off x="4575903" y="908720"/>
            <a:ext cx="4572000" cy="5792680"/>
          </a:xfrm>
        </p:spPr>
        <p:txBody>
          <a:bodyPr>
            <a:normAutofit/>
          </a:bodyPr>
          <a:lstStyle/>
          <a:p>
            <a:r>
              <a:rPr lang="en-US" dirty="0"/>
              <a:t>EIAs as procedural human rights tools</a:t>
            </a:r>
          </a:p>
          <a:p>
            <a:r>
              <a:rPr lang="en-US" dirty="0"/>
              <a:t>States should require prior assessment of the possible environmental impacts of proposed projects and policies, including their potential effects on the enjoyment of human rights, including the </a:t>
            </a:r>
            <a:r>
              <a:rPr lang="en-US" b="1" dirty="0"/>
              <a:t>right to food, life, health and culture</a:t>
            </a:r>
          </a:p>
          <a:p>
            <a:r>
              <a:rPr lang="en-US" dirty="0"/>
              <a:t>Assessment of impacts should include transboundary and cumulative effects that may occur</a:t>
            </a:r>
          </a:p>
          <a:p>
            <a:r>
              <a:rPr lang="en-US" dirty="0"/>
              <a:t>Findings should be made public and subject to review by an independent body before the final decision</a:t>
            </a:r>
          </a:p>
          <a:p>
            <a:r>
              <a:rPr lang="en-US" dirty="0"/>
              <a:t>Monitoring to ensure compliance with any conditions should be put in place</a:t>
            </a:r>
          </a:p>
          <a:p>
            <a:endParaRPr lang="en-US" dirty="0"/>
          </a:p>
        </p:txBody>
      </p:sp>
      <p:sp>
        <p:nvSpPr>
          <p:cNvPr id="4" name="Text Placeholder 3">
            <a:extLst>
              <a:ext uri="{FF2B5EF4-FFF2-40B4-BE49-F238E27FC236}">
                <a16:creationId xmlns:a16="http://schemas.microsoft.com/office/drawing/2014/main" id="{8B1F566E-1ED7-B54B-8BD9-2F2563CCBACF}"/>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F2ADB5DF-6BF3-7441-8836-AEF0C8DB9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33" y="2909835"/>
            <a:ext cx="3841115" cy="3235054"/>
          </a:xfrm>
          <a:prstGeom prst="rect">
            <a:avLst/>
          </a:prstGeom>
        </p:spPr>
      </p:pic>
    </p:spTree>
    <p:extLst>
      <p:ext uri="{BB962C8B-B14F-4D97-AF65-F5344CB8AC3E}">
        <p14:creationId xmlns:p14="http://schemas.microsoft.com/office/powerpoint/2010/main" val="37122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25B8-533E-F84E-B0E1-A5869CCE1850}"/>
              </a:ext>
            </a:extLst>
          </p:cNvPr>
          <p:cNvSpPr>
            <a:spLocks noGrp="1"/>
          </p:cNvSpPr>
          <p:nvPr>
            <p:ph type="ctrTitle"/>
          </p:nvPr>
        </p:nvSpPr>
        <p:spPr>
          <a:xfrm>
            <a:off x="1520912" y="342647"/>
            <a:ext cx="6939520" cy="1080120"/>
          </a:xfrm>
        </p:spPr>
        <p:txBody>
          <a:bodyPr/>
          <a:lstStyle/>
          <a:p>
            <a:r>
              <a:rPr lang="en-US" dirty="0"/>
              <a:t>Vision &amp; aims</a:t>
            </a:r>
          </a:p>
        </p:txBody>
      </p:sp>
      <p:sp>
        <p:nvSpPr>
          <p:cNvPr id="3" name="Subtitle 2">
            <a:extLst>
              <a:ext uri="{FF2B5EF4-FFF2-40B4-BE49-F238E27FC236}">
                <a16:creationId xmlns:a16="http://schemas.microsoft.com/office/drawing/2014/main" id="{2AABEFDC-066D-1046-ABEB-53EA07CC7F2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718C533-D7F2-6F4D-A954-0CA4725AC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20" y="1798093"/>
            <a:ext cx="7755812" cy="4307051"/>
          </a:xfrm>
          <a:prstGeom prst="rect">
            <a:avLst/>
          </a:prstGeom>
        </p:spPr>
      </p:pic>
      <p:pic>
        <p:nvPicPr>
          <p:cNvPr id="6" name="Picture 5">
            <a:extLst>
              <a:ext uri="{FF2B5EF4-FFF2-40B4-BE49-F238E27FC236}">
                <a16:creationId xmlns:a16="http://schemas.microsoft.com/office/drawing/2014/main" id="{529C4196-AF80-0C46-BEA2-0767C830F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311" y="342647"/>
            <a:ext cx="1721047" cy="1262724"/>
          </a:xfrm>
          <a:prstGeom prst="rect">
            <a:avLst/>
          </a:prstGeom>
        </p:spPr>
      </p:pic>
      <p:sp>
        <p:nvSpPr>
          <p:cNvPr id="7" name="Oval 6">
            <a:extLst>
              <a:ext uri="{FF2B5EF4-FFF2-40B4-BE49-F238E27FC236}">
                <a16:creationId xmlns:a16="http://schemas.microsoft.com/office/drawing/2014/main" id="{440463BF-6C85-B442-AF46-4716758C6BC6}"/>
              </a:ext>
            </a:extLst>
          </p:cNvPr>
          <p:cNvSpPr/>
          <p:nvPr/>
        </p:nvSpPr>
        <p:spPr>
          <a:xfrm>
            <a:off x="2915816" y="4941169"/>
            <a:ext cx="1418456" cy="288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487C0A-3C72-5746-B00E-01038E3C689F}"/>
              </a:ext>
            </a:extLst>
          </p:cNvPr>
          <p:cNvSpPr txBox="1"/>
          <p:nvPr/>
        </p:nvSpPr>
        <p:spPr>
          <a:xfrm>
            <a:off x="1940927" y="6278394"/>
            <a:ext cx="6099490" cy="369332"/>
          </a:xfrm>
          <a:prstGeom prst="rect">
            <a:avLst/>
          </a:prstGeom>
          <a:noFill/>
        </p:spPr>
        <p:txBody>
          <a:bodyPr wrap="none" rtlCol="0">
            <a:spAutoFit/>
          </a:bodyPr>
          <a:lstStyle/>
          <a:p>
            <a:r>
              <a:rPr lang="en-US" dirty="0"/>
              <a:t>Countries: South Africa, Ghana, Namibia, Fiji, Solomon Islands</a:t>
            </a:r>
          </a:p>
        </p:txBody>
      </p:sp>
      <p:sp>
        <p:nvSpPr>
          <p:cNvPr id="9" name="TextBox 8">
            <a:extLst>
              <a:ext uri="{FF2B5EF4-FFF2-40B4-BE49-F238E27FC236}">
                <a16:creationId xmlns:a16="http://schemas.microsoft.com/office/drawing/2014/main" id="{52416E7B-43FA-A24F-A60A-771B32E73F33}"/>
              </a:ext>
            </a:extLst>
          </p:cNvPr>
          <p:cNvSpPr txBox="1"/>
          <p:nvPr/>
        </p:nvSpPr>
        <p:spPr>
          <a:xfrm>
            <a:off x="242955" y="3075318"/>
            <a:ext cx="461665" cy="1752599"/>
          </a:xfrm>
          <a:prstGeom prst="rect">
            <a:avLst/>
          </a:prstGeom>
          <a:noFill/>
        </p:spPr>
        <p:txBody>
          <a:bodyPr vert="vert270" wrap="square" rtlCol="0">
            <a:spAutoFit/>
          </a:bodyPr>
          <a:lstStyle/>
          <a:p>
            <a:r>
              <a:rPr lang="en-US" dirty="0"/>
              <a:t>ACROSS SCALES</a:t>
            </a:r>
          </a:p>
        </p:txBody>
      </p:sp>
    </p:spTree>
    <p:extLst>
      <p:ext uri="{BB962C8B-B14F-4D97-AF65-F5344CB8AC3E}">
        <p14:creationId xmlns:p14="http://schemas.microsoft.com/office/powerpoint/2010/main" val="3247581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77406" y="409360"/>
            <a:ext cx="8229600" cy="4853352"/>
          </a:xfrm>
        </p:spPr>
        <p:txBody>
          <a:bodyPr>
            <a:normAutofit/>
          </a:bodyPr>
          <a:lstStyle/>
          <a:p>
            <a:pPr marL="0" indent="0">
              <a:buNone/>
            </a:pPr>
            <a:endParaRPr lang="en-GB" dirty="0"/>
          </a:p>
          <a:p>
            <a:pPr marL="0" indent="0">
              <a:buNone/>
            </a:pPr>
            <a:endParaRPr lang="en-GB" dirty="0"/>
          </a:p>
          <a:p>
            <a:endParaRPr lang="en-GB" dirty="0"/>
          </a:p>
        </p:txBody>
      </p:sp>
      <p:pic>
        <p:nvPicPr>
          <p:cNvPr id="5" name="Picture 4" descr="Screen Shot 2015-11-10 at 09.56.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134" y="1721311"/>
            <a:ext cx="2254144" cy="4853352"/>
          </a:xfrm>
          <a:prstGeom prst="rect">
            <a:avLst/>
          </a:prstGeom>
        </p:spPr>
      </p:pic>
      <p:sp>
        <p:nvSpPr>
          <p:cNvPr id="13" name="TextBox 12"/>
          <p:cNvSpPr txBox="1"/>
          <p:nvPr/>
        </p:nvSpPr>
        <p:spPr>
          <a:xfrm>
            <a:off x="6392985" y="5156200"/>
            <a:ext cx="184731" cy="348109"/>
          </a:xfrm>
          <a:prstGeom prst="rect">
            <a:avLst/>
          </a:prstGeom>
          <a:noFill/>
        </p:spPr>
        <p:txBody>
          <a:bodyPr wrap="none" rtlCol="0">
            <a:spAutoFit/>
          </a:bodyPr>
          <a:lstStyle/>
          <a:p>
            <a:endParaRPr lang="en-US" sz="1662" dirty="0"/>
          </a:p>
        </p:txBody>
      </p:sp>
      <p:sp>
        <p:nvSpPr>
          <p:cNvPr id="17" name="TextBox 16"/>
          <p:cNvSpPr txBox="1"/>
          <p:nvPr/>
        </p:nvSpPr>
        <p:spPr>
          <a:xfrm>
            <a:off x="4200667" y="4991370"/>
            <a:ext cx="3393369" cy="2031325"/>
          </a:xfrm>
          <a:prstGeom prst="rect">
            <a:avLst/>
          </a:prstGeom>
          <a:noFill/>
        </p:spPr>
        <p:txBody>
          <a:bodyPr wrap="square" rtlCol="0">
            <a:spAutoFit/>
          </a:bodyPr>
          <a:lstStyle/>
          <a:p>
            <a:r>
              <a:rPr lang="en-GB" sz="1600" b="0" dirty="0">
                <a:solidFill>
                  <a:schemeClr val="tx2"/>
                </a:solidFill>
              </a:rPr>
              <a:t>-UNCLOS</a:t>
            </a:r>
          </a:p>
          <a:p>
            <a:r>
              <a:rPr lang="en-GB" sz="1600" b="0" dirty="0">
                <a:solidFill>
                  <a:schemeClr val="tx2"/>
                </a:solidFill>
              </a:rPr>
              <a:t>-UNFSA </a:t>
            </a:r>
          </a:p>
          <a:p>
            <a:r>
              <a:rPr lang="en-GB" sz="1600" b="0" dirty="0">
                <a:solidFill>
                  <a:schemeClr val="tx2"/>
                </a:solidFill>
              </a:rPr>
              <a:t>- CBD</a:t>
            </a:r>
          </a:p>
          <a:p>
            <a:r>
              <a:rPr lang="en-GB" sz="1600" b="0" dirty="0">
                <a:solidFill>
                  <a:schemeClr val="tx2"/>
                </a:solidFill>
              </a:rPr>
              <a:t>-CBD SEA/EIA Guidelines</a:t>
            </a:r>
          </a:p>
          <a:p>
            <a:r>
              <a:rPr lang="en-GB" sz="1600" b="0" dirty="0">
                <a:solidFill>
                  <a:schemeClr val="tx2"/>
                </a:solidFill>
              </a:rPr>
              <a:t>-CBD </a:t>
            </a:r>
            <a:r>
              <a:rPr lang="en-GB" sz="1600" b="0" dirty="0" err="1">
                <a:solidFill>
                  <a:schemeClr val="tx2"/>
                </a:solidFill>
              </a:rPr>
              <a:t>Akwé</a:t>
            </a:r>
            <a:r>
              <a:rPr lang="en-GB" sz="1600" b="0" dirty="0">
                <a:solidFill>
                  <a:schemeClr val="tx2"/>
                </a:solidFill>
              </a:rPr>
              <a:t>: </a:t>
            </a:r>
            <a:r>
              <a:rPr lang="en-GB" sz="1600" b="0" dirty="0" err="1">
                <a:solidFill>
                  <a:schemeClr val="tx2"/>
                </a:solidFill>
              </a:rPr>
              <a:t>Kon</a:t>
            </a:r>
            <a:r>
              <a:rPr lang="en-GB" sz="1600" b="0" dirty="0">
                <a:solidFill>
                  <a:schemeClr val="tx2"/>
                </a:solidFill>
              </a:rPr>
              <a:t> Guidelines</a:t>
            </a:r>
          </a:p>
          <a:p>
            <a:r>
              <a:rPr lang="en-GB" sz="1600" b="0" dirty="0">
                <a:solidFill>
                  <a:schemeClr val="tx2"/>
                </a:solidFill>
              </a:rPr>
              <a:t>-FAO Deep-Sea Fisheries Guidelines</a:t>
            </a:r>
          </a:p>
          <a:p>
            <a:r>
              <a:rPr lang="en-GB" sz="1600" b="0" dirty="0">
                <a:solidFill>
                  <a:schemeClr val="tx2"/>
                </a:solidFill>
              </a:rPr>
              <a:t>-SSF Guidelines</a:t>
            </a:r>
          </a:p>
          <a:p>
            <a:r>
              <a:rPr lang="en-GB" sz="1400" b="0" dirty="0">
                <a:solidFill>
                  <a:schemeClr val="tx2"/>
                </a:solidFill>
              </a:rPr>
              <a:t>-</a:t>
            </a:r>
          </a:p>
        </p:txBody>
      </p:sp>
      <p:sp>
        <p:nvSpPr>
          <p:cNvPr id="18" name="TextBox 17"/>
          <p:cNvSpPr txBox="1"/>
          <p:nvPr/>
        </p:nvSpPr>
        <p:spPr>
          <a:xfrm>
            <a:off x="10697989" y="3698904"/>
            <a:ext cx="184731" cy="348109"/>
          </a:xfrm>
          <a:prstGeom prst="rect">
            <a:avLst/>
          </a:prstGeom>
          <a:noFill/>
        </p:spPr>
        <p:txBody>
          <a:bodyPr wrap="none" rtlCol="0">
            <a:spAutoFit/>
          </a:bodyPr>
          <a:lstStyle/>
          <a:p>
            <a:endParaRPr lang="en-US" sz="1662" dirty="0"/>
          </a:p>
        </p:txBody>
      </p:sp>
      <p:sp>
        <p:nvSpPr>
          <p:cNvPr id="7" name="Rectangle 6"/>
          <p:cNvSpPr/>
          <p:nvPr/>
        </p:nvSpPr>
        <p:spPr>
          <a:xfrm>
            <a:off x="268966" y="283348"/>
            <a:ext cx="184731" cy="603883"/>
          </a:xfrm>
          <a:prstGeom prst="rect">
            <a:avLst/>
          </a:prstGeom>
        </p:spPr>
        <p:txBody>
          <a:bodyPr wrap="none">
            <a:spAutoFit/>
          </a:bodyPr>
          <a:lstStyle/>
          <a:p>
            <a:endParaRPr lang="en-US" sz="1662" b="1" dirty="0"/>
          </a:p>
          <a:p>
            <a:endParaRPr lang="en-US" sz="1662" b="1" dirty="0"/>
          </a:p>
        </p:txBody>
      </p:sp>
      <p:sp>
        <p:nvSpPr>
          <p:cNvPr id="20" name="Oval 19"/>
          <p:cNvSpPr/>
          <p:nvPr/>
        </p:nvSpPr>
        <p:spPr>
          <a:xfrm>
            <a:off x="8299894" y="1763122"/>
            <a:ext cx="781384" cy="394689"/>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1" name="Oval 20"/>
          <p:cNvSpPr/>
          <p:nvPr/>
        </p:nvSpPr>
        <p:spPr>
          <a:xfrm>
            <a:off x="7638180" y="1729171"/>
            <a:ext cx="634526" cy="394689"/>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2" name="Oval 21"/>
          <p:cNvSpPr/>
          <p:nvPr/>
        </p:nvSpPr>
        <p:spPr>
          <a:xfrm>
            <a:off x="6694411" y="1743845"/>
            <a:ext cx="794438" cy="394689"/>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3" name="Oval 22"/>
          <p:cNvSpPr/>
          <p:nvPr/>
        </p:nvSpPr>
        <p:spPr>
          <a:xfrm>
            <a:off x="7592636" y="4931972"/>
            <a:ext cx="680070" cy="39468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4" name="Oval 23"/>
          <p:cNvSpPr/>
          <p:nvPr/>
        </p:nvSpPr>
        <p:spPr>
          <a:xfrm>
            <a:off x="6711368" y="4958094"/>
            <a:ext cx="748544" cy="39468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5" name="Oval 24"/>
          <p:cNvSpPr/>
          <p:nvPr/>
        </p:nvSpPr>
        <p:spPr>
          <a:xfrm>
            <a:off x="6739955" y="2432108"/>
            <a:ext cx="748894" cy="394689"/>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6" name="Oval 25"/>
          <p:cNvSpPr/>
          <p:nvPr/>
        </p:nvSpPr>
        <p:spPr>
          <a:xfrm>
            <a:off x="7442368" y="5712391"/>
            <a:ext cx="1011472" cy="39468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31" name="Oval 30"/>
          <p:cNvSpPr/>
          <p:nvPr/>
        </p:nvSpPr>
        <p:spPr>
          <a:xfrm>
            <a:off x="7581907" y="2448817"/>
            <a:ext cx="634526" cy="394689"/>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28" name="TextBox 27"/>
          <p:cNvSpPr txBox="1"/>
          <p:nvPr/>
        </p:nvSpPr>
        <p:spPr>
          <a:xfrm>
            <a:off x="90500" y="5489937"/>
            <a:ext cx="3431497" cy="1323439"/>
          </a:xfrm>
          <a:prstGeom prst="rect">
            <a:avLst/>
          </a:prstGeom>
          <a:noFill/>
          <a:ln>
            <a:solidFill>
              <a:schemeClr val="tx1"/>
            </a:solidFill>
          </a:ln>
        </p:spPr>
        <p:txBody>
          <a:bodyPr wrap="square" rtlCol="0">
            <a:spAutoFit/>
          </a:bodyPr>
          <a:lstStyle/>
          <a:p>
            <a:pPr lvl="1"/>
            <a:r>
              <a:rPr lang="en-US" sz="1600" b="0" dirty="0"/>
              <a:t>Human rights and biodiversity; Framework Principles (J Knox, 2017; 2019)</a:t>
            </a:r>
          </a:p>
          <a:p>
            <a:pPr lvl="1"/>
            <a:r>
              <a:rPr lang="en-US" sz="1600" b="0" dirty="0"/>
              <a:t>Human right to food (De </a:t>
            </a:r>
            <a:r>
              <a:rPr lang="en-US" sz="1600" b="0" dirty="0" err="1"/>
              <a:t>Schutter</a:t>
            </a:r>
            <a:r>
              <a:rPr lang="en-US" sz="1600" b="0" dirty="0"/>
              <a:t>, 2012)</a:t>
            </a:r>
          </a:p>
        </p:txBody>
      </p:sp>
      <p:sp>
        <p:nvSpPr>
          <p:cNvPr id="8" name="Title 7">
            <a:extLst>
              <a:ext uri="{FF2B5EF4-FFF2-40B4-BE49-F238E27FC236}">
                <a16:creationId xmlns:a16="http://schemas.microsoft.com/office/drawing/2014/main" id="{09C077C5-0515-D045-8CBC-33BDABAF42CB}"/>
              </a:ext>
            </a:extLst>
          </p:cNvPr>
          <p:cNvSpPr>
            <a:spLocks noGrp="1"/>
          </p:cNvSpPr>
          <p:nvPr>
            <p:ph type="title"/>
          </p:nvPr>
        </p:nvSpPr>
        <p:spPr>
          <a:xfrm>
            <a:off x="1700425" y="140302"/>
            <a:ext cx="5937755" cy="907909"/>
          </a:xfrm>
        </p:spPr>
        <p:txBody>
          <a:bodyPr>
            <a:normAutofit/>
          </a:bodyPr>
          <a:lstStyle/>
          <a:p>
            <a:r>
              <a:rPr lang="en-US" dirty="0"/>
              <a:t>Concluding remarks</a:t>
            </a:r>
          </a:p>
        </p:txBody>
      </p:sp>
      <p:graphicFrame>
        <p:nvGraphicFramePr>
          <p:cNvPr id="2" name="Diagram 1">
            <a:extLst>
              <a:ext uri="{FF2B5EF4-FFF2-40B4-BE49-F238E27FC236}">
                <a16:creationId xmlns:a16="http://schemas.microsoft.com/office/drawing/2014/main" id="{62A069C3-56A5-6246-B861-B227813A072E}"/>
              </a:ext>
            </a:extLst>
          </p:cNvPr>
          <p:cNvGraphicFramePr/>
          <p:nvPr>
            <p:extLst>
              <p:ext uri="{D42A27DB-BD31-4B8C-83A1-F6EECF244321}">
                <p14:modId xmlns:p14="http://schemas.microsoft.com/office/powerpoint/2010/main" val="3263363587"/>
              </p:ext>
            </p:extLst>
          </p:nvPr>
        </p:nvGraphicFramePr>
        <p:xfrm>
          <a:off x="750828" y="1187464"/>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937240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E6DF4-C3DC-1249-9216-1B61FEB88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 y="654729"/>
            <a:ext cx="8664238" cy="5709979"/>
          </a:xfrm>
          <a:prstGeom prst="rect">
            <a:avLst/>
          </a:prstGeom>
        </p:spPr>
      </p:pic>
      <p:sp>
        <p:nvSpPr>
          <p:cNvPr id="7" name="TextBox 6"/>
          <p:cNvSpPr txBox="1"/>
          <p:nvPr/>
        </p:nvSpPr>
        <p:spPr>
          <a:xfrm>
            <a:off x="3779912" y="654729"/>
            <a:ext cx="2043252" cy="584775"/>
          </a:xfrm>
          <a:prstGeom prst="rect">
            <a:avLst/>
          </a:prstGeom>
          <a:noFill/>
        </p:spPr>
        <p:txBody>
          <a:bodyPr wrap="none" rtlCol="0">
            <a:spAutoFit/>
          </a:bodyPr>
          <a:lstStyle/>
          <a:p>
            <a:pPr algn="ctr"/>
            <a:r>
              <a:rPr lang="en-US" sz="3200" b="0" dirty="0">
                <a:latin typeface="+mj-lt"/>
              </a:rPr>
              <a:t>Thank you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4E0BC5-B605-8341-B673-FAB7EC60D9D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 y="59628"/>
            <a:ext cx="2043952" cy="1177501"/>
          </a:xfrm>
          <a:prstGeom prst="rect">
            <a:avLst/>
          </a:prstGeom>
          <a:ln>
            <a:noFill/>
          </a:ln>
        </p:spPr>
      </p:pic>
      <p:pic>
        <p:nvPicPr>
          <p:cNvPr id="6" name="Picture 5">
            <a:extLst>
              <a:ext uri="{FF2B5EF4-FFF2-40B4-BE49-F238E27FC236}">
                <a16:creationId xmlns:a16="http://schemas.microsoft.com/office/drawing/2014/main" id="{1B573487-9142-3E41-8A7F-C7307E336726}"/>
              </a:ext>
            </a:extLst>
          </p:cNvPr>
          <p:cNvPicPr/>
          <p:nvPr/>
        </p:nvPicPr>
        <p:blipFill rotWithShape="1">
          <a:blip r:embed="rId3" cstate="print">
            <a:extLst>
              <a:ext uri="{28A0092B-C50C-407E-A947-70E740481C1C}">
                <a14:useLocalDpi xmlns:a14="http://schemas.microsoft.com/office/drawing/2010/main" val="0"/>
              </a:ext>
            </a:extLst>
          </a:blip>
          <a:srcRect l="23879" t="13398" r="27404" b="13056"/>
          <a:stretch/>
        </p:blipFill>
        <p:spPr bwMode="auto">
          <a:xfrm>
            <a:off x="7133298" y="0"/>
            <a:ext cx="1948671" cy="186465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E18E59D6-9096-0244-BC38-BA7D6E8B5648}"/>
              </a:ext>
            </a:extLst>
          </p:cNvPr>
          <p:cNvSpPr txBox="1"/>
          <p:nvPr/>
        </p:nvSpPr>
        <p:spPr>
          <a:xfrm>
            <a:off x="875608" y="1370296"/>
            <a:ext cx="7426036" cy="1107996"/>
          </a:xfrm>
          <a:prstGeom prst="rect">
            <a:avLst/>
          </a:prstGeom>
          <a:noFill/>
        </p:spPr>
        <p:txBody>
          <a:bodyPr wrap="square" rtlCol="0">
            <a:spAutoFit/>
          </a:bodyPr>
          <a:lstStyle/>
          <a:p>
            <a:r>
              <a:rPr lang="it-IT" b="1" dirty="0"/>
              <a:t>«Work Package 0» (WP 0)</a:t>
            </a:r>
            <a:endParaRPr lang="it-IT" dirty="0"/>
          </a:p>
          <a:p>
            <a:pPr marL="285750" indent="-285750">
              <a:buFont typeface="Arial" panose="020B0604020202020204" pitchFamily="34" charset="0"/>
              <a:buChar char="•"/>
            </a:pPr>
            <a:r>
              <a:rPr lang="en-GB" sz="1600" dirty="0"/>
              <a:t>preliminary, contextual </a:t>
            </a:r>
            <a:r>
              <a:rPr lang="en-GB" sz="1600" u="sng" dirty="0"/>
              <a:t>ethnographic</a:t>
            </a:r>
            <a:r>
              <a:rPr lang="en-GB" sz="1600" dirty="0"/>
              <a:t> analysis of power and capacities</a:t>
            </a:r>
          </a:p>
          <a:p>
            <a:pPr marL="285750" indent="-285750">
              <a:buFont typeface="Arial" panose="020B0604020202020204" pitchFamily="34" charset="0"/>
              <a:buChar char="•"/>
            </a:pPr>
            <a:r>
              <a:rPr lang="en-GB" sz="1600" dirty="0"/>
              <a:t>Preliminary, multi-scale </a:t>
            </a:r>
            <a:r>
              <a:rPr lang="en-GB" sz="1600" u="sng" dirty="0"/>
              <a:t>legal</a:t>
            </a:r>
            <a:r>
              <a:rPr lang="en-GB" sz="1600" dirty="0"/>
              <a:t> analysis &amp; </a:t>
            </a:r>
            <a:r>
              <a:rPr lang="en-GB" sz="1600" dirty="0" err="1"/>
              <a:t>comms</a:t>
            </a:r>
            <a:r>
              <a:rPr lang="en-GB" sz="1600" dirty="0"/>
              <a:t>/stakeholder engagement</a:t>
            </a:r>
          </a:p>
          <a:p>
            <a:pPr marL="285750" indent="-285750">
              <a:buFont typeface="Arial" panose="020B0604020202020204" pitchFamily="34" charset="0"/>
              <a:buChar char="•"/>
            </a:pPr>
            <a:r>
              <a:rPr lang="en-GB" sz="1600" dirty="0"/>
              <a:t>Co-identification of issues, knowledge gaps &amp; “vulnerable communities”</a:t>
            </a:r>
            <a:endParaRPr lang="it-IT" sz="1600" dirty="0"/>
          </a:p>
        </p:txBody>
      </p:sp>
      <p:sp>
        <p:nvSpPr>
          <p:cNvPr id="8" name="Title 2">
            <a:extLst>
              <a:ext uri="{FF2B5EF4-FFF2-40B4-BE49-F238E27FC236}">
                <a16:creationId xmlns:a16="http://schemas.microsoft.com/office/drawing/2014/main" id="{90139A7F-9976-F84B-B9A0-48E6D9AFE73E}"/>
              </a:ext>
            </a:extLst>
          </p:cNvPr>
          <p:cNvSpPr txBox="1">
            <a:spLocks/>
          </p:cNvSpPr>
          <p:nvPr/>
        </p:nvSpPr>
        <p:spPr>
          <a:xfrm>
            <a:off x="2427317" y="163913"/>
            <a:ext cx="4322618" cy="720080"/>
          </a:xfrm>
          <a:prstGeom prst="rect">
            <a:avLst/>
          </a:prstGeom>
        </p:spPr>
        <p:txBody>
          <a:bodyPr/>
          <a:lstStyle>
            <a:lvl1pPr algn="l" defTabSz="914400" rtl="0" eaLnBrk="1" latinLnBrk="0" hangingPunct="1">
              <a:spcBef>
                <a:spcPct val="0"/>
              </a:spcBef>
              <a:buNone/>
              <a:defRPr sz="4000" kern="1200">
                <a:solidFill>
                  <a:schemeClr val="tx1"/>
                </a:solidFill>
                <a:latin typeface="Arial" pitchFamily="34" charset="0"/>
                <a:ea typeface="+mj-ea"/>
                <a:cs typeface="Arial" pitchFamily="34" charset="0"/>
              </a:defRPr>
            </a:lvl1pPr>
          </a:lstStyle>
          <a:p>
            <a:pPr algn="ctr"/>
            <a:r>
              <a:rPr lang="it-IT" sz="2800" b="1" dirty="0" err="1">
                <a:solidFill>
                  <a:schemeClr val="tx2"/>
                </a:solidFill>
              </a:rPr>
              <a:t>Reseach</a:t>
            </a:r>
            <a:r>
              <a:rPr lang="it-IT" sz="2800" b="1" dirty="0">
                <a:solidFill>
                  <a:schemeClr val="tx2"/>
                </a:solidFill>
              </a:rPr>
              <a:t> </a:t>
            </a:r>
            <a:r>
              <a:rPr lang="it-IT" sz="2800" b="1" dirty="0" err="1">
                <a:solidFill>
                  <a:schemeClr val="tx2"/>
                </a:solidFill>
              </a:rPr>
              <a:t>Programmes</a:t>
            </a:r>
            <a:r>
              <a:rPr lang="it-IT" sz="2800" b="1" dirty="0">
                <a:solidFill>
                  <a:schemeClr val="tx2"/>
                </a:solidFill>
              </a:rPr>
              <a:t> (</a:t>
            </a:r>
            <a:r>
              <a:rPr lang="it-IT" sz="2800" b="1" dirty="0" err="1">
                <a:solidFill>
                  <a:schemeClr val="tx2"/>
                </a:solidFill>
              </a:rPr>
              <a:t>RPs</a:t>
            </a:r>
            <a:r>
              <a:rPr lang="it-IT" sz="2800" b="1" dirty="0">
                <a:solidFill>
                  <a:schemeClr val="tx2"/>
                </a:solidFill>
              </a:rPr>
              <a:t>)</a:t>
            </a:r>
          </a:p>
        </p:txBody>
      </p:sp>
      <p:pic>
        <p:nvPicPr>
          <p:cNvPr id="3" name="Picture 2">
            <a:extLst>
              <a:ext uri="{FF2B5EF4-FFF2-40B4-BE49-F238E27FC236}">
                <a16:creationId xmlns:a16="http://schemas.microsoft.com/office/drawing/2014/main" id="{A6BDAA1F-9D41-4A4C-BF06-C2BED4390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03" y="2420127"/>
            <a:ext cx="8692224" cy="4437873"/>
          </a:xfrm>
          <a:prstGeom prst="rect">
            <a:avLst/>
          </a:prstGeom>
        </p:spPr>
      </p:pic>
    </p:spTree>
    <p:extLst>
      <p:ext uri="{BB962C8B-B14F-4D97-AF65-F5344CB8AC3E}">
        <p14:creationId xmlns:p14="http://schemas.microsoft.com/office/powerpoint/2010/main" val="428874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06FB40-7EF5-8D4C-90EB-039897B27BE0}"/>
              </a:ext>
            </a:extLst>
          </p:cNvPr>
          <p:cNvSpPr>
            <a:spLocks noGrp="1"/>
          </p:cNvSpPr>
          <p:nvPr>
            <p:ph type="ctrTitle"/>
          </p:nvPr>
        </p:nvSpPr>
        <p:spPr>
          <a:xfrm>
            <a:off x="251520" y="548680"/>
            <a:ext cx="8568952" cy="1368152"/>
          </a:xfrm>
        </p:spPr>
        <p:txBody>
          <a:bodyPr>
            <a:noAutofit/>
          </a:bodyPr>
          <a:lstStyle/>
          <a:p>
            <a:r>
              <a:rPr lang="en-US" sz="2000" dirty="0"/>
              <a:t>Integrated impact assessment as a tool for equitable and sustainable fisheries</a:t>
            </a:r>
            <a:endParaRPr lang="en-GB" sz="2000" dirty="0"/>
          </a:p>
        </p:txBody>
      </p:sp>
      <p:sp>
        <p:nvSpPr>
          <p:cNvPr id="28675" name="Content Placeholder 2"/>
          <p:cNvSpPr>
            <a:spLocks noGrp="1"/>
          </p:cNvSpPr>
          <p:nvPr>
            <p:ph type="subTitle" idx="1"/>
          </p:nvPr>
        </p:nvSpPr>
        <p:spPr>
          <a:xfrm>
            <a:off x="251520" y="5517232"/>
            <a:ext cx="8892480" cy="1296144"/>
          </a:xfrm>
        </p:spPr>
        <p:txBody>
          <a:bodyPr>
            <a:normAutofit fontScale="92500" lnSpcReduction="20000"/>
          </a:bodyPr>
          <a:lstStyle/>
          <a:p>
            <a:pPr marL="342900" lvl="1" indent="-342900" eaLnBrk="1" hangingPunct="1"/>
            <a:br>
              <a:rPr lang="en-US" dirty="0"/>
            </a:br>
            <a:r>
              <a:rPr lang="en-US" sz="2000" dirty="0"/>
              <a:t>Daniela Diz, University of Strathclyde</a:t>
            </a:r>
          </a:p>
          <a:p>
            <a:pPr marL="342900" lvl="1" indent="-342900" eaLnBrk="1" hangingPunct="1"/>
            <a:r>
              <a:rPr lang="en-US" sz="2000" dirty="0"/>
              <a:t>Transformed and Transformative Ocean Governance Conference</a:t>
            </a:r>
          </a:p>
          <a:p>
            <a:pPr marL="342900" lvl="1" indent="-342900" eaLnBrk="1" hangingPunct="1"/>
            <a:r>
              <a:rPr lang="en-US" sz="1800" dirty="0"/>
              <a:t>PE, 23 January 2020</a:t>
            </a:r>
          </a:p>
          <a:p>
            <a:pPr marL="342900" lvl="1" indent="-342900" eaLnBrk="1" hangingPunct="1"/>
            <a:endParaRPr lang="en-US" sz="2000" dirty="0"/>
          </a:p>
        </p:txBody>
      </p:sp>
      <p:pic>
        <p:nvPicPr>
          <p:cNvPr id="3" name="Picture 2">
            <a:extLst>
              <a:ext uri="{FF2B5EF4-FFF2-40B4-BE49-F238E27FC236}">
                <a16:creationId xmlns:a16="http://schemas.microsoft.com/office/drawing/2014/main" id="{F6EB57D0-E626-964B-98B8-CC892D01E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8664"/>
            <a:ext cx="9144000" cy="28425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3352" y="3581706"/>
            <a:ext cx="5797296" cy="855406"/>
          </a:xfrm>
          <a:noFill/>
          <a:ln>
            <a:solidFill>
              <a:schemeClr val="bg1"/>
            </a:solidFill>
          </a:ln>
        </p:spPr>
        <p:txBody>
          <a:bodyPr>
            <a:normAutofit/>
          </a:bodyPr>
          <a:lstStyle/>
          <a:p>
            <a:r>
              <a:rPr lang="en-US" sz="2100">
                <a:solidFill>
                  <a:schemeClr val="bg1"/>
                </a:solidFill>
              </a:rPr>
              <a:t>Overview</a:t>
            </a:r>
          </a:p>
        </p:txBody>
      </p:sp>
      <p:pic>
        <p:nvPicPr>
          <p:cNvPr id="6" name="Content Placeholder 5">
            <a:extLst>
              <a:ext uri="{FF2B5EF4-FFF2-40B4-BE49-F238E27FC236}">
                <a16:creationId xmlns:a16="http://schemas.microsoft.com/office/drawing/2014/main" id="{FF2ACF47-8D3C-464A-A8D8-F22F6A74CD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351"/>
            <a:ext cx="9144000" cy="3551912"/>
          </a:xfrm>
        </p:spPr>
      </p:pic>
      <p:sp>
        <p:nvSpPr>
          <p:cNvPr id="7" name="TextBox 6">
            <a:extLst>
              <a:ext uri="{FF2B5EF4-FFF2-40B4-BE49-F238E27FC236}">
                <a16:creationId xmlns:a16="http://schemas.microsoft.com/office/drawing/2014/main" id="{923EB611-AB88-BA4F-8674-E9EEB7EA8332}"/>
              </a:ext>
            </a:extLst>
          </p:cNvPr>
          <p:cNvSpPr txBox="1"/>
          <p:nvPr/>
        </p:nvSpPr>
        <p:spPr>
          <a:xfrm>
            <a:off x="226162" y="4747642"/>
            <a:ext cx="8306278" cy="2031325"/>
          </a:xfrm>
          <a:prstGeom prst="rect">
            <a:avLst/>
          </a:prstGeom>
          <a:noFill/>
        </p:spPr>
        <p:txBody>
          <a:bodyPr wrap="square" rtlCol="0">
            <a:spAutoFit/>
          </a:bodyPr>
          <a:lstStyle/>
          <a:p>
            <a:pPr marL="342900" indent="-342900">
              <a:lnSpc>
                <a:spcPct val="150000"/>
              </a:lnSpc>
              <a:buAutoNum type="arabicPeriod"/>
            </a:pPr>
            <a:r>
              <a:rPr lang="en-US" b="0" dirty="0">
                <a:solidFill>
                  <a:schemeClr val="bg1"/>
                </a:solidFill>
              </a:rPr>
              <a:t>EIA obligations under UNCLOS, CBD and guidance from other international environmental instruments</a:t>
            </a:r>
          </a:p>
          <a:p>
            <a:pPr marL="342900" indent="-342900">
              <a:lnSpc>
                <a:spcPct val="150000"/>
              </a:lnSpc>
              <a:buAutoNum type="arabicPeriod"/>
            </a:pPr>
            <a:r>
              <a:rPr lang="en-US" b="0" dirty="0">
                <a:solidFill>
                  <a:schemeClr val="bg1"/>
                </a:solidFill>
              </a:rPr>
              <a:t> Human Rights considerations</a:t>
            </a:r>
          </a:p>
          <a:p>
            <a:pPr marL="342900" indent="-342900">
              <a:lnSpc>
                <a:spcPct val="150000"/>
              </a:lnSpc>
              <a:buAutoNum type="arabicPeriod"/>
            </a:pPr>
            <a:r>
              <a:rPr lang="en-US" b="0" dirty="0">
                <a:solidFill>
                  <a:schemeClr val="bg1"/>
                </a:solidFill>
              </a:rPr>
              <a:t>Conclusion</a:t>
            </a:r>
          </a:p>
          <a:p>
            <a:pPr marL="342900" indent="-342900">
              <a:buAutoNum type="arabicPeriod"/>
            </a:pPr>
            <a:endParaRPr lang="en-US" b="0" dirty="0"/>
          </a:p>
        </p:txBody>
      </p:sp>
    </p:spTree>
    <p:extLst>
      <p:ext uri="{BB962C8B-B14F-4D97-AF65-F5344CB8AC3E}">
        <p14:creationId xmlns:p14="http://schemas.microsoft.com/office/powerpoint/2010/main" val="1034335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2-01 at 07.16.22.png"/>
          <p:cNvPicPr>
            <a:picLocks noChangeAspect="1"/>
          </p:cNvPicPr>
          <p:nvPr/>
        </p:nvPicPr>
        <p:blipFill>
          <a:blip r:embed="rId3"/>
          <a:stretch>
            <a:fillRect/>
          </a:stretch>
        </p:blipFill>
        <p:spPr>
          <a:xfrm>
            <a:off x="1883264" y="98362"/>
            <a:ext cx="6879735" cy="6569138"/>
          </a:xfrm>
          <a:prstGeom prst="rect">
            <a:avLst/>
          </a:prstGeom>
        </p:spPr>
      </p:pic>
      <p:sp>
        <p:nvSpPr>
          <p:cNvPr id="7" name="TextBox 6"/>
          <p:cNvSpPr txBox="1"/>
          <p:nvPr/>
        </p:nvSpPr>
        <p:spPr>
          <a:xfrm>
            <a:off x="343484" y="550657"/>
            <a:ext cx="1871856" cy="5109092"/>
          </a:xfrm>
          <a:prstGeom prst="rect">
            <a:avLst/>
          </a:prstGeom>
          <a:noFill/>
        </p:spPr>
        <p:txBody>
          <a:bodyPr wrap="square" rtlCol="0">
            <a:spAutoFit/>
          </a:bodyPr>
          <a:lstStyle/>
          <a:p>
            <a:r>
              <a:rPr lang="en-US" b="1" dirty="0"/>
              <a:t>Ocean change</a:t>
            </a:r>
          </a:p>
          <a:p>
            <a:endParaRPr lang="en-US" b="1" dirty="0"/>
          </a:p>
          <a:p>
            <a:r>
              <a:rPr lang="en-US" b="1" dirty="0"/>
              <a:t>Synergistic</a:t>
            </a:r>
          </a:p>
          <a:p>
            <a:r>
              <a:rPr lang="en-US" b="1" dirty="0"/>
              <a:t>over time</a:t>
            </a:r>
          </a:p>
          <a:p>
            <a:endParaRPr lang="en-US" b="1" dirty="0"/>
          </a:p>
          <a:p>
            <a:endParaRPr lang="en-US" b="1" dirty="0"/>
          </a:p>
          <a:p>
            <a:endParaRPr lang="en-US" b="1" dirty="0"/>
          </a:p>
          <a:p>
            <a:endParaRPr lang="en-US" b="1" dirty="0"/>
          </a:p>
          <a:p>
            <a:endParaRPr lang="en-US" b="1" dirty="0"/>
          </a:p>
          <a:p>
            <a:endParaRPr lang="en-US" b="1" dirty="0"/>
          </a:p>
          <a:p>
            <a:r>
              <a:rPr lang="en-US" sz="1600" dirty="0"/>
              <a:t>1900-50s </a:t>
            </a:r>
          </a:p>
          <a:p>
            <a:r>
              <a:rPr lang="en-US" sz="1600" dirty="0"/>
              <a:t>Disposal</a:t>
            </a:r>
          </a:p>
          <a:p>
            <a:endParaRPr lang="en-US" sz="1600" dirty="0"/>
          </a:p>
          <a:p>
            <a:r>
              <a:rPr lang="en-US" sz="1600" dirty="0"/>
              <a:t>1950-2000s</a:t>
            </a:r>
          </a:p>
          <a:p>
            <a:r>
              <a:rPr lang="en-US" sz="1600" dirty="0"/>
              <a:t>Exploitation</a:t>
            </a:r>
          </a:p>
          <a:p>
            <a:endParaRPr lang="en-US" sz="1600" dirty="0"/>
          </a:p>
          <a:p>
            <a:r>
              <a:rPr lang="en-US" sz="1600" dirty="0"/>
              <a:t>2000s + future</a:t>
            </a:r>
          </a:p>
          <a:p>
            <a:r>
              <a:rPr lang="en-US" sz="1600" dirty="0"/>
              <a:t>Climate Change</a:t>
            </a:r>
          </a:p>
          <a:p>
            <a:r>
              <a:rPr lang="en-US" b="1" dirty="0"/>
              <a:t> </a:t>
            </a:r>
          </a:p>
        </p:txBody>
      </p:sp>
    </p:spTree>
    <p:extLst>
      <p:ext uri="{BB962C8B-B14F-4D97-AF65-F5344CB8AC3E}">
        <p14:creationId xmlns:p14="http://schemas.microsoft.com/office/powerpoint/2010/main" val="497742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0808"/>
            <a:ext cx="9235371" cy="4447661"/>
          </a:xfrm>
          <a:prstGeom prst="rect">
            <a:avLst/>
          </a:prstGeom>
        </p:spPr>
      </p:pic>
      <p:sp>
        <p:nvSpPr>
          <p:cNvPr id="2" name="TextBox 1"/>
          <p:cNvSpPr txBox="1"/>
          <p:nvPr/>
        </p:nvSpPr>
        <p:spPr>
          <a:xfrm>
            <a:off x="82928" y="101107"/>
            <a:ext cx="7488832" cy="830997"/>
          </a:xfrm>
          <a:prstGeom prst="rect">
            <a:avLst/>
          </a:prstGeom>
          <a:noFill/>
        </p:spPr>
        <p:txBody>
          <a:bodyPr wrap="square" rtlCol="0">
            <a:spAutoFit/>
          </a:bodyPr>
          <a:lstStyle/>
          <a:p>
            <a:r>
              <a:rPr lang="en-US" sz="2800" b="1" dirty="0">
                <a:solidFill>
                  <a:schemeClr val="tx2"/>
                </a:solidFill>
              </a:rPr>
              <a:t>Sustainable Fisheries &amp; Global Targets </a:t>
            </a:r>
          </a:p>
          <a:p>
            <a:endParaRPr lang="en-US" sz="2000" dirty="0">
              <a:solidFill>
                <a:schemeClr val="tx2"/>
              </a:solidFill>
            </a:endParaRPr>
          </a:p>
        </p:txBody>
      </p:sp>
      <p:sp>
        <p:nvSpPr>
          <p:cNvPr id="5" name="Oval 4"/>
          <p:cNvSpPr/>
          <p:nvPr/>
        </p:nvSpPr>
        <p:spPr>
          <a:xfrm>
            <a:off x="2260195" y="4221088"/>
            <a:ext cx="1872208" cy="28803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7" name="Oval 6"/>
          <p:cNvSpPr/>
          <p:nvPr/>
        </p:nvSpPr>
        <p:spPr>
          <a:xfrm>
            <a:off x="1340641" y="2353771"/>
            <a:ext cx="1872208" cy="28803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8" name="Oval 7"/>
          <p:cNvSpPr/>
          <p:nvPr/>
        </p:nvSpPr>
        <p:spPr>
          <a:xfrm>
            <a:off x="2063988" y="5517232"/>
            <a:ext cx="1224136" cy="23815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3" name="TextBox 2"/>
          <p:cNvSpPr txBox="1"/>
          <p:nvPr/>
        </p:nvSpPr>
        <p:spPr>
          <a:xfrm>
            <a:off x="7852877" y="6548200"/>
            <a:ext cx="1291123" cy="369332"/>
          </a:xfrm>
          <a:prstGeom prst="rect">
            <a:avLst/>
          </a:prstGeom>
          <a:noFill/>
        </p:spPr>
        <p:txBody>
          <a:bodyPr wrap="none" rtlCol="0">
            <a:spAutoFit/>
          </a:bodyPr>
          <a:lstStyle/>
          <a:p>
            <a:r>
              <a:rPr lang="en-US" dirty="0"/>
              <a:t>CBD, GBO-4</a:t>
            </a:r>
          </a:p>
        </p:txBody>
      </p:sp>
    </p:spTree>
    <p:extLst>
      <p:ext uri="{BB962C8B-B14F-4D97-AF65-F5344CB8AC3E}">
        <p14:creationId xmlns:p14="http://schemas.microsoft.com/office/powerpoint/2010/main" val="471376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124744"/>
            <a:ext cx="5207752" cy="6213070"/>
          </a:xfrm>
        </p:spPr>
        <p:txBody>
          <a:bodyPr>
            <a:normAutofit/>
          </a:bodyPr>
          <a:lstStyle/>
          <a:p>
            <a:pPr marL="0" indent="0">
              <a:buNone/>
            </a:pPr>
            <a:r>
              <a:rPr lang="en-US" b="1" dirty="0">
                <a:solidFill>
                  <a:schemeClr val="tx2"/>
                </a:solidFill>
              </a:rPr>
              <a:t>SDG 14.4</a:t>
            </a:r>
          </a:p>
          <a:p>
            <a:pPr marL="0" indent="0">
              <a:buNone/>
            </a:pPr>
            <a:endParaRPr lang="en-US" dirty="0">
              <a:solidFill>
                <a:schemeClr val="tx2"/>
              </a:solidFill>
            </a:endParaRPr>
          </a:p>
          <a:p>
            <a:pPr>
              <a:lnSpc>
                <a:spcPct val="150000"/>
              </a:lnSpc>
            </a:pPr>
            <a:r>
              <a:rPr lang="en-US" dirty="0">
                <a:solidFill>
                  <a:schemeClr val="tx2"/>
                </a:solidFill>
              </a:rPr>
              <a:t>By 2020, effectively regulate harvesting and end overfishing, illegal, unreported and unregulated fishing and destructive fishing practices and </a:t>
            </a:r>
            <a:r>
              <a:rPr lang="en-US" b="1" dirty="0">
                <a:solidFill>
                  <a:schemeClr val="tx2"/>
                </a:solidFill>
              </a:rPr>
              <a:t>implement </a:t>
            </a:r>
            <a:r>
              <a:rPr lang="en-US" b="1" u="sng" dirty="0">
                <a:solidFill>
                  <a:srgbClr val="FF0000"/>
                </a:solidFill>
              </a:rPr>
              <a:t>science-based management plans</a:t>
            </a:r>
            <a:r>
              <a:rPr lang="en-US" dirty="0">
                <a:solidFill>
                  <a:schemeClr val="tx2"/>
                </a:solidFill>
              </a:rPr>
              <a:t>, in order to restore fish stocks in the shortest time feasible, </a:t>
            </a:r>
            <a:r>
              <a:rPr lang="en-US" b="1" u="sng" dirty="0">
                <a:solidFill>
                  <a:srgbClr val="FF0000"/>
                </a:solidFill>
              </a:rPr>
              <a:t>at least</a:t>
            </a:r>
            <a:r>
              <a:rPr lang="en-US" b="1" dirty="0">
                <a:solidFill>
                  <a:schemeClr val="tx2"/>
                </a:solidFill>
              </a:rPr>
              <a:t> to levels that can produce maximum sustainable yield </a:t>
            </a:r>
            <a:r>
              <a:rPr lang="en-US" dirty="0">
                <a:solidFill>
                  <a:schemeClr val="tx2"/>
                </a:solidFill>
              </a:rPr>
              <a:t>as determined by their biological characteristics </a:t>
            </a:r>
          </a:p>
        </p:txBody>
      </p:sp>
      <p:pic>
        <p:nvPicPr>
          <p:cNvPr id="4" name="Picture 3" descr="Screen Shot 2015-11-10 at 09.56.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942017"/>
            <a:ext cx="2040292" cy="5223287"/>
          </a:xfrm>
          <a:prstGeom prst="rect">
            <a:avLst/>
          </a:prstGeom>
        </p:spPr>
      </p:pic>
    </p:spTree>
    <p:extLst>
      <p:ext uri="{BB962C8B-B14F-4D97-AF65-F5344CB8AC3E}">
        <p14:creationId xmlns:p14="http://schemas.microsoft.com/office/powerpoint/2010/main" val="323859434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IE" sz="1800" b="1"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IE" sz="1800" b="1"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IE" sz="1800" b="1"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IE" sz="1800" b="1"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cean - pic3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25125</TotalTime>
  <Words>6215</Words>
  <Application>Microsoft Macintosh PowerPoint</Application>
  <PresentationFormat>On-screen Show (4:3)</PresentationFormat>
  <Paragraphs>445</Paragraphs>
  <Slides>31</Slides>
  <Notes>17</Notes>
  <HiddenSlides>0</HiddenSlides>
  <MMClips>0</MMClips>
  <ScaleCrop>false</ScaleCrop>
  <HeadingPairs>
    <vt:vector size="8" baseType="variant">
      <vt:variant>
        <vt:lpstr>Fonts Used</vt:lpstr>
      </vt:variant>
      <vt:variant>
        <vt:i4>7</vt:i4>
      </vt:variant>
      <vt:variant>
        <vt:lpstr>Theme</vt:lpstr>
      </vt:variant>
      <vt:variant>
        <vt:i4>11</vt:i4>
      </vt:variant>
      <vt:variant>
        <vt:lpstr>Embedded OLE Servers</vt:lpstr>
      </vt:variant>
      <vt:variant>
        <vt:i4>1</vt:i4>
      </vt:variant>
      <vt:variant>
        <vt:lpstr>Slide Titles</vt:lpstr>
      </vt:variant>
      <vt:variant>
        <vt:i4>31</vt:i4>
      </vt:variant>
    </vt:vector>
  </HeadingPairs>
  <TitlesOfParts>
    <vt:vector size="50" baseType="lpstr">
      <vt:lpstr>ＭＳ Ｐゴシック</vt:lpstr>
      <vt:lpstr>Arial</vt:lpstr>
      <vt:lpstr>Calibri</vt:lpstr>
      <vt:lpstr>Gill Sans MT</vt:lpstr>
      <vt:lpstr>Times New Roman</vt:lpstr>
      <vt:lpstr>TimesNewRomanPS</vt:lpstr>
      <vt:lpstr>TimesNewRomanPSMT</vt:lpstr>
      <vt:lpstr>Default Design</vt:lpstr>
      <vt:lpstr>1_Default Design</vt:lpstr>
      <vt:lpstr>Ocean - pic1 background</vt:lpstr>
      <vt:lpstr>1_Ocean - pic1 background</vt:lpstr>
      <vt:lpstr>2_Ocean - pic1 background</vt:lpstr>
      <vt:lpstr>3_Ocean - pic1 background</vt:lpstr>
      <vt:lpstr>4_Ocean - pic1 background</vt:lpstr>
      <vt:lpstr>5_Ocean - pic1 background</vt:lpstr>
      <vt:lpstr>Ocean - pic3 background</vt:lpstr>
      <vt:lpstr>6_Ocean - pic1 background</vt:lpstr>
      <vt:lpstr>Parcel</vt:lpstr>
      <vt:lpstr>Document</vt:lpstr>
      <vt:lpstr>PowerPoint Presentation</vt:lpstr>
      <vt:lpstr>PowerPoint Presentation</vt:lpstr>
      <vt:lpstr>Vision &amp; aims</vt:lpstr>
      <vt:lpstr>PowerPoint Presentation</vt:lpstr>
      <vt:lpstr>Integrated impact assessment as a tool for equitable and sustainable fisheries</vt:lpstr>
      <vt:lpstr>Overview</vt:lpstr>
      <vt:lpstr>PowerPoint Presentation</vt:lpstr>
      <vt:lpstr>PowerPoint Presentation</vt:lpstr>
      <vt:lpstr>PowerPoint Presentation</vt:lpstr>
      <vt:lpstr>2017 UN Ocean Conference Declaration: A call for Action</vt:lpstr>
      <vt:lpstr>Ecosystem approach: relevant principles to EIAs </vt:lpstr>
      <vt:lpstr>Obligation to conduct EIAs under international law</vt:lpstr>
      <vt:lpstr>EIA: Thresholds</vt:lpstr>
      <vt:lpstr>Rio Declaration</vt:lpstr>
      <vt:lpstr>UNCLOS</vt:lpstr>
      <vt:lpstr>CBD</vt:lpstr>
      <vt:lpstr>CBD Voluntary guidelines for the consideration of biodiversity in environmental impact assessments (EIAs) in marine and coastal areas </vt:lpstr>
      <vt:lpstr>CBD Akwé: Kon Voluntary Guidelines  </vt:lpstr>
      <vt:lpstr>CMS</vt:lpstr>
      <vt:lpstr>UN Fish Stocks Agreement</vt:lpstr>
      <vt:lpstr>Deep Sea Fisheries EIAs </vt:lpstr>
      <vt:lpstr>VULNERABLE MARINE ECOSYSTEMS</vt:lpstr>
      <vt:lpstr>Deep Sea EIA elements:</vt:lpstr>
      <vt:lpstr>FAO Deep sea guidelines: Significant Adverse impacts</vt:lpstr>
      <vt:lpstr>THE SARGASSO SEA SEAMOUNTS: THE CBD CONTRIBUTION to NAFO</vt:lpstr>
      <vt:lpstr>Measures Adopted: - Seamounts closed to bottom trawling - Mid-water trawling allowed, but gear modification was adopted to prevent impacts from eventual bottom contact - Alfonsino is being subject to stock assessments to inform TAC</vt:lpstr>
      <vt:lpstr>PowerPoint Presentation</vt:lpstr>
      <vt:lpstr>SSF Guidelines</vt:lpstr>
      <vt:lpstr>Framework Principles on Human Rights and the Environment  </vt:lpstr>
      <vt:lpstr>Concluding remarks</vt:lpstr>
      <vt:lpstr>PowerPoint Presentation</vt:lpstr>
    </vt:vector>
  </TitlesOfParts>
  <Company>WWF International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for Planet Oceans’ Fisheries</dc:title>
  <dc:creator>KShort</dc:creator>
  <cp:lastModifiedBy>Daniela Diz</cp:lastModifiedBy>
  <cp:revision>772</cp:revision>
  <cp:lastPrinted>2017-10-18T11:40:46Z</cp:lastPrinted>
  <dcterms:created xsi:type="dcterms:W3CDTF">2009-03-09T10:53:14Z</dcterms:created>
  <dcterms:modified xsi:type="dcterms:W3CDTF">2020-01-23T10:40:19Z</dcterms:modified>
</cp:coreProperties>
</file>